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1.xml" ContentType="application/vnd.openxmlformats-officedocument.drawingml.chart+xml"/>
  <Override PartName="/ppt/drawings/drawing1.xml" ContentType="application/vnd.openxmlformats-officedocument.drawingml.chartshapes+xml"/>
  <Override PartName="/ppt/notesSlides/notesSlide11.xml" ContentType="application/vnd.openxmlformats-officedocument.presentationml.notesSlide+xml"/>
  <Override PartName="/ppt/charts/chart2.xml" ContentType="application/vnd.openxmlformats-officedocument.drawingml.chart+xml"/>
  <Override PartName="/ppt/drawings/drawing2.xml" ContentType="application/vnd.openxmlformats-officedocument.drawingml.chartshapes+xml"/>
  <Override PartName="/ppt/notesSlides/notesSlide12.xml" ContentType="application/vnd.openxmlformats-officedocument.presentationml.notesSlide+xml"/>
  <Override PartName="/ppt/charts/chart3.xml" ContentType="application/vnd.openxmlformats-officedocument.drawingml.chart+xml"/>
  <Override PartName="/ppt/drawings/drawing3.xml" ContentType="application/vnd.openxmlformats-officedocument.drawingml.chartshapes+xml"/>
  <Override PartName="/ppt/notesSlides/notesSlide13.xml" ContentType="application/vnd.openxmlformats-officedocument.presentationml.notesSlide+xml"/>
  <Override PartName="/ppt/charts/chart4.xml" ContentType="application/vnd.openxmlformats-officedocument.drawingml.chart+xml"/>
  <Override PartName="/ppt/drawings/drawing4.xml" ContentType="application/vnd.openxmlformats-officedocument.drawingml.chartshapes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rts/chart5.xml" ContentType="application/vnd.openxmlformats-officedocument.drawingml.chart+xml"/>
  <Override PartName="/ppt/drawings/drawing5.xml" ContentType="application/vnd.openxmlformats-officedocument.drawingml.chartshapes+xml"/>
  <Override PartName="/ppt/notesSlides/notesSlide16.xml" ContentType="application/vnd.openxmlformats-officedocument.presentationml.notesSlide+xml"/>
  <Override PartName="/ppt/charts/chart6.xml" ContentType="application/vnd.openxmlformats-officedocument.drawingml.chart+xml"/>
  <Override PartName="/ppt/drawings/drawing6.xml" ContentType="application/vnd.openxmlformats-officedocument.drawingml.chartshapes+xml"/>
  <Override PartName="/ppt/notesSlides/notesSlide17.xml" ContentType="application/vnd.openxmlformats-officedocument.presentationml.notesSlide+xml"/>
  <Override PartName="/ppt/charts/chart7.xml" ContentType="application/vnd.openxmlformats-officedocument.drawingml.chart+xml"/>
  <Override PartName="/ppt/drawings/drawing7.xml" ContentType="application/vnd.openxmlformats-officedocument.drawingml.chartshapes+xml"/>
  <Override PartName="/ppt/charts/chart8.xml" ContentType="application/vnd.openxmlformats-officedocument.drawingml.chart+xml"/>
  <Override PartName="/ppt/notesSlides/notesSlide18.xml" ContentType="application/vnd.openxmlformats-officedocument.presentationml.notesSlide+xml"/>
  <Override PartName="/ppt/charts/chart9.xml" ContentType="application/vnd.openxmlformats-officedocument.drawingml.chart+xml"/>
  <Override PartName="/ppt/drawings/drawing8.xml" ContentType="application/vnd.openxmlformats-officedocument.drawingml.chartshapes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rts/chart10.xml" ContentType="application/vnd.openxmlformats-officedocument.drawingml.chart+xml"/>
  <Override PartName="/ppt/drawings/drawing9.xml" ContentType="application/vnd.openxmlformats-officedocument.drawingml.chartshapes+xml"/>
  <Override PartName="/ppt/charts/chart11.xml" ContentType="application/vnd.openxmlformats-officedocument.drawingml.chart+xml"/>
  <Override PartName="/ppt/notesSlides/notesSlide21.xml" ContentType="application/vnd.openxmlformats-officedocument.presentationml.notesSlide+xml"/>
  <Override PartName="/ppt/charts/chart12.xml" ContentType="application/vnd.openxmlformats-officedocument.drawingml.chart+xml"/>
  <Override PartName="/ppt/drawings/drawing10.xml" ContentType="application/vnd.openxmlformats-officedocument.drawingml.chartshapes+xml"/>
  <Override PartName="/ppt/notesSlides/notesSlide22.xml" ContentType="application/vnd.openxmlformats-officedocument.presentationml.notesSlide+xml"/>
  <Override PartName="/ppt/charts/chart13.xml" ContentType="application/vnd.openxmlformats-officedocument.drawingml.chart+xml"/>
  <Override PartName="/ppt/drawings/drawing11.xml" ContentType="application/vnd.openxmlformats-officedocument.drawingml.chartshapes+xml"/>
  <Override PartName="/ppt/notesSlides/notesSlide23.xml" ContentType="application/vnd.openxmlformats-officedocument.presentationml.notesSlide+xml"/>
  <Override PartName="/ppt/charts/chart14.xml" ContentType="application/vnd.openxmlformats-officedocument.drawingml.chart+xml"/>
  <Override PartName="/ppt/drawings/drawing12.xml" ContentType="application/vnd.openxmlformats-officedocument.drawingml.chartshapes+xml"/>
  <Override PartName="/ppt/notesSlides/notesSlide24.xml" ContentType="application/vnd.openxmlformats-officedocument.presentationml.notesSlide+xml"/>
  <Override PartName="/ppt/charts/chart15.xml" ContentType="application/vnd.openxmlformats-officedocument.drawingml.chart+xml"/>
  <Override PartName="/ppt/drawings/drawing13.xml" ContentType="application/vnd.openxmlformats-officedocument.drawingml.chartshapes+xml"/>
  <Override PartName="/ppt/charts/chart16.xml" ContentType="application/vnd.openxmlformats-officedocument.drawingml.chart+xml"/>
  <Override PartName="/ppt/notesSlides/notesSlide25.xml" ContentType="application/vnd.openxmlformats-officedocument.presentationml.notesSlide+xml"/>
  <Override PartName="/ppt/charts/chart17.xml" ContentType="application/vnd.openxmlformats-officedocument.drawingml.chart+xml"/>
  <Override PartName="/ppt/drawings/drawing14.xml" ContentType="application/vnd.openxmlformats-officedocument.drawingml.chartshapes+xml"/>
  <Override PartName="/ppt/notesSlides/notesSlide26.xml" ContentType="application/vnd.openxmlformats-officedocument.presentationml.notesSlide+xml"/>
  <Override PartName="/ppt/charts/chart18.xml" ContentType="application/vnd.openxmlformats-officedocument.drawingml.chart+xml"/>
  <Override PartName="/ppt/drawings/drawing15.xml" ContentType="application/vnd.openxmlformats-officedocument.drawingml.chartshapes+xml"/>
  <Override PartName="/ppt/notesSlides/notesSlide27.xml" ContentType="application/vnd.openxmlformats-officedocument.presentationml.notesSlide+xml"/>
  <Override PartName="/ppt/charts/chart19.xml" ContentType="application/vnd.openxmlformats-officedocument.drawingml.chart+xml"/>
  <Override PartName="/ppt/drawings/drawing16.xml" ContentType="application/vnd.openxmlformats-officedocument.drawingml.chartshapes+xml"/>
  <Override PartName="/ppt/notesSlides/notesSlide28.xml" ContentType="application/vnd.openxmlformats-officedocument.presentationml.notesSlide+xml"/>
  <Override PartName="/ppt/charts/chart20.xml" ContentType="application/vnd.openxmlformats-officedocument.drawingml.chart+xml"/>
  <Override PartName="/ppt/drawings/drawing17.xml" ContentType="application/vnd.openxmlformats-officedocument.drawingml.chartshapes+xml"/>
  <Override PartName="/ppt/notesSlides/notesSlide29.xml" ContentType="application/vnd.openxmlformats-officedocument.presentationml.notesSlide+xml"/>
  <Override PartName="/ppt/charts/chart21.xml" ContentType="application/vnd.openxmlformats-officedocument.drawingml.chart+xml"/>
  <Override PartName="/ppt/drawings/drawing18.xml" ContentType="application/vnd.openxmlformats-officedocument.drawingml.chartshapes+xml"/>
  <Override PartName="/ppt/notesSlides/notesSlide30.xml" ContentType="application/vnd.openxmlformats-officedocument.presentationml.notesSlide+xml"/>
  <Override PartName="/ppt/charts/chart22.xml" ContentType="application/vnd.openxmlformats-officedocument.drawingml.chart+xml"/>
  <Override PartName="/ppt/drawings/drawing19.xml" ContentType="application/vnd.openxmlformats-officedocument.drawingml.chartshapes+xml"/>
  <Override PartName="/ppt/notesSlides/notesSlide31.xml" ContentType="application/vnd.openxmlformats-officedocument.presentationml.notesSlide+xml"/>
  <Override PartName="/ppt/charts/chart23.xml" ContentType="application/vnd.openxmlformats-officedocument.drawingml.chart+xml"/>
  <Override PartName="/ppt/drawings/drawing20.xml" ContentType="application/vnd.openxmlformats-officedocument.drawingml.chartshapes+xml"/>
  <Override PartName="/ppt/notesSlides/notesSlide32.xml" ContentType="application/vnd.openxmlformats-officedocument.presentationml.notesSlide+xml"/>
  <Override PartName="/ppt/charts/chart24.xml" ContentType="application/vnd.openxmlformats-officedocument.drawingml.chart+xml"/>
  <Override PartName="/ppt/drawings/drawing21.xml" ContentType="application/vnd.openxmlformats-officedocument.drawingml.chartshapes+xml"/>
  <Override PartName="/ppt/charts/chart25.xml" ContentType="application/vnd.openxmlformats-officedocument.drawingml.chart+xml"/>
  <Override PartName="/ppt/charts/chart26.xml" ContentType="application/vnd.openxmlformats-officedocument.drawingml.chart+xml"/>
  <Override PartName="/ppt/notesSlides/notesSlide33.xml" ContentType="application/vnd.openxmlformats-officedocument.presentationml.notesSlide+xml"/>
  <Override PartName="/ppt/charts/chart27.xml" ContentType="application/vnd.openxmlformats-officedocument.drawingml.chart+xml"/>
  <Override PartName="/ppt/drawings/drawing22.xml" ContentType="application/vnd.openxmlformats-officedocument.drawingml.chartshapes+xml"/>
  <Override PartName="/ppt/notesSlides/notesSlide34.xml" ContentType="application/vnd.openxmlformats-officedocument.presentationml.notesSlide+xml"/>
  <Override PartName="/ppt/charts/chart28.xml" ContentType="application/vnd.openxmlformats-officedocument.drawingml.chart+xml"/>
  <Override PartName="/ppt/drawings/drawing23.xml" ContentType="application/vnd.openxmlformats-officedocument.drawingml.chartshapes+xml"/>
  <Override PartName="/ppt/notesSlides/notesSlide35.xml" ContentType="application/vnd.openxmlformats-officedocument.presentationml.notesSlide+xml"/>
  <Override PartName="/ppt/charts/chart29.xml" ContentType="application/vnd.openxmlformats-officedocument.drawingml.chart+xml"/>
  <Override PartName="/ppt/drawings/drawing24.xml" ContentType="application/vnd.openxmlformats-officedocument.drawingml.chartshapes+xml"/>
  <Override PartName="/ppt/notesSlides/notesSlide36.xml" ContentType="application/vnd.openxmlformats-officedocument.presentationml.notesSlide+xml"/>
  <Override PartName="/ppt/charts/chart30.xml" ContentType="application/vnd.openxmlformats-officedocument.drawingml.chart+xml"/>
  <Override PartName="/ppt/drawings/drawing25.xml" ContentType="application/vnd.openxmlformats-officedocument.drawingml.chartshapes+xml"/>
  <Override PartName="/ppt/notesSlides/notesSlide37.xml" ContentType="application/vnd.openxmlformats-officedocument.presentationml.notesSlide+xml"/>
  <Override PartName="/ppt/charts/chart31.xml" ContentType="application/vnd.openxmlformats-officedocument.drawingml.chart+xml"/>
  <Override PartName="/ppt/drawings/drawing26.xml" ContentType="application/vnd.openxmlformats-officedocument.drawingml.chartshapes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charts/chart32.xml" ContentType="application/vnd.openxmlformats-officedocument.drawingml.chart+xml"/>
  <Override PartName="/ppt/drawings/drawing27.xml" ContentType="application/vnd.openxmlformats-officedocument.drawingml.chartshapes+xml"/>
  <Override PartName="/ppt/notesSlides/notesSlide41.xml" ContentType="application/vnd.openxmlformats-officedocument.presentationml.notesSlide+xml"/>
  <Override PartName="/ppt/charts/chart33.xml" ContentType="application/vnd.openxmlformats-officedocument.drawingml.chart+xml"/>
  <Override PartName="/ppt/drawings/drawing28.xml" ContentType="application/vnd.openxmlformats-officedocument.drawingml.chartshapes+xml"/>
  <Override PartName="/ppt/notesSlides/notesSlide42.xml" ContentType="application/vnd.openxmlformats-officedocument.presentationml.notesSlide+xml"/>
  <Override PartName="/ppt/charts/chart34.xml" ContentType="application/vnd.openxmlformats-officedocument.drawingml.chart+xml"/>
  <Override PartName="/ppt/drawings/drawing29.xml" ContentType="application/vnd.openxmlformats-officedocument.drawingml.chartshapes+xml"/>
  <Override PartName="/ppt/notesSlides/notesSlide43.xml" ContentType="application/vnd.openxmlformats-officedocument.presentationml.notesSlide+xml"/>
  <Override PartName="/ppt/charts/chart35.xml" ContentType="application/vnd.openxmlformats-officedocument.drawingml.chart+xml"/>
  <Override PartName="/ppt/drawings/drawing30.xml" ContentType="application/vnd.openxmlformats-officedocument.drawingml.chartshapes+xml"/>
  <Override PartName="/ppt/notesSlides/notesSlide44.xml" ContentType="application/vnd.openxmlformats-officedocument.presentationml.notesSlide+xml"/>
  <Override PartName="/ppt/charts/chart36.xml" ContentType="application/vnd.openxmlformats-officedocument.drawingml.chart+xml"/>
  <Override PartName="/ppt/drawings/drawing31.xml" ContentType="application/vnd.openxmlformats-officedocument.drawingml.chartshapes+xml"/>
  <Override PartName="/ppt/notesSlides/notesSlide45.xml" ContentType="application/vnd.openxmlformats-officedocument.presentationml.notesSlide+xml"/>
  <Override PartName="/ppt/charts/chart37.xml" ContentType="application/vnd.openxmlformats-officedocument.drawingml.chart+xml"/>
  <Override PartName="/ppt/drawings/drawing32.xml" ContentType="application/vnd.openxmlformats-officedocument.drawingml.chartshapes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charts/chart38.xml" ContentType="application/vnd.openxmlformats-officedocument.drawingml.chart+xml"/>
  <Override PartName="/ppt/drawings/drawing33.xml" ContentType="application/vnd.openxmlformats-officedocument.drawingml.chartshapes+xml"/>
  <Override PartName="/ppt/notesSlides/notesSlide48.xml" ContentType="application/vnd.openxmlformats-officedocument.presentationml.notesSlide+xml"/>
  <Override PartName="/ppt/charts/chart39.xml" ContentType="application/vnd.openxmlformats-officedocument.drawingml.chart+xml"/>
  <Override PartName="/ppt/drawings/drawing34.xml" ContentType="application/vnd.openxmlformats-officedocument.drawingml.chartshapes+xml"/>
  <Override PartName="/ppt/notesSlides/notesSlide49.xml" ContentType="application/vnd.openxmlformats-officedocument.presentationml.notesSlide+xml"/>
  <Override PartName="/ppt/charts/chart40.xml" ContentType="application/vnd.openxmlformats-officedocument.drawingml.chart+xml"/>
  <Override PartName="/ppt/drawings/drawing35.xml" ContentType="application/vnd.openxmlformats-officedocument.drawingml.chartshapes+xml"/>
  <Override PartName="/ppt/notesSlides/notesSlide50.xml" ContentType="application/vnd.openxmlformats-officedocument.presentationml.notesSlide+xml"/>
  <Override PartName="/ppt/charts/chart41.xml" ContentType="application/vnd.openxmlformats-officedocument.drawingml.chart+xml"/>
  <Override PartName="/ppt/drawings/drawing36.xml" ContentType="application/vnd.openxmlformats-officedocument.drawingml.chartshapes+xml"/>
  <Override PartName="/ppt/notesSlides/notesSlide51.xml" ContentType="application/vnd.openxmlformats-officedocument.presentationml.notesSlide+xml"/>
  <Override PartName="/ppt/charts/chart42.xml" ContentType="application/vnd.openxmlformats-officedocument.drawingml.chart+xml"/>
  <Override PartName="/ppt/drawings/drawing37.xml" ContentType="application/vnd.openxmlformats-officedocument.drawingml.chartshapes+xml"/>
  <Override PartName="/ppt/notesSlides/notesSlide52.xml" ContentType="application/vnd.openxmlformats-officedocument.presentationml.notesSlide+xml"/>
  <Override PartName="/ppt/charts/chart43.xml" ContentType="application/vnd.openxmlformats-officedocument.drawingml.chart+xml"/>
  <Override PartName="/ppt/drawings/drawing38.xml" ContentType="application/vnd.openxmlformats-officedocument.drawingml.chartshapes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charts/chart44.xml" ContentType="application/vnd.openxmlformats-officedocument.drawingml.chart+xml"/>
  <Override PartName="/ppt/drawings/drawing39.xml" ContentType="application/vnd.openxmlformats-officedocument.drawingml.chartshapes+xml"/>
  <Override PartName="/ppt/notesSlides/notesSlide55.xml" ContentType="application/vnd.openxmlformats-officedocument.presentationml.notesSlide+xml"/>
  <Override PartName="/ppt/charts/chart45.xml" ContentType="application/vnd.openxmlformats-officedocument.drawingml.chart+xml"/>
  <Override PartName="/ppt/drawings/drawing40.xml" ContentType="application/vnd.openxmlformats-officedocument.drawingml.chartshapes+xml"/>
  <Override PartName="/ppt/notesSlides/notesSlide56.xml" ContentType="application/vnd.openxmlformats-officedocument.presentationml.notesSlide+xml"/>
  <Override PartName="/ppt/charts/chart46.xml" ContentType="application/vnd.openxmlformats-officedocument.drawingml.chart+xml"/>
  <Override PartName="/ppt/drawings/drawing41.xml" ContentType="application/vnd.openxmlformats-officedocument.drawingml.chartshapes+xml"/>
  <Override PartName="/ppt/notesSlides/notesSlide57.xml" ContentType="application/vnd.openxmlformats-officedocument.presentationml.notesSlide+xml"/>
  <Override PartName="/ppt/charts/chart47.xml" ContentType="application/vnd.openxmlformats-officedocument.drawingml.chart+xml"/>
  <Override PartName="/ppt/drawings/drawing42.xml" ContentType="application/vnd.openxmlformats-officedocument.drawingml.chartshapes+xml"/>
  <Override PartName="/ppt/notesSlides/notesSlide58.xml" ContentType="application/vnd.openxmlformats-officedocument.presentationml.notesSlide+xml"/>
  <Override PartName="/ppt/charts/chart48.xml" ContentType="application/vnd.openxmlformats-officedocument.drawingml.chart+xml"/>
  <Override PartName="/ppt/drawings/drawing43.xml" ContentType="application/vnd.openxmlformats-officedocument.drawingml.chartshapes+xml"/>
  <Override PartName="/ppt/notesSlides/notesSlide59.xml" ContentType="application/vnd.openxmlformats-officedocument.presentationml.notesSlide+xml"/>
  <Override PartName="/ppt/charts/chart49.xml" ContentType="application/vnd.openxmlformats-officedocument.drawingml.chart+xml"/>
  <Override PartName="/ppt/drawings/drawing44.xml" ContentType="application/vnd.openxmlformats-officedocument.drawingml.chartshapes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charts/chart50.xml" ContentType="application/vnd.openxmlformats-officedocument.drawingml.chart+xml"/>
  <Override PartName="/ppt/drawings/drawing45.xml" ContentType="application/vnd.openxmlformats-officedocument.drawingml.chartshapes+xml"/>
  <Override PartName="/ppt/notesSlides/notesSlide62.xml" ContentType="application/vnd.openxmlformats-officedocument.presentationml.notesSlide+xml"/>
  <Override PartName="/ppt/charts/chart51.xml" ContentType="application/vnd.openxmlformats-officedocument.drawingml.chart+xml"/>
  <Override PartName="/ppt/drawings/drawing46.xml" ContentType="application/vnd.openxmlformats-officedocument.drawingml.chartshapes+xml"/>
  <Override PartName="/ppt/notesSlides/notesSlide63.xml" ContentType="application/vnd.openxmlformats-officedocument.presentationml.notesSlide+xml"/>
  <Override PartName="/ppt/charts/chart52.xml" ContentType="application/vnd.openxmlformats-officedocument.drawingml.chart+xml"/>
  <Override PartName="/ppt/drawings/drawing47.xml" ContentType="application/vnd.openxmlformats-officedocument.drawingml.chartshapes+xml"/>
  <Override PartName="/ppt/notesSlides/notesSlide64.xml" ContentType="application/vnd.openxmlformats-officedocument.presentationml.notesSlide+xml"/>
  <Override PartName="/ppt/charts/chart53.xml" ContentType="application/vnd.openxmlformats-officedocument.drawingml.chart+xml"/>
  <Override PartName="/ppt/drawings/drawing48.xml" ContentType="application/vnd.openxmlformats-officedocument.drawingml.chartshapes+xml"/>
  <Override PartName="/ppt/notesSlides/notesSlide65.xml" ContentType="application/vnd.openxmlformats-officedocument.presentationml.notesSlide+xml"/>
  <Override PartName="/ppt/charts/chart54.xml" ContentType="application/vnd.openxmlformats-officedocument.drawingml.chart+xml"/>
  <Override PartName="/ppt/drawings/drawing49.xml" ContentType="application/vnd.openxmlformats-officedocument.drawingml.chartshapes+xml"/>
  <Override PartName="/ppt/notesSlides/notesSlide66.xml" ContentType="application/vnd.openxmlformats-officedocument.presentationml.notesSlide+xml"/>
  <Override PartName="/ppt/charts/chart55.xml" ContentType="application/vnd.openxmlformats-officedocument.drawingml.chart+xml"/>
  <Override PartName="/ppt/drawings/drawing50.xml" ContentType="application/vnd.openxmlformats-officedocument.drawingml.chartshapes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charts/chart56.xml" ContentType="application/vnd.openxmlformats-officedocument.drawingml.chart+xml"/>
  <Override PartName="/ppt/drawings/drawing51.xml" ContentType="application/vnd.openxmlformats-officedocument.drawingml.chartshapes+xml"/>
  <Override PartName="/ppt/notesSlides/notesSlide69.xml" ContentType="application/vnd.openxmlformats-officedocument.presentationml.notesSlide+xml"/>
  <Override PartName="/ppt/charts/chart57.xml" ContentType="application/vnd.openxmlformats-officedocument.drawingml.chart+xml"/>
  <Override PartName="/ppt/drawings/drawing52.xml" ContentType="application/vnd.openxmlformats-officedocument.drawingml.chartshapes+xml"/>
  <Override PartName="/ppt/notesSlides/notesSlide70.xml" ContentType="application/vnd.openxmlformats-officedocument.presentationml.notesSlide+xml"/>
  <Override PartName="/ppt/charts/chart58.xml" ContentType="application/vnd.openxmlformats-officedocument.drawingml.chart+xml"/>
  <Override PartName="/ppt/drawings/drawing53.xml" ContentType="application/vnd.openxmlformats-officedocument.drawingml.chartshapes+xml"/>
  <Override PartName="/ppt/notesSlides/notesSlide71.xml" ContentType="application/vnd.openxmlformats-officedocument.presentationml.notesSlide+xml"/>
  <Override PartName="/ppt/charts/chart59.xml" ContentType="application/vnd.openxmlformats-officedocument.drawingml.chart+xml"/>
  <Override PartName="/ppt/drawings/drawing54.xml" ContentType="application/vnd.openxmlformats-officedocument.drawingml.chartshapes+xml"/>
  <Override PartName="/ppt/notesSlides/notesSlide72.xml" ContentType="application/vnd.openxmlformats-officedocument.presentationml.notesSlide+xml"/>
  <Override PartName="/ppt/charts/chart60.xml" ContentType="application/vnd.openxmlformats-officedocument.drawingml.chart+xml"/>
  <Override PartName="/ppt/drawings/drawing55.xml" ContentType="application/vnd.openxmlformats-officedocument.drawingml.chartshapes+xml"/>
  <Override PartName="/ppt/notesSlides/notesSlide73.xml" ContentType="application/vnd.openxmlformats-officedocument.presentationml.notesSlide+xml"/>
  <Override PartName="/ppt/charts/chart61.xml" ContentType="application/vnd.openxmlformats-officedocument.drawingml.chart+xml"/>
  <Override PartName="/ppt/drawings/drawing56.xml" ContentType="application/vnd.openxmlformats-officedocument.drawingml.chartshapes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charts/chart62.xml" ContentType="application/vnd.openxmlformats-officedocument.drawingml.chart+xml"/>
  <Override PartName="/ppt/drawings/drawing57.xml" ContentType="application/vnd.openxmlformats-officedocument.drawingml.chartshapes+xml"/>
  <Override PartName="/ppt/notesSlides/notesSlide77.xml" ContentType="application/vnd.openxmlformats-officedocument.presentationml.notesSlide+xml"/>
  <Override PartName="/ppt/charts/chart63.xml" ContentType="application/vnd.openxmlformats-officedocument.drawingml.chart+xml"/>
  <Override PartName="/ppt/drawings/drawing58.xml" ContentType="application/vnd.openxmlformats-officedocument.drawingml.chartshapes+xml"/>
  <Override PartName="/ppt/notesSlides/notesSlide78.xml" ContentType="application/vnd.openxmlformats-officedocument.presentationml.notesSlide+xml"/>
  <Override PartName="/ppt/charts/chart64.xml" ContentType="application/vnd.openxmlformats-officedocument.drawingml.chart+xml"/>
  <Override PartName="/ppt/drawings/drawing59.xml" ContentType="application/vnd.openxmlformats-officedocument.drawingml.chartshapes+xml"/>
  <Override PartName="/ppt/notesSlides/notesSlide79.xml" ContentType="application/vnd.openxmlformats-officedocument.presentationml.notesSlide+xml"/>
  <Override PartName="/ppt/charts/chart65.xml" ContentType="application/vnd.openxmlformats-officedocument.drawingml.chart+xml"/>
  <Override PartName="/ppt/drawings/drawing60.xml" ContentType="application/vnd.openxmlformats-officedocument.drawingml.chartshapes+xml"/>
  <Override PartName="/ppt/notesSlides/notesSlide80.xml" ContentType="application/vnd.openxmlformats-officedocument.presentationml.notesSlide+xml"/>
  <Override PartName="/ppt/charts/chart66.xml" ContentType="application/vnd.openxmlformats-officedocument.drawingml.chart+xml"/>
  <Override PartName="/ppt/drawings/drawing61.xml" ContentType="application/vnd.openxmlformats-officedocument.drawingml.chartshapes+xml"/>
  <Override PartName="/ppt/notesSlides/notesSlide81.xml" ContentType="application/vnd.openxmlformats-officedocument.presentationml.notesSlide+xml"/>
  <Override PartName="/ppt/charts/chart67.xml" ContentType="application/vnd.openxmlformats-officedocument.drawingml.chart+xml"/>
  <Override PartName="/ppt/drawings/drawing62.xml" ContentType="application/vnd.openxmlformats-officedocument.drawingml.chartshapes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charts/chart68.xml" ContentType="application/vnd.openxmlformats-officedocument.drawingml.chart+xml"/>
  <Override PartName="/ppt/drawings/drawing63.xml" ContentType="application/vnd.openxmlformats-officedocument.drawingml.chartshapes+xml"/>
  <Override PartName="/ppt/notesSlides/notesSlide84.xml" ContentType="application/vnd.openxmlformats-officedocument.presentationml.notesSlide+xml"/>
  <Override PartName="/ppt/charts/chart69.xml" ContentType="application/vnd.openxmlformats-officedocument.drawingml.chart+xml"/>
  <Override PartName="/ppt/drawings/drawing64.xml" ContentType="application/vnd.openxmlformats-officedocument.drawingml.chartshapes+xml"/>
  <Override PartName="/ppt/notesSlides/notesSlide85.xml" ContentType="application/vnd.openxmlformats-officedocument.presentationml.notesSlide+xml"/>
  <Override PartName="/ppt/charts/chart70.xml" ContentType="application/vnd.openxmlformats-officedocument.drawingml.chart+xml"/>
  <Override PartName="/ppt/drawings/drawing65.xml" ContentType="application/vnd.openxmlformats-officedocument.drawingml.chartshapes+xml"/>
  <Override PartName="/ppt/notesSlides/notesSlide86.xml" ContentType="application/vnd.openxmlformats-officedocument.presentationml.notesSlide+xml"/>
  <Override PartName="/ppt/charts/chart71.xml" ContentType="application/vnd.openxmlformats-officedocument.drawingml.chart+xml"/>
  <Override PartName="/ppt/drawings/drawing66.xml" ContentType="application/vnd.openxmlformats-officedocument.drawingml.chartshapes+xml"/>
  <Override PartName="/ppt/notesSlides/notesSlide87.xml" ContentType="application/vnd.openxmlformats-officedocument.presentationml.notesSlide+xml"/>
  <Override PartName="/ppt/charts/chart72.xml" ContentType="application/vnd.openxmlformats-officedocument.drawingml.chart+xml"/>
  <Override PartName="/ppt/drawings/drawing67.xml" ContentType="application/vnd.openxmlformats-officedocument.drawingml.chartshapes+xml"/>
  <Override PartName="/ppt/notesSlides/notesSlide88.xml" ContentType="application/vnd.openxmlformats-officedocument.presentationml.notesSlide+xml"/>
  <Override PartName="/ppt/charts/chart73.xml" ContentType="application/vnd.openxmlformats-officedocument.drawingml.chart+xml"/>
  <Override PartName="/ppt/drawings/drawing68.xml" ContentType="application/vnd.openxmlformats-officedocument.drawingml.chartshapes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charts/chart74.xml" ContentType="application/vnd.openxmlformats-officedocument.drawingml.chart+xml"/>
  <Override PartName="/ppt/drawings/drawing69.xml" ContentType="application/vnd.openxmlformats-officedocument.drawingml.chartshapes+xml"/>
  <Override PartName="/ppt/notesSlides/notesSlide91.xml" ContentType="application/vnd.openxmlformats-officedocument.presentationml.notesSlide+xml"/>
  <Override PartName="/ppt/charts/chart75.xml" ContentType="application/vnd.openxmlformats-officedocument.drawingml.chart+xml"/>
  <Override PartName="/ppt/drawings/drawing70.xml" ContentType="application/vnd.openxmlformats-officedocument.drawingml.chartshapes+xml"/>
  <Override PartName="/ppt/notesSlides/notesSlide92.xml" ContentType="application/vnd.openxmlformats-officedocument.presentationml.notesSlide+xml"/>
  <Override PartName="/ppt/charts/chart76.xml" ContentType="application/vnd.openxmlformats-officedocument.drawingml.chart+xml"/>
  <Override PartName="/ppt/drawings/drawing71.xml" ContentType="application/vnd.openxmlformats-officedocument.drawingml.chartshapes+xml"/>
  <Override PartName="/ppt/notesSlides/notesSlide93.xml" ContentType="application/vnd.openxmlformats-officedocument.presentationml.notesSlide+xml"/>
  <Override PartName="/ppt/charts/chart77.xml" ContentType="application/vnd.openxmlformats-officedocument.drawingml.chart+xml"/>
  <Override PartName="/ppt/drawings/drawing72.xml" ContentType="application/vnd.openxmlformats-officedocument.drawingml.chartshapes+xml"/>
  <Override PartName="/ppt/notesSlides/notesSlide94.xml" ContentType="application/vnd.openxmlformats-officedocument.presentationml.notesSlide+xml"/>
  <Override PartName="/ppt/charts/chart78.xml" ContentType="application/vnd.openxmlformats-officedocument.drawingml.chart+xml"/>
  <Override PartName="/ppt/drawings/drawing73.xml" ContentType="application/vnd.openxmlformats-officedocument.drawingml.chartshapes+xml"/>
  <Override PartName="/ppt/notesSlides/notesSlide95.xml" ContentType="application/vnd.openxmlformats-officedocument.presentationml.notesSlide+xml"/>
  <Override PartName="/ppt/charts/chart79.xml" ContentType="application/vnd.openxmlformats-officedocument.drawingml.chart+xml"/>
  <Override PartName="/ppt/drawings/drawing74.xml" ContentType="application/vnd.openxmlformats-officedocument.drawingml.chartshapes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charts/chart80.xml" ContentType="application/vnd.openxmlformats-officedocument.drawingml.chart+xml"/>
  <Override PartName="/ppt/drawings/drawing75.xml" ContentType="application/vnd.openxmlformats-officedocument.drawingml.chartshapes+xml"/>
  <Override PartName="/ppt/notesSlides/notesSlide98.xml" ContentType="application/vnd.openxmlformats-officedocument.presentationml.notesSlide+xml"/>
  <Override PartName="/ppt/charts/chart81.xml" ContentType="application/vnd.openxmlformats-officedocument.drawingml.chart+xml"/>
  <Override PartName="/ppt/drawings/drawing76.xml" ContentType="application/vnd.openxmlformats-officedocument.drawingml.chartshapes+xml"/>
  <Override PartName="/ppt/notesSlides/notesSlide99.xml" ContentType="application/vnd.openxmlformats-officedocument.presentationml.notesSlide+xml"/>
  <Override PartName="/ppt/charts/chart82.xml" ContentType="application/vnd.openxmlformats-officedocument.drawingml.chart+xml"/>
  <Override PartName="/ppt/drawings/drawing77.xml" ContentType="application/vnd.openxmlformats-officedocument.drawingml.chartshapes+xml"/>
  <Override PartName="/ppt/notesSlides/notesSlide100.xml" ContentType="application/vnd.openxmlformats-officedocument.presentationml.notesSlide+xml"/>
  <Override PartName="/ppt/charts/chart83.xml" ContentType="application/vnd.openxmlformats-officedocument.drawingml.chart+xml"/>
  <Override PartName="/ppt/drawings/drawing78.xml" ContentType="application/vnd.openxmlformats-officedocument.drawingml.chartshapes+xml"/>
  <Override PartName="/ppt/notesSlides/notesSlide101.xml" ContentType="application/vnd.openxmlformats-officedocument.presentationml.notesSlide+xml"/>
  <Override PartName="/ppt/charts/chart84.xml" ContentType="application/vnd.openxmlformats-officedocument.drawingml.chart+xml"/>
  <Override PartName="/ppt/drawings/drawing79.xml" ContentType="application/vnd.openxmlformats-officedocument.drawingml.chartshapes+xml"/>
  <Override PartName="/ppt/notesSlides/notesSlide102.xml" ContentType="application/vnd.openxmlformats-officedocument.presentationml.notesSlide+xml"/>
  <Override PartName="/ppt/charts/chart85.xml" ContentType="application/vnd.openxmlformats-officedocument.drawingml.chart+xml"/>
  <Override PartName="/ppt/drawings/drawing80.xml" ContentType="application/vnd.openxmlformats-officedocument.drawingml.chartshapes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charts/chart86.xml" ContentType="application/vnd.openxmlformats-officedocument.drawingml.chart+xml"/>
  <Override PartName="/ppt/drawings/drawing81.xml" ContentType="application/vnd.openxmlformats-officedocument.drawingml.chartshapes+xml"/>
  <Override PartName="/ppt/notesSlides/notesSlide105.xml" ContentType="application/vnd.openxmlformats-officedocument.presentationml.notesSlide+xml"/>
  <Override PartName="/ppt/charts/chart87.xml" ContentType="application/vnd.openxmlformats-officedocument.drawingml.chart+xml"/>
  <Override PartName="/ppt/drawings/drawing82.xml" ContentType="application/vnd.openxmlformats-officedocument.drawingml.chartshapes+xml"/>
  <Override PartName="/ppt/notesSlides/notesSlide106.xml" ContentType="application/vnd.openxmlformats-officedocument.presentationml.notesSlide+xml"/>
  <Override PartName="/ppt/charts/chart88.xml" ContentType="application/vnd.openxmlformats-officedocument.drawingml.chart+xml"/>
  <Override PartName="/ppt/drawings/drawing83.xml" ContentType="application/vnd.openxmlformats-officedocument.drawingml.chartshapes+xml"/>
  <Override PartName="/ppt/notesSlides/notesSlide107.xml" ContentType="application/vnd.openxmlformats-officedocument.presentationml.notesSlide+xml"/>
  <Override PartName="/ppt/charts/chart89.xml" ContentType="application/vnd.openxmlformats-officedocument.drawingml.chart+xml"/>
  <Override PartName="/ppt/drawings/drawing84.xml" ContentType="application/vnd.openxmlformats-officedocument.drawingml.chartshapes+xml"/>
  <Override PartName="/ppt/notesSlides/notesSlide108.xml" ContentType="application/vnd.openxmlformats-officedocument.presentationml.notesSlide+xml"/>
  <Override PartName="/ppt/charts/chart90.xml" ContentType="application/vnd.openxmlformats-officedocument.drawingml.chart+xml"/>
  <Override PartName="/ppt/drawings/drawing85.xml" ContentType="application/vnd.openxmlformats-officedocument.drawingml.chartshapes+xml"/>
  <Override PartName="/ppt/notesSlides/notesSlide109.xml" ContentType="application/vnd.openxmlformats-officedocument.presentationml.notesSlide+xml"/>
  <Override PartName="/ppt/charts/chart91.xml" ContentType="application/vnd.openxmlformats-officedocument.drawingml.chart+xml"/>
  <Override PartName="/ppt/drawings/drawing86.xml" ContentType="application/vnd.openxmlformats-officedocument.drawingml.chartshapes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charts/chart92.xml" ContentType="application/vnd.openxmlformats-officedocument.drawingml.chart+xml"/>
  <Override PartName="/ppt/drawings/drawing87.xml" ContentType="application/vnd.openxmlformats-officedocument.drawingml.chartshapes+xml"/>
  <Override PartName="/ppt/notesSlides/notesSlide112.xml" ContentType="application/vnd.openxmlformats-officedocument.presentationml.notesSlide+xml"/>
  <Override PartName="/ppt/charts/chart93.xml" ContentType="application/vnd.openxmlformats-officedocument.drawingml.chart+xml"/>
  <Override PartName="/ppt/drawings/drawing88.xml" ContentType="application/vnd.openxmlformats-officedocument.drawingml.chartshapes+xml"/>
  <Override PartName="/ppt/notesSlides/notesSlide113.xml" ContentType="application/vnd.openxmlformats-officedocument.presentationml.notesSlide+xml"/>
  <Override PartName="/ppt/charts/chart94.xml" ContentType="application/vnd.openxmlformats-officedocument.drawingml.chart+xml"/>
  <Override PartName="/ppt/drawings/drawing89.xml" ContentType="application/vnd.openxmlformats-officedocument.drawingml.chartshapes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charts/chart95.xml" ContentType="application/vnd.openxmlformats-officedocument.drawingml.chart+xml"/>
  <Override PartName="/ppt/drawings/drawing90.xml" ContentType="application/vnd.openxmlformats-officedocument.drawingml.chartshapes+xml"/>
  <Override PartName="/ppt/notesSlides/notesSlide116.xml" ContentType="application/vnd.openxmlformats-officedocument.presentationml.notesSlide+xml"/>
  <Override PartName="/ppt/charts/chart96.xml" ContentType="application/vnd.openxmlformats-officedocument.drawingml.chart+xml"/>
  <Override PartName="/ppt/drawings/drawing91.xml" ContentType="application/vnd.openxmlformats-officedocument.drawingml.chartshapes+xml"/>
  <Override PartName="/ppt/notesSlides/notesSlide117.xml" ContentType="application/vnd.openxmlformats-officedocument.presentationml.notesSlide+xml"/>
  <Override PartName="/ppt/charts/chart97.xml" ContentType="application/vnd.openxmlformats-officedocument.drawingml.chart+xml"/>
  <Override PartName="/ppt/drawings/drawing92.xml" ContentType="application/vnd.openxmlformats-officedocument.drawingml.chartshapes+xml"/>
  <Override PartName="/ppt/notesSlides/notesSlide118.xml" ContentType="application/vnd.openxmlformats-officedocument.presentationml.notesSlide+xml"/>
  <Override PartName="/ppt/charts/chart98.xml" ContentType="application/vnd.openxmlformats-officedocument.drawingml.chart+xml"/>
  <Override PartName="/ppt/drawings/drawing93.xml" ContentType="application/vnd.openxmlformats-officedocument.drawingml.chartshapes+xml"/>
  <Override PartName="/ppt/notesSlides/notesSlide119.xml" ContentType="application/vnd.openxmlformats-officedocument.presentationml.notesSlide+xml"/>
  <Override PartName="/ppt/charts/chart99.xml" ContentType="application/vnd.openxmlformats-officedocument.drawingml.chart+xml"/>
  <Override PartName="/ppt/drawings/drawing94.xml" ContentType="application/vnd.openxmlformats-officedocument.drawingml.chartshapes+xml"/>
  <Override PartName="/ppt/notesSlides/notesSlide120.xml" ContentType="application/vnd.openxmlformats-officedocument.presentationml.notesSlide+xml"/>
  <Override PartName="/ppt/charts/chart100.xml" ContentType="application/vnd.openxmlformats-officedocument.drawingml.chart+xml"/>
  <Override PartName="/ppt/drawings/drawing95.xml" ContentType="application/vnd.openxmlformats-officedocument.drawingml.chartshapes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charts/chart101.xml" ContentType="application/vnd.openxmlformats-officedocument.drawingml.chart+xml"/>
  <Override PartName="/ppt/drawings/drawing96.xml" ContentType="application/vnd.openxmlformats-officedocument.drawingml.chartshapes+xml"/>
  <Override PartName="/ppt/notesSlides/notesSlide123.xml" ContentType="application/vnd.openxmlformats-officedocument.presentationml.notesSlide+xml"/>
  <Override PartName="/ppt/charts/chart102.xml" ContentType="application/vnd.openxmlformats-officedocument.drawingml.chart+xml"/>
  <Override PartName="/ppt/drawings/drawing97.xml" ContentType="application/vnd.openxmlformats-officedocument.drawingml.chartshapes+xml"/>
  <Override PartName="/ppt/notesSlides/notesSlide124.xml" ContentType="application/vnd.openxmlformats-officedocument.presentationml.notesSlide+xml"/>
  <Override PartName="/ppt/charts/chart103.xml" ContentType="application/vnd.openxmlformats-officedocument.drawingml.chart+xml"/>
  <Override PartName="/ppt/drawings/drawing98.xml" ContentType="application/vnd.openxmlformats-officedocument.drawingml.chartshapes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charts/chart104.xml" ContentType="application/vnd.openxmlformats-officedocument.drawingml.chart+xml"/>
  <Override PartName="/ppt/drawings/drawing99.xml" ContentType="application/vnd.openxmlformats-officedocument.drawingml.chartshapes+xml"/>
  <Override PartName="/ppt/notesSlides/notesSlide127.xml" ContentType="application/vnd.openxmlformats-officedocument.presentationml.notesSlide+xml"/>
  <Override PartName="/ppt/charts/chart105.xml" ContentType="application/vnd.openxmlformats-officedocument.drawingml.chart+xml"/>
  <Override PartName="/ppt/drawings/drawing100.xml" ContentType="application/vnd.openxmlformats-officedocument.drawingml.chartshapes+xml"/>
  <Override PartName="/ppt/notesSlides/notesSlide128.xml" ContentType="application/vnd.openxmlformats-officedocument.presentationml.notesSlide+xml"/>
  <Override PartName="/ppt/charts/chart106.xml" ContentType="application/vnd.openxmlformats-officedocument.drawingml.chart+xml"/>
  <Override PartName="/ppt/drawings/drawing101.xml" ContentType="application/vnd.openxmlformats-officedocument.drawingml.chartshapes+xml"/>
  <Override PartName="/ppt/notesSlides/notesSlide129.xml" ContentType="application/vnd.openxmlformats-officedocument.presentationml.notesSlide+xml"/>
  <Override PartName="/ppt/charts/chart107.xml" ContentType="application/vnd.openxmlformats-officedocument.drawingml.chart+xml"/>
  <Override PartName="/ppt/drawings/drawing102.xml" ContentType="application/vnd.openxmlformats-officedocument.drawingml.chartshapes+xml"/>
  <Override PartName="/ppt/notesSlides/notesSlide130.xml" ContentType="application/vnd.openxmlformats-officedocument.presentationml.notesSlide+xml"/>
  <Override PartName="/ppt/charts/chart108.xml" ContentType="application/vnd.openxmlformats-officedocument.drawingml.chart+xml"/>
  <Override PartName="/ppt/drawings/drawing103.xml" ContentType="application/vnd.openxmlformats-officedocument.drawingml.chartshapes+xml"/>
  <Override PartName="/ppt/notesSlides/notesSlide131.xml" ContentType="application/vnd.openxmlformats-officedocument.presentationml.notesSlide+xml"/>
  <Override PartName="/ppt/charts/chart109.xml" ContentType="application/vnd.openxmlformats-officedocument.drawingml.chart+xml"/>
  <Override PartName="/ppt/drawings/drawing104.xml" ContentType="application/vnd.openxmlformats-officedocument.drawingml.chartshapes+xml"/>
  <Override PartName="/ppt/notesSlides/notesSlide132.xml" ContentType="application/vnd.openxmlformats-officedocument.presentationml.notesSlide+xml"/>
  <Override PartName="/ppt/charts/chart110.xml" ContentType="application/vnd.openxmlformats-officedocument.drawingml.chart+xml"/>
  <Override PartName="/ppt/drawings/drawing105.xml" ContentType="application/vnd.openxmlformats-officedocument.drawingml.chartshapes+xml"/>
  <Override PartName="/ppt/notesSlides/notesSlide133.xml" ContentType="application/vnd.openxmlformats-officedocument.presentationml.notesSlide+xml"/>
  <Override PartName="/ppt/charts/chart111.xml" ContentType="application/vnd.openxmlformats-officedocument.drawingml.chart+xml"/>
  <Override PartName="/ppt/drawings/drawing106.xml" ContentType="application/vnd.openxmlformats-officedocument.drawingml.chartshape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4" r:id="rId1"/>
  </p:sldMasterIdLst>
  <p:notesMasterIdLst>
    <p:notesMasterId r:id="rId140"/>
  </p:notesMasterIdLst>
  <p:handoutMasterIdLst>
    <p:handoutMasterId r:id="rId141"/>
  </p:handoutMasterIdLst>
  <p:sldIdLst>
    <p:sldId id="474" r:id="rId2"/>
    <p:sldId id="494" r:id="rId3"/>
    <p:sldId id="495" r:id="rId4"/>
    <p:sldId id="642" r:id="rId5"/>
    <p:sldId id="643" r:id="rId6"/>
    <p:sldId id="600" r:id="rId7"/>
    <p:sldId id="601" r:id="rId8"/>
    <p:sldId id="602" r:id="rId9"/>
    <p:sldId id="603" r:id="rId10"/>
    <p:sldId id="604" r:id="rId11"/>
    <p:sldId id="605" r:id="rId12"/>
    <p:sldId id="606" r:id="rId13"/>
    <p:sldId id="338" r:id="rId14"/>
    <p:sldId id="570" r:id="rId15"/>
    <p:sldId id="306" r:id="rId16"/>
    <p:sldId id="567" r:id="rId17"/>
    <p:sldId id="573" r:id="rId18"/>
    <p:sldId id="612" r:id="rId19"/>
    <p:sldId id="571" r:id="rId20"/>
    <p:sldId id="264" r:id="rId21"/>
    <p:sldId id="580" r:id="rId22"/>
    <p:sldId id="321" r:id="rId23"/>
    <p:sldId id="310" r:id="rId24"/>
    <p:sldId id="599" r:id="rId25"/>
    <p:sldId id="577" r:id="rId26"/>
    <p:sldId id="579" r:id="rId27"/>
    <p:sldId id="526" r:id="rId28"/>
    <p:sldId id="527" r:id="rId29"/>
    <p:sldId id="581" r:id="rId30"/>
    <p:sldId id="528" r:id="rId31"/>
    <p:sldId id="358" r:id="rId32"/>
    <p:sldId id="467" r:id="rId33"/>
    <p:sldId id="356" r:id="rId34"/>
    <p:sldId id="529" r:id="rId35"/>
    <p:sldId id="530" r:id="rId36"/>
    <p:sldId id="582" r:id="rId37"/>
    <p:sldId id="531" r:id="rId38"/>
    <p:sldId id="532" r:id="rId39"/>
    <p:sldId id="533" r:id="rId40"/>
    <p:sldId id="534" r:id="rId41"/>
    <p:sldId id="535" r:id="rId42"/>
    <p:sldId id="473" r:id="rId43"/>
    <p:sldId id="359" r:id="rId44"/>
    <p:sldId id="413" r:id="rId45"/>
    <p:sldId id="481" r:id="rId46"/>
    <p:sldId id="361" r:id="rId47"/>
    <p:sldId id="363" r:id="rId48"/>
    <p:sldId id="364" r:id="rId49"/>
    <p:sldId id="588" r:id="rId50"/>
    <p:sldId id="365" r:id="rId51"/>
    <p:sldId id="414" r:id="rId52"/>
    <p:sldId id="482" r:id="rId53"/>
    <p:sldId id="415" r:id="rId54"/>
    <p:sldId id="476" r:id="rId55"/>
    <p:sldId id="418" r:id="rId56"/>
    <p:sldId id="589" r:id="rId57"/>
    <p:sldId id="371" r:id="rId58"/>
    <p:sldId id="419" r:id="rId59"/>
    <p:sldId id="483" r:id="rId60"/>
    <p:sldId id="420" r:id="rId61"/>
    <p:sldId id="422" r:id="rId62"/>
    <p:sldId id="423" r:id="rId63"/>
    <p:sldId id="590" r:id="rId64"/>
    <p:sldId id="377" r:id="rId65"/>
    <p:sldId id="439" r:id="rId66"/>
    <p:sldId id="484" r:id="rId67"/>
    <p:sldId id="429" r:id="rId68"/>
    <p:sldId id="432" r:id="rId69"/>
    <p:sldId id="433" r:id="rId70"/>
    <p:sldId id="591" r:id="rId71"/>
    <p:sldId id="383" r:id="rId72"/>
    <p:sldId id="440" r:id="rId73"/>
    <p:sldId id="485" r:id="rId74"/>
    <p:sldId id="435" r:id="rId75"/>
    <p:sldId id="437" r:id="rId76"/>
    <p:sldId id="438" r:id="rId77"/>
    <p:sldId id="592" r:id="rId78"/>
    <p:sldId id="512" r:id="rId79"/>
    <p:sldId id="389" r:id="rId80"/>
    <p:sldId id="441" r:id="rId81"/>
    <p:sldId id="486" r:id="rId82"/>
    <p:sldId id="442" r:id="rId83"/>
    <p:sldId id="444" r:id="rId84"/>
    <p:sldId id="445" r:id="rId85"/>
    <p:sldId id="593" r:id="rId86"/>
    <p:sldId id="350" r:id="rId87"/>
    <p:sldId id="446" r:id="rId88"/>
    <p:sldId id="487" r:id="rId89"/>
    <p:sldId id="447" r:id="rId90"/>
    <p:sldId id="449" r:id="rId91"/>
    <p:sldId id="450" r:id="rId92"/>
    <p:sldId id="594" r:id="rId93"/>
    <p:sldId id="395" r:id="rId94"/>
    <p:sldId id="451" r:id="rId95"/>
    <p:sldId id="488" r:id="rId96"/>
    <p:sldId id="452" r:id="rId97"/>
    <p:sldId id="595" r:id="rId98"/>
    <p:sldId id="455" r:id="rId99"/>
    <p:sldId id="596" r:id="rId100"/>
    <p:sldId id="401" r:id="rId101"/>
    <p:sldId id="456" r:id="rId102"/>
    <p:sldId id="489" r:id="rId103"/>
    <p:sldId id="457" r:id="rId104"/>
    <p:sldId id="459" r:id="rId105"/>
    <p:sldId id="460" r:id="rId106"/>
    <p:sldId id="597" r:id="rId107"/>
    <p:sldId id="407" r:id="rId108"/>
    <p:sldId id="461" r:id="rId109"/>
    <p:sldId id="490" r:id="rId110"/>
    <p:sldId id="462" r:id="rId111"/>
    <p:sldId id="464" r:id="rId112"/>
    <p:sldId id="465" r:id="rId113"/>
    <p:sldId id="598" r:id="rId114"/>
    <p:sldId id="628" r:id="rId115"/>
    <p:sldId id="629" r:id="rId116"/>
    <p:sldId id="630" r:id="rId117"/>
    <p:sldId id="631" r:id="rId118"/>
    <p:sldId id="626" r:id="rId119"/>
    <p:sldId id="620" r:id="rId120"/>
    <p:sldId id="622" r:id="rId121"/>
    <p:sldId id="621" r:id="rId122"/>
    <p:sldId id="624" r:id="rId123"/>
    <p:sldId id="623" r:id="rId124"/>
    <p:sldId id="625" r:id="rId125"/>
    <p:sldId id="607" r:id="rId126"/>
    <p:sldId id="326" r:id="rId127"/>
    <p:sldId id="613" r:id="rId128"/>
    <p:sldId id="627" r:id="rId129"/>
    <p:sldId id="632" r:id="rId130"/>
    <p:sldId id="635" r:id="rId131"/>
    <p:sldId id="636" r:id="rId132"/>
    <p:sldId id="634" r:id="rId133"/>
    <p:sldId id="641" r:id="rId134"/>
    <p:sldId id="637" r:id="rId135"/>
    <p:sldId id="638" r:id="rId136"/>
    <p:sldId id="639" r:id="rId137"/>
    <p:sldId id="640" r:id="rId138"/>
    <p:sldId id="644" r:id="rId139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NHEX Chartbook Overview" id="{AA1DAAF5-67EE-4CA5-B862-433B9308E791}">
          <p14:sldIdLst>
            <p14:sldId id="474"/>
            <p14:sldId id="494"/>
            <p14:sldId id="495"/>
            <p14:sldId id="642"/>
          </p14:sldIdLst>
        </p14:section>
        <p14:section name="Infographics" id="{D3B47A70-7CEF-4FAA-8A9C-2E716E422782}">
          <p14:sldIdLst>
            <p14:sldId id="643"/>
            <p14:sldId id="600"/>
            <p14:sldId id="601"/>
            <p14:sldId id="602"/>
            <p14:sldId id="603"/>
            <p14:sldId id="604"/>
            <p14:sldId id="605"/>
            <p14:sldId id="606"/>
          </p14:sldIdLst>
        </p14:section>
        <p14:section name="Overview of Health Spending in Canada" id="{EA3DEAD3-5CDD-4C69-B69B-86267DBB7D40}">
          <p14:sldIdLst>
            <p14:sldId id="338"/>
            <p14:sldId id="570"/>
            <p14:sldId id="306"/>
            <p14:sldId id="567"/>
            <p14:sldId id="573"/>
          </p14:sldIdLst>
        </p14:section>
        <p14:section name="Total Health Expenditure by Source of Finance" id="{EFE98460-07C3-4DAB-BCA3-E7B90FD01C7F}">
          <p14:sldIdLst>
            <p14:sldId id="612"/>
            <p14:sldId id="571"/>
            <p14:sldId id="264"/>
            <p14:sldId id="580"/>
            <p14:sldId id="321"/>
          </p14:sldIdLst>
        </p14:section>
        <p14:section name="Total Health Expenditure by Use of Funds" id="{8C550748-725A-419B-96A5-739B4B692C98}">
          <p14:sldIdLst>
            <p14:sldId id="310"/>
            <p14:sldId id="599"/>
            <p14:sldId id="577"/>
            <p14:sldId id="579"/>
            <p14:sldId id="526"/>
            <p14:sldId id="527"/>
            <p14:sldId id="581"/>
            <p14:sldId id="528"/>
            <p14:sldId id="358"/>
            <p14:sldId id="467"/>
            <p14:sldId id="356"/>
            <p14:sldId id="529"/>
            <p14:sldId id="530"/>
            <p14:sldId id="582"/>
            <p14:sldId id="531"/>
            <p14:sldId id="532"/>
            <p14:sldId id="533"/>
            <p14:sldId id="534"/>
            <p14:sldId id="535"/>
          </p14:sldIdLst>
        </p14:section>
        <p14:section name="Health Expenditure in the Provinces and Territories" id="{F2BECE94-104E-4DE0-BB23-5CD5A2749DC6}">
          <p14:sldIdLst>
            <p14:sldId id="473"/>
            <p14:sldId id="359"/>
            <p14:sldId id="413"/>
            <p14:sldId id="481"/>
            <p14:sldId id="361"/>
            <p14:sldId id="363"/>
            <p14:sldId id="364"/>
            <p14:sldId id="588"/>
            <p14:sldId id="365"/>
            <p14:sldId id="414"/>
            <p14:sldId id="482"/>
            <p14:sldId id="415"/>
            <p14:sldId id="476"/>
            <p14:sldId id="418"/>
            <p14:sldId id="589"/>
            <p14:sldId id="371"/>
            <p14:sldId id="419"/>
            <p14:sldId id="483"/>
            <p14:sldId id="420"/>
            <p14:sldId id="422"/>
            <p14:sldId id="423"/>
            <p14:sldId id="590"/>
            <p14:sldId id="377"/>
            <p14:sldId id="439"/>
            <p14:sldId id="484"/>
            <p14:sldId id="429"/>
            <p14:sldId id="432"/>
            <p14:sldId id="433"/>
            <p14:sldId id="591"/>
            <p14:sldId id="383"/>
            <p14:sldId id="440"/>
            <p14:sldId id="485"/>
            <p14:sldId id="435"/>
            <p14:sldId id="437"/>
            <p14:sldId id="438"/>
            <p14:sldId id="592"/>
            <p14:sldId id="512"/>
            <p14:sldId id="389"/>
            <p14:sldId id="441"/>
            <p14:sldId id="486"/>
            <p14:sldId id="442"/>
            <p14:sldId id="444"/>
            <p14:sldId id="445"/>
            <p14:sldId id="593"/>
            <p14:sldId id="350"/>
            <p14:sldId id="446"/>
            <p14:sldId id="487"/>
            <p14:sldId id="447"/>
            <p14:sldId id="449"/>
            <p14:sldId id="450"/>
            <p14:sldId id="594"/>
            <p14:sldId id="395"/>
            <p14:sldId id="451"/>
            <p14:sldId id="488"/>
            <p14:sldId id="452"/>
            <p14:sldId id="595"/>
            <p14:sldId id="455"/>
            <p14:sldId id="596"/>
            <p14:sldId id="401"/>
            <p14:sldId id="456"/>
            <p14:sldId id="489"/>
            <p14:sldId id="457"/>
            <p14:sldId id="459"/>
            <p14:sldId id="460"/>
            <p14:sldId id="597"/>
            <p14:sldId id="407"/>
            <p14:sldId id="461"/>
            <p14:sldId id="490"/>
            <p14:sldId id="462"/>
            <p14:sldId id="464"/>
            <p14:sldId id="465"/>
            <p14:sldId id="598"/>
            <p14:sldId id="628"/>
            <p14:sldId id="629"/>
            <p14:sldId id="630"/>
            <p14:sldId id="631"/>
          </p14:sldIdLst>
        </p14:section>
        <p14:section name="Provincial and Territorial Government Health Expenditure by Age and Sex" id="{BAF5C708-805C-4DE4-955C-B1417E67024F}">
          <p14:sldIdLst>
            <p14:sldId id="626"/>
            <p14:sldId id="620"/>
            <p14:sldId id="622"/>
            <p14:sldId id="621"/>
            <p14:sldId id="624"/>
            <p14:sldId id="623"/>
            <p14:sldId id="625"/>
          </p14:sldIdLst>
        </p14:section>
        <p14:section name="Provincial and Territorical Government Fiscal Position and Health Expenditures" id="{378C5C37-7FA2-4483-B5DC-AAA8A70CBDD7}">
          <p14:sldIdLst>
            <p14:sldId id="607"/>
            <p14:sldId id="326"/>
            <p14:sldId id="613"/>
            <p14:sldId id="627"/>
          </p14:sldIdLst>
        </p14:section>
        <p14:section name="International Comparisions" id="{0C597B6A-3C69-4EF6-B4FE-9FE56E90717D}">
          <p14:sldIdLst>
            <p14:sldId id="632"/>
            <p14:sldId id="635"/>
            <p14:sldId id="636"/>
            <p14:sldId id="634"/>
            <p14:sldId id="641"/>
            <p14:sldId id="637"/>
            <p14:sldId id="638"/>
            <p14:sldId id="639"/>
            <p14:sldId id="640"/>
            <p14:sldId id="644"/>
          </p14:sldIdLst>
        </p14:section>
      </p14:section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6" name="Author" initials="A" lastIdx="2" clrIdx="16"/>
  <p:cmAuthor id="17" name="Hui Ju Hung Huang" initials="Huiju" lastIdx="7" clrIdx="17"/>
  <p:cmAuthor id="18" name="Jean He" initials="JH" lastIdx="2" clrIdx="18"/>
  <p:cmAuthor id="19" name="Cynthia Cheponis Fleet" initials="CCF" lastIdx="1" clrIdx="19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3BD81"/>
    <a:srgbClr val="8B9B3C"/>
    <a:srgbClr val="93A445"/>
    <a:srgbClr val="C9D1A5"/>
    <a:srgbClr val="B4BF81"/>
    <a:srgbClr val="D1D3D4"/>
    <a:srgbClr val="E4E8D0"/>
    <a:srgbClr val="9FAD60"/>
    <a:srgbClr val="000000"/>
    <a:srgbClr val="7CB85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391" autoAdjust="0"/>
    <p:restoredTop sz="82872" autoAdjust="0"/>
  </p:normalViewPr>
  <p:slideViewPr>
    <p:cSldViewPr>
      <p:cViewPr>
        <p:scale>
          <a:sx n="100" d="100"/>
          <a:sy n="100" d="100"/>
        </p:scale>
        <p:origin x="-1488" y="-288"/>
      </p:cViewPr>
      <p:guideLst>
        <p:guide orient="horz" pos="3648"/>
        <p:guide pos="432"/>
      </p:guideLst>
    </p:cSldViewPr>
  </p:slideViewPr>
  <p:outlineViewPr>
    <p:cViewPr>
      <p:scale>
        <a:sx n="33" d="100"/>
        <a:sy n="33" d="100"/>
      </p:scale>
      <p:origin x="0" y="1105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30"/>
    </p:cViewPr>
  </p:sorterViewPr>
  <p:notesViewPr>
    <p:cSldViewPr>
      <p:cViewPr varScale="1">
        <p:scale>
          <a:sx n="76" d="100"/>
          <a:sy n="76" d="100"/>
        </p:scale>
        <p:origin x="-3246" y="-108"/>
      </p:cViewPr>
      <p:guideLst>
        <p:guide orient="horz" pos="3025"/>
        <p:guide pos="2305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viewProps" Target="view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40" Type="http://schemas.openxmlformats.org/officeDocument/2006/relationships/notesMaster" Target="notesMasters/notesMaster1.xml"/><Relationship Id="rId14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4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handoutMaster" Target="handoutMasters/handoutMaster1.xml"/><Relationship Id="rId14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commentAuthors" Target="commentAuthors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.xml"/><Relationship Id="rId1" Type="http://schemas.openxmlformats.org/officeDocument/2006/relationships/package" Target="../embeddings/Microsoft_Excel_Worksheet1.xlsx"/></Relationships>
</file>

<file path=ppt/charts/_rels/chart10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9.xml"/><Relationship Id="rId1" Type="http://schemas.openxmlformats.org/officeDocument/2006/relationships/package" Target="../embeddings/Microsoft_Excel_Worksheet10.xlsx"/></Relationships>
</file>

<file path=ppt/charts/_rels/chart100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95.xml"/><Relationship Id="rId1" Type="http://schemas.openxmlformats.org/officeDocument/2006/relationships/package" Target="../embeddings/Microsoft_Excel_Worksheet101.xlsx"/></Relationships>
</file>

<file path=ppt/charts/_rels/chart101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96.xml"/><Relationship Id="rId1" Type="http://schemas.openxmlformats.org/officeDocument/2006/relationships/package" Target="../embeddings/Microsoft_Excel_Worksheet102.xlsx"/></Relationships>
</file>

<file path=ppt/charts/_rels/chart102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97.xml"/><Relationship Id="rId1" Type="http://schemas.openxmlformats.org/officeDocument/2006/relationships/package" Target="../embeddings/Microsoft_Excel_Worksheet103.xlsx"/></Relationships>
</file>

<file path=ppt/charts/_rels/chart103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98.xml"/><Relationship Id="rId1" Type="http://schemas.openxmlformats.org/officeDocument/2006/relationships/package" Target="../embeddings/Microsoft_Excel_Worksheet104.xlsx"/></Relationships>
</file>

<file path=ppt/charts/_rels/chart104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99.xml"/><Relationship Id="rId1" Type="http://schemas.openxmlformats.org/officeDocument/2006/relationships/package" Target="../embeddings/Microsoft_Excel_Worksheet105.xlsx"/></Relationships>
</file>

<file path=ppt/charts/_rels/chart105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00.xml"/><Relationship Id="rId1" Type="http://schemas.openxmlformats.org/officeDocument/2006/relationships/package" Target="../embeddings/Microsoft_Excel_Worksheet106.xlsx"/></Relationships>
</file>

<file path=ppt/charts/_rels/chart106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01.xml"/><Relationship Id="rId1" Type="http://schemas.openxmlformats.org/officeDocument/2006/relationships/package" Target="../embeddings/Microsoft_Excel_Worksheet107.xlsx"/></Relationships>
</file>

<file path=ppt/charts/_rels/chart107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02.xml"/><Relationship Id="rId1" Type="http://schemas.openxmlformats.org/officeDocument/2006/relationships/package" Target="../embeddings/Microsoft_Excel_Worksheet108.xlsx"/></Relationships>
</file>

<file path=ppt/charts/_rels/chart108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03.xml"/><Relationship Id="rId1" Type="http://schemas.openxmlformats.org/officeDocument/2006/relationships/package" Target="../embeddings/Microsoft_Excel_Worksheet109.xlsx"/></Relationships>
</file>

<file path=ppt/charts/_rels/chart109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04.xml"/><Relationship Id="rId1" Type="http://schemas.openxmlformats.org/officeDocument/2006/relationships/package" Target="../embeddings/Microsoft_Excel_Worksheet110.xlsx"/></Relationships>
</file>

<file path=ppt/charts/_rels/chart1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1.xlsx"/></Relationships>
</file>

<file path=ppt/charts/_rels/chart110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05.xml"/><Relationship Id="rId1" Type="http://schemas.openxmlformats.org/officeDocument/2006/relationships/package" Target="../embeddings/Microsoft_Excel_Worksheet111.xlsx"/></Relationships>
</file>

<file path=ppt/charts/_rels/chart111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06.xml"/><Relationship Id="rId1" Type="http://schemas.openxmlformats.org/officeDocument/2006/relationships/package" Target="../embeddings/Microsoft_Excel_Worksheet112.xlsx"/></Relationships>
</file>

<file path=ppt/charts/_rels/chart12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0.xml"/><Relationship Id="rId1" Type="http://schemas.openxmlformats.org/officeDocument/2006/relationships/package" Target="../embeddings/Microsoft_Excel_Worksheet12.xlsx"/></Relationships>
</file>

<file path=ppt/charts/_rels/chart13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1.xml"/><Relationship Id="rId1" Type="http://schemas.openxmlformats.org/officeDocument/2006/relationships/package" Target="../embeddings/Microsoft_Excel_Worksheet13.xlsx"/></Relationships>
</file>

<file path=ppt/charts/_rels/chart14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2.xml"/><Relationship Id="rId1" Type="http://schemas.openxmlformats.org/officeDocument/2006/relationships/package" Target="../embeddings/Microsoft_Excel_Worksheet14.xlsx"/></Relationships>
</file>

<file path=ppt/charts/_rels/chart15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3.xml"/><Relationship Id="rId1" Type="http://schemas.openxmlformats.org/officeDocument/2006/relationships/package" Target="../embeddings/Microsoft_Excel_Worksheet15.xlsx"/></Relationships>
</file>

<file path=ppt/charts/_rels/chart1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6.xlsx"/></Relationships>
</file>

<file path=ppt/charts/_rels/chart17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4.xml"/><Relationship Id="rId1" Type="http://schemas.openxmlformats.org/officeDocument/2006/relationships/package" Target="../embeddings/Microsoft_Excel_Worksheet17.xlsx"/></Relationships>
</file>

<file path=ppt/charts/_rels/chart18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5.xml"/><Relationship Id="rId1" Type="http://schemas.openxmlformats.org/officeDocument/2006/relationships/package" Target="../embeddings/Microsoft_Excel_Worksheet18.xlsx"/></Relationships>
</file>

<file path=ppt/charts/_rels/chart19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6.xml"/><Relationship Id="rId1" Type="http://schemas.openxmlformats.org/officeDocument/2006/relationships/package" Target="../embeddings/Microsoft_Excel_Worksheet19.xlsx"/></Relationships>
</file>

<file path=ppt/charts/_rels/chart2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2.xml"/><Relationship Id="rId1" Type="http://schemas.openxmlformats.org/officeDocument/2006/relationships/package" Target="../embeddings/Microsoft_Excel_Worksheet2.xlsx"/></Relationships>
</file>

<file path=ppt/charts/_rels/chart20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7.xml"/><Relationship Id="rId1" Type="http://schemas.openxmlformats.org/officeDocument/2006/relationships/package" Target="../embeddings/Microsoft_Excel_Worksheet20.xlsx"/></Relationships>
</file>

<file path=ppt/charts/_rels/chart21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8.xml"/><Relationship Id="rId1" Type="http://schemas.openxmlformats.org/officeDocument/2006/relationships/package" Target="../embeddings/Microsoft_Excel_Worksheet21.xlsx"/></Relationships>
</file>

<file path=ppt/charts/_rels/chart22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9.xml"/><Relationship Id="rId1" Type="http://schemas.openxmlformats.org/officeDocument/2006/relationships/package" Target="../embeddings/Microsoft_Excel_Worksheet22.xlsx"/></Relationships>
</file>

<file path=ppt/charts/_rels/chart23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20.xml"/><Relationship Id="rId1" Type="http://schemas.openxmlformats.org/officeDocument/2006/relationships/package" Target="../embeddings/Microsoft_Excel_Worksheet23.xlsx"/></Relationships>
</file>

<file path=ppt/charts/_rels/chart24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21.xml"/><Relationship Id="rId1" Type="http://schemas.openxmlformats.org/officeDocument/2006/relationships/package" Target="../embeddings/Microsoft_Excel_Worksheet24.xlsx"/></Relationships>
</file>

<file path=ppt/charts/_rels/chart2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5.xlsx"/></Relationships>
</file>

<file path=ppt/charts/_rels/chart2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6.xlsx"/></Relationships>
</file>

<file path=ppt/charts/_rels/chart27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22.xml"/><Relationship Id="rId1" Type="http://schemas.openxmlformats.org/officeDocument/2006/relationships/package" Target="../embeddings/Microsoft_Excel_Worksheet27.xlsx"/></Relationships>
</file>

<file path=ppt/charts/_rels/chart28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23.xml"/><Relationship Id="rId1" Type="http://schemas.openxmlformats.org/officeDocument/2006/relationships/package" Target="../embeddings/Microsoft_Excel_Worksheet28.xlsx"/></Relationships>
</file>

<file path=ppt/charts/_rels/chart29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24.xml"/><Relationship Id="rId1" Type="http://schemas.openxmlformats.org/officeDocument/2006/relationships/package" Target="../embeddings/Microsoft_Excel_Worksheet29.xlsx"/></Relationships>
</file>

<file path=ppt/charts/_rels/chart3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3.xml"/><Relationship Id="rId1" Type="http://schemas.openxmlformats.org/officeDocument/2006/relationships/package" Target="../embeddings/Microsoft_Excel_Worksheet3.xlsx"/></Relationships>
</file>

<file path=ppt/charts/_rels/chart30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25.xml"/><Relationship Id="rId1" Type="http://schemas.openxmlformats.org/officeDocument/2006/relationships/package" Target="../embeddings/Microsoft_Excel_Worksheet30.xlsx"/></Relationships>
</file>

<file path=ppt/charts/_rels/chart31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26.xml"/><Relationship Id="rId1" Type="http://schemas.openxmlformats.org/officeDocument/2006/relationships/package" Target="../embeddings/Microsoft_Excel_Worksheet31.xlsx"/></Relationships>
</file>

<file path=ppt/charts/_rels/chart32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27.xml"/><Relationship Id="rId1" Type="http://schemas.openxmlformats.org/officeDocument/2006/relationships/package" Target="../embeddings/Microsoft_Excel_Worksheet32.xlsx"/></Relationships>
</file>

<file path=ppt/charts/_rels/chart33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28.xml"/><Relationship Id="rId1" Type="http://schemas.openxmlformats.org/officeDocument/2006/relationships/package" Target="../embeddings/Microsoft_Excel_Worksheet33.xlsx"/></Relationships>
</file>

<file path=ppt/charts/_rels/chart34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29.xml"/><Relationship Id="rId1" Type="http://schemas.openxmlformats.org/officeDocument/2006/relationships/package" Target="../embeddings/Microsoft_Excel_Worksheet34.xlsx"/></Relationships>
</file>

<file path=ppt/charts/_rels/chart35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30.xml"/><Relationship Id="rId1" Type="http://schemas.openxmlformats.org/officeDocument/2006/relationships/package" Target="../embeddings/Microsoft_Excel_Worksheet35.xlsx"/></Relationships>
</file>

<file path=ppt/charts/_rels/chart36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31.xml"/><Relationship Id="rId1" Type="http://schemas.openxmlformats.org/officeDocument/2006/relationships/package" Target="../embeddings/Microsoft_Excel_Worksheet36.xlsx"/></Relationships>
</file>

<file path=ppt/charts/_rels/chart37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32.xml"/><Relationship Id="rId1" Type="http://schemas.openxmlformats.org/officeDocument/2006/relationships/package" Target="../embeddings/Microsoft_Excel_Worksheet37.xlsx"/></Relationships>
</file>

<file path=ppt/charts/_rels/chart38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33.xml"/><Relationship Id="rId1" Type="http://schemas.openxmlformats.org/officeDocument/2006/relationships/package" Target="../embeddings/Microsoft_Excel_Worksheet38.xlsx"/></Relationships>
</file>

<file path=ppt/charts/_rels/chart39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34.xml"/><Relationship Id="rId1" Type="http://schemas.openxmlformats.org/officeDocument/2006/relationships/package" Target="../embeddings/Microsoft_Excel_Worksheet39.xlsx"/></Relationships>
</file>

<file path=ppt/charts/_rels/chart4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4.xml"/><Relationship Id="rId1" Type="http://schemas.openxmlformats.org/officeDocument/2006/relationships/package" Target="../embeddings/Microsoft_Excel_Worksheet4.xlsx"/></Relationships>
</file>

<file path=ppt/charts/_rels/chart40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35.xml"/><Relationship Id="rId1" Type="http://schemas.openxmlformats.org/officeDocument/2006/relationships/package" Target="../embeddings/Microsoft_Excel_Worksheet40.xlsx"/></Relationships>
</file>

<file path=ppt/charts/_rels/chart41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36.xml"/><Relationship Id="rId1" Type="http://schemas.openxmlformats.org/officeDocument/2006/relationships/package" Target="../embeddings/Microsoft_Excel_Worksheet41.xlsx"/></Relationships>
</file>

<file path=ppt/charts/_rels/chart42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37.xml"/><Relationship Id="rId1" Type="http://schemas.openxmlformats.org/officeDocument/2006/relationships/package" Target="../embeddings/Microsoft_Excel_Worksheet42.xlsx"/></Relationships>
</file>

<file path=ppt/charts/_rels/chart43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38.xml"/><Relationship Id="rId1" Type="http://schemas.openxmlformats.org/officeDocument/2006/relationships/package" Target="../embeddings/Microsoft_Excel_Worksheet43.xlsx"/></Relationships>
</file>

<file path=ppt/charts/_rels/chart44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39.xml"/><Relationship Id="rId1" Type="http://schemas.openxmlformats.org/officeDocument/2006/relationships/package" Target="../embeddings/Microsoft_Excel_Worksheet44.xlsx"/></Relationships>
</file>

<file path=ppt/charts/_rels/chart45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40.xml"/><Relationship Id="rId1" Type="http://schemas.openxmlformats.org/officeDocument/2006/relationships/package" Target="../embeddings/Microsoft_Excel_Worksheet45.xlsx"/></Relationships>
</file>

<file path=ppt/charts/_rels/chart46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41.xml"/><Relationship Id="rId1" Type="http://schemas.openxmlformats.org/officeDocument/2006/relationships/package" Target="../embeddings/Microsoft_Excel_Worksheet46.xlsx"/></Relationships>
</file>

<file path=ppt/charts/_rels/chart47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42.xml"/><Relationship Id="rId1" Type="http://schemas.openxmlformats.org/officeDocument/2006/relationships/package" Target="../embeddings/Microsoft_Excel_Worksheet47.xlsx"/></Relationships>
</file>

<file path=ppt/charts/_rels/chart48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43.xml"/><Relationship Id="rId1" Type="http://schemas.openxmlformats.org/officeDocument/2006/relationships/package" Target="../embeddings/Microsoft_Excel_Worksheet48.xlsx"/></Relationships>
</file>

<file path=ppt/charts/_rels/chart49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44.xml"/><Relationship Id="rId1" Type="http://schemas.openxmlformats.org/officeDocument/2006/relationships/package" Target="../embeddings/Microsoft_Excel_Worksheet49.xlsx"/></Relationships>
</file>

<file path=ppt/charts/_rels/chart5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5.xml"/><Relationship Id="rId1" Type="http://schemas.openxmlformats.org/officeDocument/2006/relationships/package" Target="../embeddings/Microsoft_Excel_Worksheet5.xlsx"/></Relationships>
</file>

<file path=ppt/charts/_rels/chart50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45.xml"/><Relationship Id="rId1" Type="http://schemas.openxmlformats.org/officeDocument/2006/relationships/package" Target="../embeddings/Microsoft_Excel_Worksheet50.xlsx"/></Relationships>
</file>

<file path=ppt/charts/_rels/chart51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46.xml"/><Relationship Id="rId1" Type="http://schemas.openxmlformats.org/officeDocument/2006/relationships/package" Target="../embeddings/Microsoft_Excel_Worksheet51.xlsx"/></Relationships>
</file>

<file path=ppt/charts/_rels/chart52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47.xml"/><Relationship Id="rId1" Type="http://schemas.openxmlformats.org/officeDocument/2006/relationships/package" Target="../embeddings/Microsoft_Excel_Worksheet52.xlsx"/></Relationships>
</file>

<file path=ppt/charts/_rels/chart53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48.xml"/><Relationship Id="rId1" Type="http://schemas.openxmlformats.org/officeDocument/2006/relationships/package" Target="../embeddings/Microsoft_Excel_Worksheet53.xlsx"/></Relationships>
</file>

<file path=ppt/charts/_rels/chart54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49.xml"/><Relationship Id="rId1" Type="http://schemas.openxmlformats.org/officeDocument/2006/relationships/package" Target="../embeddings/Microsoft_Excel_Worksheet54.xlsx"/></Relationships>
</file>

<file path=ppt/charts/_rels/chart55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50.xml"/><Relationship Id="rId1" Type="http://schemas.openxmlformats.org/officeDocument/2006/relationships/package" Target="../embeddings/Microsoft_Excel_Worksheet55.xlsx"/></Relationships>
</file>

<file path=ppt/charts/_rels/chart56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51.xml"/><Relationship Id="rId1" Type="http://schemas.openxmlformats.org/officeDocument/2006/relationships/package" Target="../embeddings/Microsoft_Excel_Worksheet56.xlsx"/></Relationships>
</file>

<file path=ppt/charts/_rels/chart57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52.xml"/><Relationship Id="rId1" Type="http://schemas.openxmlformats.org/officeDocument/2006/relationships/package" Target="../embeddings/Microsoft_Excel_Worksheet57.xlsx"/></Relationships>
</file>

<file path=ppt/charts/_rels/chart58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53.xml"/><Relationship Id="rId1" Type="http://schemas.openxmlformats.org/officeDocument/2006/relationships/package" Target="../embeddings/Microsoft_Excel_Worksheet58.xlsx"/></Relationships>
</file>

<file path=ppt/charts/_rels/chart59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54.xml"/><Relationship Id="rId1" Type="http://schemas.openxmlformats.org/officeDocument/2006/relationships/package" Target="../embeddings/Microsoft_Excel_Worksheet59.xlsx"/></Relationships>
</file>

<file path=ppt/charts/_rels/chart6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6.xml"/><Relationship Id="rId1" Type="http://schemas.openxmlformats.org/officeDocument/2006/relationships/package" Target="../embeddings/Microsoft_Excel_Worksheet6.xlsx"/></Relationships>
</file>

<file path=ppt/charts/_rels/chart60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55.xml"/><Relationship Id="rId1" Type="http://schemas.openxmlformats.org/officeDocument/2006/relationships/package" Target="../embeddings/Microsoft_Excel_Worksheet60.xlsx"/></Relationships>
</file>

<file path=ppt/charts/_rels/chart61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56.xml"/><Relationship Id="rId1" Type="http://schemas.openxmlformats.org/officeDocument/2006/relationships/package" Target="../embeddings/Microsoft_Excel_Worksheet61.xlsx"/></Relationships>
</file>

<file path=ppt/charts/_rels/chart62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57.xml"/><Relationship Id="rId1" Type="http://schemas.openxmlformats.org/officeDocument/2006/relationships/package" Target="../embeddings/Microsoft_Excel_Worksheet63.xlsx"/></Relationships>
</file>

<file path=ppt/charts/_rels/chart63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58.xml"/><Relationship Id="rId1" Type="http://schemas.openxmlformats.org/officeDocument/2006/relationships/package" Target="../embeddings/Microsoft_Excel_Worksheet64.xlsx"/></Relationships>
</file>

<file path=ppt/charts/_rels/chart64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59.xml"/><Relationship Id="rId1" Type="http://schemas.openxmlformats.org/officeDocument/2006/relationships/package" Target="../embeddings/Microsoft_Excel_Worksheet65.xlsx"/></Relationships>
</file>

<file path=ppt/charts/_rels/chart65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60.xml"/><Relationship Id="rId1" Type="http://schemas.openxmlformats.org/officeDocument/2006/relationships/package" Target="../embeddings/Microsoft_Excel_Worksheet66.xlsx"/></Relationships>
</file>

<file path=ppt/charts/_rels/chart66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61.xml"/><Relationship Id="rId1" Type="http://schemas.openxmlformats.org/officeDocument/2006/relationships/package" Target="../embeddings/Microsoft_Excel_Worksheet67.xlsx"/></Relationships>
</file>

<file path=ppt/charts/_rels/chart67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62.xml"/><Relationship Id="rId1" Type="http://schemas.openxmlformats.org/officeDocument/2006/relationships/package" Target="../embeddings/Microsoft_Excel_Worksheet68.xlsx"/></Relationships>
</file>

<file path=ppt/charts/_rels/chart68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63.xml"/><Relationship Id="rId1" Type="http://schemas.openxmlformats.org/officeDocument/2006/relationships/package" Target="../embeddings/Microsoft_Excel_Worksheet69.xlsx"/></Relationships>
</file>

<file path=ppt/charts/_rels/chart69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64.xml"/><Relationship Id="rId1" Type="http://schemas.openxmlformats.org/officeDocument/2006/relationships/package" Target="../embeddings/Microsoft_Excel_Worksheet70.xlsx"/></Relationships>
</file>

<file path=ppt/charts/_rels/chart7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7.xml"/><Relationship Id="rId1" Type="http://schemas.openxmlformats.org/officeDocument/2006/relationships/package" Target="../embeddings/Microsoft_Excel_Worksheet7.xlsx"/></Relationships>
</file>

<file path=ppt/charts/_rels/chart70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65.xml"/><Relationship Id="rId1" Type="http://schemas.openxmlformats.org/officeDocument/2006/relationships/package" Target="../embeddings/Microsoft_Excel_Worksheet71.xlsx"/></Relationships>
</file>

<file path=ppt/charts/_rels/chart71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66.xml"/><Relationship Id="rId1" Type="http://schemas.openxmlformats.org/officeDocument/2006/relationships/package" Target="../embeddings/Microsoft_Excel_Worksheet72.xlsx"/></Relationships>
</file>

<file path=ppt/charts/_rels/chart72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67.xml"/><Relationship Id="rId1" Type="http://schemas.openxmlformats.org/officeDocument/2006/relationships/package" Target="../embeddings/Microsoft_Excel_Worksheet73.xlsx"/></Relationships>
</file>

<file path=ppt/charts/_rels/chart73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68.xml"/><Relationship Id="rId1" Type="http://schemas.openxmlformats.org/officeDocument/2006/relationships/package" Target="../embeddings/Microsoft_Excel_Worksheet74.xlsx"/></Relationships>
</file>

<file path=ppt/charts/_rels/chart74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69.xml"/><Relationship Id="rId1" Type="http://schemas.openxmlformats.org/officeDocument/2006/relationships/package" Target="../embeddings/Microsoft_Excel_Worksheet75.xlsx"/></Relationships>
</file>

<file path=ppt/charts/_rels/chart75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70.xml"/><Relationship Id="rId1" Type="http://schemas.openxmlformats.org/officeDocument/2006/relationships/package" Target="../embeddings/Microsoft_Excel_Worksheet76.xlsx"/></Relationships>
</file>

<file path=ppt/charts/_rels/chart76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71.xml"/><Relationship Id="rId1" Type="http://schemas.openxmlformats.org/officeDocument/2006/relationships/package" Target="../embeddings/Microsoft_Excel_Worksheet77.xlsx"/></Relationships>
</file>

<file path=ppt/charts/_rels/chart77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72.xml"/><Relationship Id="rId1" Type="http://schemas.openxmlformats.org/officeDocument/2006/relationships/package" Target="../embeddings/Microsoft_Excel_Worksheet78.xlsx"/></Relationships>
</file>

<file path=ppt/charts/_rels/chart78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73.xml"/><Relationship Id="rId1" Type="http://schemas.openxmlformats.org/officeDocument/2006/relationships/package" Target="../embeddings/Microsoft_Excel_Worksheet79.xlsx"/></Relationships>
</file>

<file path=ppt/charts/_rels/chart79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74.xml"/><Relationship Id="rId1" Type="http://schemas.openxmlformats.org/officeDocument/2006/relationships/package" Target="../embeddings/Microsoft_Excel_Worksheet80.xlsx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8.xlsx"/></Relationships>
</file>

<file path=ppt/charts/_rels/chart80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75.xml"/><Relationship Id="rId1" Type="http://schemas.openxmlformats.org/officeDocument/2006/relationships/package" Target="../embeddings/Microsoft_Excel_Worksheet81.xlsx"/></Relationships>
</file>

<file path=ppt/charts/_rels/chart81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76.xml"/><Relationship Id="rId1" Type="http://schemas.openxmlformats.org/officeDocument/2006/relationships/package" Target="../embeddings/Microsoft_Excel_Worksheet82.xlsx"/></Relationships>
</file>

<file path=ppt/charts/_rels/chart82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77.xml"/><Relationship Id="rId1" Type="http://schemas.openxmlformats.org/officeDocument/2006/relationships/package" Target="../embeddings/Microsoft_Excel_Worksheet83.xlsx"/></Relationships>
</file>

<file path=ppt/charts/_rels/chart83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78.xml"/><Relationship Id="rId1" Type="http://schemas.openxmlformats.org/officeDocument/2006/relationships/package" Target="../embeddings/Microsoft_Excel_Worksheet84.xlsx"/></Relationships>
</file>

<file path=ppt/charts/_rels/chart84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79.xml"/><Relationship Id="rId1" Type="http://schemas.openxmlformats.org/officeDocument/2006/relationships/package" Target="../embeddings/Microsoft_Excel_Worksheet85.xlsx"/></Relationships>
</file>

<file path=ppt/charts/_rels/chart85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80.xml"/><Relationship Id="rId1" Type="http://schemas.openxmlformats.org/officeDocument/2006/relationships/package" Target="../embeddings/Microsoft_Excel_Worksheet86.xlsx"/></Relationships>
</file>

<file path=ppt/charts/_rels/chart86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81.xml"/><Relationship Id="rId1" Type="http://schemas.openxmlformats.org/officeDocument/2006/relationships/package" Target="../embeddings/Microsoft_Excel_Worksheet87.xlsx"/></Relationships>
</file>

<file path=ppt/charts/_rels/chart87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82.xml"/><Relationship Id="rId1" Type="http://schemas.openxmlformats.org/officeDocument/2006/relationships/package" Target="../embeddings/Microsoft_Excel_Worksheet88.xlsx"/></Relationships>
</file>

<file path=ppt/charts/_rels/chart88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83.xml"/><Relationship Id="rId1" Type="http://schemas.openxmlformats.org/officeDocument/2006/relationships/package" Target="../embeddings/Microsoft_Excel_Worksheet89.xlsx"/></Relationships>
</file>

<file path=ppt/charts/_rels/chart89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84.xml"/><Relationship Id="rId1" Type="http://schemas.openxmlformats.org/officeDocument/2006/relationships/package" Target="../embeddings/Microsoft_Excel_Worksheet90.xlsx"/></Relationships>
</file>

<file path=ppt/charts/_rels/chart9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8.xml"/><Relationship Id="rId1" Type="http://schemas.openxmlformats.org/officeDocument/2006/relationships/package" Target="../embeddings/Microsoft_Excel_Worksheet9.xlsx"/></Relationships>
</file>

<file path=ppt/charts/_rels/chart90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85.xml"/><Relationship Id="rId1" Type="http://schemas.openxmlformats.org/officeDocument/2006/relationships/package" Target="../embeddings/Microsoft_Excel_Worksheet91.xlsx"/></Relationships>
</file>

<file path=ppt/charts/_rels/chart91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86.xml"/><Relationship Id="rId1" Type="http://schemas.openxmlformats.org/officeDocument/2006/relationships/package" Target="../embeddings/Microsoft_Excel_Worksheet92.xlsx"/></Relationships>
</file>

<file path=ppt/charts/_rels/chart92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87.xml"/><Relationship Id="rId1" Type="http://schemas.openxmlformats.org/officeDocument/2006/relationships/package" Target="../embeddings/Microsoft_Excel_Worksheet93.xlsx"/></Relationships>
</file>

<file path=ppt/charts/_rels/chart93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88.xml"/><Relationship Id="rId1" Type="http://schemas.openxmlformats.org/officeDocument/2006/relationships/package" Target="../embeddings/Microsoft_Excel_Worksheet94.xlsx"/></Relationships>
</file>

<file path=ppt/charts/_rels/chart94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89.xml"/><Relationship Id="rId1" Type="http://schemas.openxmlformats.org/officeDocument/2006/relationships/package" Target="../embeddings/Microsoft_Excel_Worksheet95.xlsx"/></Relationships>
</file>

<file path=ppt/charts/_rels/chart95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90.xml"/><Relationship Id="rId1" Type="http://schemas.openxmlformats.org/officeDocument/2006/relationships/package" Target="../embeddings/Microsoft_Excel_Worksheet96.xlsx"/></Relationships>
</file>

<file path=ppt/charts/_rels/chart96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91.xml"/><Relationship Id="rId1" Type="http://schemas.openxmlformats.org/officeDocument/2006/relationships/package" Target="../embeddings/Microsoft_Excel_Worksheet97.xlsx"/></Relationships>
</file>

<file path=ppt/charts/_rels/chart97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92.xml"/><Relationship Id="rId1" Type="http://schemas.openxmlformats.org/officeDocument/2006/relationships/package" Target="../embeddings/Microsoft_Excel_Worksheet98.xlsx"/></Relationships>
</file>

<file path=ppt/charts/_rels/chart98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93.xml"/><Relationship Id="rId1" Type="http://schemas.openxmlformats.org/officeDocument/2006/relationships/package" Target="../embeddings/Microsoft_Excel_Worksheet99.xlsx"/></Relationships>
</file>

<file path=ppt/charts/_rels/chart99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94.xml"/><Relationship Id="rId1" Type="http://schemas.openxmlformats.org/officeDocument/2006/relationships/package" Target="../embeddings/Microsoft_Excel_Worksheet100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CA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1866037784880851"/>
          <c:y val="2.8576822128003231E-2"/>
          <c:w val="0.86437085834567706"/>
          <c:h val="0.71806346933905985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Current</c:v>
                </c:pt>
              </c:strCache>
            </c:strRef>
          </c:tx>
          <c:spPr>
            <a:ln w="12700">
              <a:solidFill>
                <a:srgbClr val="8B9B3C"/>
              </a:solidFill>
            </a:ln>
          </c:spPr>
          <c:marker>
            <c:symbol val="diamond"/>
            <c:size val="10"/>
            <c:spPr>
              <a:solidFill>
                <a:srgbClr val="8B9B3C"/>
              </a:solidFill>
              <a:ln w="6350">
                <a:solidFill>
                  <a:schemeClr val="tx1"/>
                </a:solidFill>
              </a:ln>
            </c:spPr>
          </c:marker>
          <c:dPt>
            <c:idx val="39"/>
            <c:marker>
              <c:symbol val="circle"/>
              <c:size val="8"/>
              <c:spPr>
                <a:solidFill>
                  <a:schemeClr val="bg1"/>
                </a:solidFill>
                <a:ln w="6350">
                  <a:solidFill>
                    <a:schemeClr val="tx1"/>
                  </a:solidFill>
                </a:ln>
              </c:spPr>
            </c:marker>
            <c:bubble3D val="0"/>
          </c:dPt>
          <c:dPt>
            <c:idx val="40"/>
            <c:marker>
              <c:symbol val="circle"/>
              <c:size val="8"/>
              <c:spPr>
                <a:solidFill>
                  <a:schemeClr val="bg1"/>
                </a:solidFill>
                <a:ln w="6350">
                  <a:solidFill>
                    <a:schemeClr val="tx1"/>
                  </a:solidFill>
                </a:ln>
              </c:spPr>
            </c:marker>
            <c:bubble3D val="0"/>
          </c:dPt>
          <c:cat>
            <c:numRef>
              <c:f>Sheet1!$A$2:$A$42</c:f>
              <c:numCache>
                <c:formatCode>General</c:formatCode>
                <c:ptCount val="41"/>
                <c:pt idx="0">
                  <c:v>1975</c:v>
                </c:pt>
                <c:pt idx="1">
                  <c:v>1976</c:v>
                </c:pt>
                <c:pt idx="2">
                  <c:v>1977</c:v>
                </c:pt>
                <c:pt idx="3">
                  <c:v>1978</c:v>
                </c:pt>
                <c:pt idx="4">
                  <c:v>1979</c:v>
                </c:pt>
                <c:pt idx="5">
                  <c:v>1980</c:v>
                </c:pt>
                <c:pt idx="6">
                  <c:v>1981</c:v>
                </c:pt>
                <c:pt idx="7">
                  <c:v>1982</c:v>
                </c:pt>
                <c:pt idx="8">
                  <c:v>1983</c:v>
                </c:pt>
                <c:pt idx="9">
                  <c:v>1984</c:v>
                </c:pt>
                <c:pt idx="10">
                  <c:v>1985</c:v>
                </c:pt>
                <c:pt idx="11">
                  <c:v>1986</c:v>
                </c:pt>
                <c:pt idx="12">
                  <c:v>1987</c:v>
                </c:pt>
                <c:pt idx="13">
                  <c:v>1988</c:v>
                </c:pt>
                <c:pt idx="14">
                  <c:v>1989</c:v>
                </c:pt>
                <c:pt idx="15">
                  <c:v>1990</c:v>
                </c:pt>
                <c:pt idx="16">
                  <c:v>1991</c:v>
                </c:pt>
                <c:pt idx="17">
                  <c:v>1992</c:v>
                </c:pt>
                <c:pt idx="18">
                  <c:v>1993</c:v>
                </c:pt>
                <c:pt idx="19">
                  <c:v>1994</c:v>
                </c:pt>
                <c:pt idx="20">
                  <c:v>1995</c:v>
                </c:pt>
                <c:pt idx="21">
                  <c:v>1996</c:v>
                </c:pt>
                <c:pt idx="22">
                  <c:v>1997</c:v>
                </c:pt>
                <c:pt idx="23">
                  <c:v>1998</c:v>
                </c:pt>
                <c:pt idx="24">
                  <c:v>1999</c:v>
                </c:pt>
                <c:pt idx="25">
                  <c:v>2000</c:v>
                </c:pt>
                <c:pt idx="26">
                  <c:v>2001</c:v>
                </c:pt>
                <c:pt idx="27">
                  <c:v>2002</c:v>
                </c:pt>
                <c:pt idx="28">
                  <c:v>2003</c:v>
                </c:pt>
                <c:pt idx="29">
                  <c:v>2004</c:v>
                </c:pt>
                <c:pt idx="30">
                  <c:v>2005</c:v>
                </c:pt>
                <c:pt idx="31">
                  <c:v>2006</c:v>
                </c:pt>
                <c:pt idx="32">
                  <c:v>2007</c:v>
                </c:pt>
                <c:pt idx="33">
                  <c:v>2008</c:v>
                </c:pt>
                <c:pt idx="34">
                  <c:v>2009</c:v>
                </c:pt>
                <c:pt idx="35">
                  <c:v>2010</c:v>
                </c:pt>
                <c:pt idx="36">
                  <c:v>2011</c:v>
                </c:pt>
                <c:pt idx="37">
                  <c:v>2012</c:v>
                </c:pt>
                <c:pt idx="38">
                  <c:v>2013</c:v>
                </c:pt>
                <c:pt idx="39">
                  <c:v>2014</c:v>
                </c:pt>
                <c:pt idx="40">
                  <c:v>2015</c:v>
                </c:pt>
              </c:numCache>
            </c:numRef>
          </c:cat>
          <c:val>
            <c:numRef>
              <c:f>Sheet1!$B$2:$B$42</c:f>
              <c:numCache>
                <c:formatCode>General</c:formatCode>
                <c:ptCount val="41"/>
                <c:pt idx="0">
                  <c:v>527.12853302922247</c:v>
                </c:pt>
                <c:pt idx="1">
                  <c:v>599.14319773936882</c:v>
                </c:pt>
                <c:pt idx="2">
                  <c:v>651.18561504818115</c:v>
                </c:pt>
                <c:pt idx="3">
                  <c:v>713.8728746464808</c:v>
                </c:pt>
                <c:pt idx="4">
                  <c:v>792.07651268861173</c:v>
                </c:pt>
                <c:pt idx="5">
                  <c:v>909.54099637147635</c:v>
                </c:pt>
                <c:pt idx="6">
                  <c:v>1058.6740862490121</c:v>
                </c:pt>
                <c:pt idx="7">
                  <c:v>1224.6124608425896</c:v>
                </c:pt>
                <c:pt idx="8">
                  <c:v>1341.8474659572698</c:v>
                </c:pt>
                <c:pt idx="9">
                  <c:v>1434.8500847404691</c:v>
                </c:pt>
                <c:pt idx="10">
                  <c:v>1541.7241122361959</c:v>
                </c:pt>
                <c:pt idx="11">
                  <c:v>1660.3919434841132</c:v>
                </c:pt>
                <c:pt idx="12">
                  <c:v>1769.0447313885545</c:v>
                </c:pt>
                <c:pt idx="13">
                  <c:v>1901.8227956563931</c:v>
                </c:pt>
                <c:pt idx="14">
                  <c:v>2056.1778394146168</c:v>
                </c:pt>
                <c:pt idx="15">
                  <c:v>2205.7157939553754</c:v>
                </c:pt>
                <c:pt idx="16">
                  <c:v>2370.107533947471</c:v>
                </c:pt>
                <c:pt idx="17">
                  <c:v>2462.5124726738513</c:v>
                </c:pt>
                <c:pt idx="18">
                  <c:v>2493.5336223240911</c:v>
                </c:pt>
                <c:pt idx="19">
                  <c:v>2522.8184112326467</c:v>
                </c:pt>
                <c:pt idx="20">
                  <c:v>2533.5044577802305</c:v>
                </c:pt>
                <c:pt idx="21">
                  <c:v>2535.6292803984325</c:v>
                </c:pt>
                <c:pt idx="22">
                  <c:v>2632.8456380135799</c:v>
                </c:pt>
                <c:pt idx="23">
                  <c:v>2787.6459253591934</c:v>
                </c:pt>
                <c:pt idx="24">
                  <c:v>2975.5577940611211</c:v>
                </c:pt>
                <c:pt idx="25">
                  <c:v>3213.1898969841709</c:v>
                </c:pt>
                <c:pt idx="26">
                  <c:v>3455.732782563402</c:v>
                </c:pt>
                <c:pt idx="27">
                  <c:v>3667.4202284657836</c:v>
                </c:pt>
                <c:pt idx="28">
                  <c:v>3901.725794678684</c:v>
                </c:pt>
                <c:pt idx="29">
                  <c:v>4111.7178128867481</c:v>
                </c:pt>
                <c:pt idx="30">
                  <c:v>4338.8273297964397</c:v>
                </c:pt>
                <c:pt idx="31">
                  <c:v>4624.5845882042795</c:v>
                </c:pt>
                <c:pt idx="32">
                  <c:v>4869.3377589076372</c:v>
                </c:pt>
                <c:pt idx="33">
                  <c:v>5171.8221690207802</c:v>
                </c:pt>
                <c:pt idx="34">
                  <c:v>5411.2150636360366</c:v>
                </c:pt>
                <c:pt idx="35">
                  <c:v>5680.2823649718794</c:v>
                </c:pt>
                <c:pt idx="36">
                  <c:v>5801.179682282409</c:v>
                </c:pt>
                <c:pt idx="37">
                  <c:v>5911.6680213407108</c:v>
                </c:pt>
                <c:pt idx="38">
                  <c:v>5958.2382208683339</c:v>
                </c:pt>
                <c:pt idx="39">
                  <c:v>6069.372696539298</c:v>
                </c:pt>
                <c:pt idx="40">
                  <c:v>6104.7009323732864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Constant ($ 1997) </c:v>
                </c:pt>
              </c:strCache>
            </c:strRef>
          </c:tx>
          <c:spPr>
            <a:ln w="12700">
              <a:solidFill>
                <a:srgbClr val="B3BD81"/>
              </a:solidFill>
            </a:ln>
          </c:spPr>
          <c:marker>
            <c:symbol val="square"/>
            <c:size val="8"/>
            <c:spPr>
              <a:solidFill>
                <a:srgbClr val="B3BD81"/>
              </a:solidFill>
              <a:ln w="6350">
                <a:solidFill>
                  <a:schemeClr val="tx1"/>
                </a:solidFill>
              </a:ln>
            </c:spPr>
          </c:marker>
          <c:dPt>
            <c:idx val="39"/>
            <c:marker>
              <c:symbol val="circle"/>
              <c:size val="8"/>
              <c:spPr>
                <a:solidFill>
                  <a:schemeClr val="bg1"/>
                </a:solidFill>
                <a:ln w="6350">
                  <a:solidFill>
                    <a:schemeClr val="tx1"/>
                  </a:solidFill>
                </a:ln>
              </c:spPr>
            </c:marker>
            <c:bubble3D val="0"/>
          </c:dPt>
          <c:dPt>
            <c:idx val="40"/>
            <c:marker>
              <c:symbol val="circle"/>
              <c:size val="8"/>
              <c:spPr>
                <a:solidFill>
                  <a:schemeClr val="bg1"/>
                </a:solidFill>
                <a:ln w="6350">
                  <a:solidFill>
                    <a:schemeClr val="tx1"/>
                  </a:solidFill>
                </a:ln>
              </c:spPr>
            </c:marker>
            <c:bubble3D val="0"/>
          </c:dPt>
          <c:cat>
            <c:numRef>
              <c:f>Sheet1!$A$2:$A$42</c:f>
              <c:numCache>
                <c:formatCode>General</c:formatCode>
                <c:ptCount val="41"/>
                <c:pt idx="0">
                  <c:v>1975</c:v>
                </c:pt>
                <c:pt idx="1">
                  <c:v>1976</c:v>
                </c:pt>
                <c:pt idx="2">
                  <c:v>1977</c:v>
                </c:pt>
                <c:pt idx="3">
                  <c:v>1978</c:v>
                </c:pt>
                <c:pt idx="4">
                  <c:v>1979</c:v>
                </c:pt>
                <c:pt idx="5">
                  <c:v>1980</c:v>
                </c:pt>
                <c:pt idx="6">
                  <c:v>1981</c:v>
                </c:pt>
                <c:pt idx="7">
                  <c:v>1982</c:v>
                </c:pt>
                <c:pt idx="8">
                  <c:v>1983</c:v>
                </c:pt>
                <c:pt idx="9">
                  <c:v>1984</c:v>
                </c:pt>
                <c:pt idx="10">
                  <c:v>1985</c:v>
                </c:pt>
                <c:pt idx="11">
                  <c:v>1986</c:v>
                </c:pt>
                <c:pt idx="12">
                  <c:v>1987</c:v>
                </c:pt>
                <c:pt idx="13">
                  <c:v>1988</c:v>
                </c:pt>
                <c:pt idx="14">
                  <c:v>1989</c:v>
                </c:pt>
                <c:pt idx="15">
                  <c:v>1990</c:v>
                </c:pt>
                <c:pt idx="16">
                  <c:v>1991</c:v>
                </c:pt>
                <c:pt idx="17">
                  <c:v>1992</c:v>
                </c:pt>
                <c:pt idx="18">
                  <c:v>1993</c:v>
                </c:pt>
                <c:pt idx="19">
                  <c:v>1994</c:v>
                </c:pt>
                <c:pt idx="20">
                  <c:v>1995</c:v>
                </c:pt>
                <c:pt idx="21">
                  <c:v>1996</c:v>
                </c:pt>
                <c:pt idx="22">
                  <c:v>1997</c:v>
                </c:pt>
                <c:pt idx="23">
                  <c:v>1998</c:v>
                </c:pt>
                <c:pt idx="24">
                  <c:v>1999</c:v>
                </c:pt>
                <c:pt idx="25">
                  <c:v>2000</c:v>
                </c:pt>
                <c:pt idx="26">
                  <c:v>2001</c:v>
                </c:pt>
                <c:pt idx="27">
                  <c:v>2002</c:v>
                </c:pt>
                <c:pt idx="28">
                  <c:v>2003</c:v>
                </c:pt>
                <c:pt idx="29">
                  <c:v>2004</c:v>
                </c:pt>
                <c:pt idx="30">
                  <c:v>2005</c:v>
                </c:pt>
                <c:pt idx="31">
                  <c:v>2006</c:v>
                </c:pt>
                <c:pt idx="32">
                  <c:v>2007</c:v>
                </c:pt>
                <c:pt idx="33">
                  <c:v>2008</c:v>
                </c:pt>
                <c:pt idx="34">
                  <c:v>2009</c:v>
                </c:pt>
                <c:pt idx="35">
                  <c:v>2010</c:v>
                </c:pt>
                <c:pt idx="36">
                  <c:v>2011</c:v>
                </c:pt>
                <c:pt idx="37">
                  <c:v>2012</c:v>
                </c:pt>
                <c:pt idx="38">
                  <c:v>2013</c:v>
                </c:pt>
                <c:pt idx="39">
                  <c:v>2014</c:v>
                </c:pt>
                <c:pt idx="40">
                  <c:v>2015</c:v>
                </c:pt>
              </c:numCache>
            </c:numRef>
          </c:cat>
          <c:val>
            <c:numRef>
              <c:f>Sheet1!$C$2:$C$42</c:f>
              <c:numCache>
                <c:formatCode>General</c:formatCode>
                <c:ptCount val="41"/>
                <c:pt idx="0">
                  <c:v>1714.7138031001518</c:v>
                </c:pt>
                <c:pt idx="1">
                  <c:v>1738.4576098531018</c:v>
                </c:pt>
                <c:pt idx="2">
                  <c:v>1753.7552567041496</c:v>
                </c:pt>
                <c:pt idx="3">
                  <c:v>1791.9271177903106</c:v>
                </c:pt>
                <c:pt idx="4">
                  <c:v>1826.4558792713401</c:v>
                </c:pt>
                <c:pt idx="5">
                  <c:v>1903.9008264135996</c:v>
                </c:pt>
                <c:pt idx="6">
                  <c:v>2051.1944839785097</c:v>
                </c:pt>
                <c:pt idx="7">
                  <c:v>2121.5928547112071</c:v>
                </c:pt>
                <c:pt idx="8">
                  <c:v>2177.6153590699464</c:v>
                </c:pt>
                <c:pt idx="9">
                  <c:v>2230.0735941782782</c:v>
                </c:pt>
                <c:pt idx="10">
                  <c:v>2298.2574678233505</c:v>
                </c:pt>
                <c:pt idx="11">
                  <c:v>2376.802246153577</c:v>
                </c:pt>
                <c:pt idx="12">
                  <c:v>2406.906887173719</c:v>
                </c:pt>
                <c:pt idx="13">
                  <c:v>2473.1472324755305</c:v>
                </c:pt>
                <c:pt idx="14">
                  <c:v>2534.0857212843016</c:v>
                </c:pt>
                <c:pt idx="15">
                  <c:v>2572.9847223511438</c:v>
                </c:pt>
                <c:pt idx="16">
                  <c:v>2639.5004896483547</c:v>
                </c:pt>
                <c:pt idx="17">
                  <c:v>2650.8538764405671</c:v>
                </c:pt>
                <c:pt idx="18">
                  <c:v>2631.2157621112474</c:v>
                </c:pt>
                <c:pt idx="19">
                  <c:v>2617.7670050578986</c:v>
                </c:pt>
                <c:pt idx="20">
                  <c:v>2599.8871691904783</c:v>
                </c:pt>
                <c:pt idx="21">
                  <c:v>2575.3736354778812</c:v>
                </c:pt>
                <c:pt idx="22">
                  <c:v>2632.8456380135794</c:v>
                </c:pt>
                <c:pt idx="23">
                  <c:v>2741.1549440052199</c:v>
                </c:pt>
                <c:pt idx="24">
                  <c:v>2870.0148410444076</c:v>
                </c:pt>
                <c:pt idx="25">
                  <c:v>2981.0822653506034</c:v>
                </c:pt>
                <c:pt idx="26">
                  <c:v>3132.4291556490061</c:v>
                </c:pt>
                <c:pt idx="27">
                  <c:v>3230.3873367346469</c:v>
                </c:pt>
                <c:pt idx="28">
                  <c:v>3344.9980377861853</c:v>
                </c:pt>
                <c:pt idx="29">
                  <c:v>3461.1122262476583</c:v>
                </c:pt>
                <c:pt idx="30">
                  <c:v>3534.3856364654926</c:v>
                </c:pt>
                <c:pt idx="31">
                  <c:v>3663.1378838944688</c:v>
                </c:pt>
                <c:pt idx="32">
                  <c:v>3744.3627151276532</c:v>
                </c:pt>
                <c:pt idx="33">
                  <c:v>3858.8308130310065</c:v>
                </c:pt>
                <c:pt idx="34">
                  <c:v>3923.3935113289881</c:v>
                </c:pt>
                <c:pt idx="35">
                  <c:v>4055.4892245582109</c:v>
                </c:pt>
                <c:pt idx="36">
                  <c:v>4025.6010719052524</c:v>
                </c:pt>
                <c:pt idx="37">
                  <c:v>4038.5334237271077</c:v>
                </c:pt>
                <c:pt idx="38">
                  <c:v>3991.4997033662075</c:v>
                </c:pt>
                <c:pt idx="39">
                  <c:v>3998.5117072029548</c:v>
                </c:pt>
                <c:pt idx="40">
                  <c:v>3943.6158273882729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Forecast</c:v>
                </c:pt>
              </c:strCache>
            </c:strRef>
          </c:tx>
          <c:spPr>
            <a:ln w="12700">
              <a:solidFill>
                <a:srgbClr val="8B9B3C"/>
              </a:solidFill>
            </a:ln>
          </c:spPr>
          <c:marker>
            <c:symbol val="circle"/>
            <c:size val="8"/>
            <c:spPr>
              <a:solidFill>
                <a:schemeClr val="bg1"/>
              </a:solidFill>
              <a:ln>
                <a:solidFill>
                  <a:schemeClr val="tx1"/>
                </a:solidFill>
              </a:ln>
            </c:spPr>
          </c:marker>
          <c:cat>
            <c:numRef>
              <c:f>Sheet1!$A$2:$A$42</c:f>
              <c:numCache>
                <c:formatCode>General</c:formatCode>
                <c:ptCount val="41"/>
                <c:pt idx="0">
                  <c:v>1975</c:v>
                </c:pt>
                <c:pt idx="1">
                  <c:v>1976</c:v>
                </c:pt>
                <c:pt idx="2">
                  <c:v>1977</c:v>
                </c:pt>
                <c:pt idx="3">
                  <c:v>1978</c:v>
                </c:pt>
                <c:pt idx="4">
                  <c:v>1979</c:v>
                </c:pt>
                <c:pt idx="5">
                  <c:v>1980</c:v>
                </c:pt>
                <c:pt idx="6">
                  <c:v>1981</c:v>
                </c:pt>
                <c:pt idx="7">
                  <c:v>1982</c:v>
                </c:pt>
                <c:pt idx="8">
                  <c:v>1983</c:v>
                </c:pt>
                <c:pt idx="9">
                  <c:v>1984</c:v>
                </c:pt>
                <c:pt idx="10">
                  <c:v>1985</c:v>
                </c:pt>
                <c:pt idx="11">
                  <c:v>1986</c:v>
                </c:pt>
                <c:pt idx="12">
                  <c:v>1987</c:v>
                </c:pt>
                <c:pt idx="13">
                  <c:v>1988</c:v>
                </c:pt>
                <c:pt idx="14">
                  <c:v>1989</c:v>
                </c:pt>
                <c:pt idx="15">
                  <c:v>1990</c:v>
                </c:pt>
                <c:pt idx="16">
                  <c:v>1991</c:v>
                </c:pt>
                <c:pt idx="17">
                  <c:v>1992</c:v>
                </c:pt>
                <c:pt idx="18">
                  <c:v>1993</c:v>
                </c:pt>
                <c:pt idx="19">
                  <c:v>1994</c:v>
                </c:pt>
                <c:pt idx="20">
                  <c:v>1995</c:v>
                </c:pt>
                <c:pt idx="21">
                  <c:v>1996</c:v>
                </c:pt>
                <c:pt idx="22">
                  <c:v>1997</c:v>
                </c:pt>
                <c:pt idx="23">
                  <c:v>1998</c:v>
                </c:pt>
                <c:pt idx="24">
                  <c:v>1999</c:v>
                </c:pt>
                <c:pt idx="25">
                  <c:v>2000</c:v>
                </c:pt>
                <c:pt idx="26">
                  <c:v>2001</c:v>
                </c:pt>
                <c:pt idx="27">
                  <c:v>2002</c:v>
                </c:pt>
                <c:pt idx="28">
                  <c:v>2003</c:v>
                </c:pt>
                <c:pt idx="29">
                  <c:v>2004</c:v>
                </c:pt>
                <c:pt idx="30">
                  <c:v>2005</c:v>
                </c:pt>
                <c:pt idx="31">
                  <c:v>2006</c:v>
                </c:pt>
                <c:pt idx="32">
                  <c:v>2007</c:v>
                </c:pt>
                <c:pt idx="33">
                  <c:v>2008</c:v>
                </c:pt>
                <c:pt idx="34">
                  <c:v>2009</c:v>
                </c:pt>
                <c:pt idx="35">
                  <c:v>2010</c:v>
                </c:pt>
                <c:pt idx="36">
                  <c:v>2011</c:v>
                </c:pt>
                <c:pt idx="37">
                  <c:v>2012</c:v>
                </c:pt>
                <c:pt idx="38">
                  <c:v>2013</c:v>
                </c:pt>
                <c:pt idx="39">
                  <c:v>2014</c:v>
                </c:pt>
                <c:pt idx="40">
                  <c:v>2015</c:v>
                </c:pt>
              </c:numCache>
            </c:numRef>
          </c:cat>
          <c:val>
            <c:numRef>
              <c:f>Sheet1!$D$2:$D$42</c:f>
              <c:numCache>
                <c:formatCode>General</c:formatCode>
                <c:ptCount val="41"/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1858432"/>
        <c:axId val="51898240"/>
      </c:lineChart>
      <c:catAx>
        <c:axId val="5185843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ln w="6350">
            <a:solidFill>
              <a:schemeClr val="tx1"/>
            </a:solidFill>
          </a:ln>
        </c:spPr>
        <c:txPr>
          <a:bodyPr rot="-2700000"/>
          <a:lstStyle/>
          <a:p>
            <a:pPr>
              <a:defRPr sz="1200"/>
            </a:pPr>
            <a:endParaRPr lang="en-US"/>
          </a:p>
        </c:txPr>
        <c:crossAx val="51898240"/>
        <c:crosses val="autoZero"/>
        <c:auto val="1"/>
        <c:lblAlgn val="ctr"/>
        <c:lblOffset val="100"/>
        <c:noMultiLvlLbl val="0"/>
      </c:catAx>
      <c:valAx>
        <c:axId val="51898240"/>
        <c:scaling>
          <c:orientation val="minMax"/>
        </c:scaling>
        <c:delete val="0"/>
        <c:axPos val="l"/>
        <c:numFmt formatCode="&quot;$&quot;#,##0" sourceLinked="0"/>
        <c:majorTickMark val="out"/>
        <c:minorTickMark val="none"/>
        <c:tickLblPos val="nextTo"/>
        <c:spPr>
          <a:ln w="6350">
            <a:solidFill>
              <a:schemeClr val="tx1"/>
            </a:solidFill>
          </a:ln>
        </c:spPr>
        <c:txPr>
          <a:bodyPr/>
          <a:lstStyle/>
          <a:p>
            <a:pPr>
              <a:defRPr sz="1200"/>
            </a:pPr>
            <a:endParaRPr lang="en-US"/>
          </a:p>
        </c:txPr>
        <c:crossAx val="51858432"/>
        <c:crosses val="autoZero"/>
        <c:crossBetween val="between"/>
      </c:valAx>
    </c:plotArea>
    <c:legend>
      <c:legendPos val="b"/>
      <c:layout>
        <c:manualLayout>
          <c:xMode val="edge"/>
          <c:yMode val="edge"/>
          <c:x val="0.24609560562355448"/>
          <c:y val="0.87065155050063181"/>
          <c:w val="0.51110898885164102"/>
          <c:h val="7.9965733449985421E-2"/>
        </c:manualLayout>
      </c:layout>
      <c:overlay val="0"/>
      <c:spPr>
        <a:ln w="63500"/>
      </c:spPr>
      <c:txPr>
        <a:bodyPr/>
        <a:lstStyle/>
        <a:p>
          <a:pPr>
            <a:defRPr sz="1800" baseline="12000"/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  <c:userShapes r:id="rId2"/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CA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7.4028137535642594E-2"/>
          <c:y val="0.122653947102766"/>
          <c:w val="0.35213655177021114"/>
          <c:h val="0.58531415303856249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1975</c:v>
                </c:pt>
              </c:strCache>
            </c:strRef>
          </c:tx>
          <c:spPr>
            <a:ln w="6350">
              <a:solidFill>
                <a:schemeClr val="tx1"/>
              </a:solidFill>
            </a:ln>
          </c:spPr>
          <c:dPt>
            <c:idx val="0"/>
            <c:bubble3D val="0"/>
            <c:spPr>
              <a:solidFill>
                <a:srgbClr val="8B9B3C"/>
              </a:solidFill>
              <a:ln w="6350">
                <a:solidFill>
                  <a:schemeClr val="tx1"/>
                </a:solidFill>
              </a:ln>
            </c:spPr>
          </c:dPt>
          <c:dPt>
            <c:idx val="1"/>
            <c:bubble3D val="0"/>
            <c:spPr>
              <a:solidFill>
                <a:schemeClr val="bg1"/>
              </a:solidFill>
              <a:ln w="6350">
                <a:solidFill>
                  <a:schemeClr val="tx1"/>
                </a:solidFill>
              </a:ln>
            </c:spPr>
          </c:dPt>
          <c:dPt>
            <c:idx val="2"/>
            <c:bubble3D val="0"/>
            <c:spPr>
              <a:solidFill>
                <a:srgbClr val="B3BD81"/>
              </a:solidFill>
              <a:ln w="6350">
                <a:solidFill>
                  <a:schemeClr val="tx1"/>
                </a:solidFill>
              </a:ln>
            </c:spPr>
          </c:dPt>
          <c:dPt>
            <c:idx val="3"/>
            <c:bubble3D val="0"/>
            <c:spPr>
              <a:pattFill prst="zigZag">
                <a:fgClr>
                  <a:srgbClr val="93A445"/>
                </a:fgClr>
                <a:bgClr>
                  <a:schemeClr val="bg1"/>
                </a:bgClr>
              </a:pattFill>
              <a:ln w="6350">
                <a:solidFill>
                  <a:schemeClr val="tx1"/>
                </a:solidFill>
              </a:ln>
            </c:spPr>
          </c:dPt>
          <c:dPt>
            <c:idx val="4"/>
            <c:bubble3D val="0"/>
            <c:spPr>
              <a:solidFill>
                <a:srgbClr val="C9D1A5"/>
              </a:solidFill>
              <a:ln w="6350">
                <a:solidFill>
                  <a:schemeClr val="tx1"/>
                </a:solidFill>
              </a:ln>
            </c:spPr>
          </c:dPt>
          <c:dPt>
            <c:idx val="5"/>
            <c:bubble3D val="0"/>
            <c:spPr>
              <a:pattFill prst="ltUpDiag">
                <a:fgClr>
                  <a:srgbClr val="93A445"/>
                </a:fgClr>
                <a:bgClr>
                  <a:schemeClr val="bg1"/>
                </a:bgClr>
              </a:pattFill>
              <a:ln w="6350">
                <a:solidFill>
                  <a:schemeClr val="tx1"/>
                </a:solidFill>
              </a:ln>
            </c:spPr>
          </c:dPt>
          <c:dLbls>
            <c:dLbl>
              <c:idx val="0"/>
              <c:spPr/>
              <c:txPr>
                <a:bodyPr/>
                <a:lstStyle/>
                <a:p>
                  <a:pPr>
                    <a:defRPr sz="1200" b="1">
                      <a:solidFill>
                        <a:schemeClr val="bg1"/>
                      </a:solidFill>
                    </a:defRPr>
                  </a:pPr>
                  <a:endParaRPr lang="en-US"/>
                </a:p>
              </c:txPr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</c:dLbl>
            <c:dLbl>
              <c:idx val="3"/>
              <c:spPr>
                <a:solidFill>
                  <a:schemeClr val="bg1"/>
                </a:solidFill>
              </c:spPr>
              <c:txPr>
                <a:bodyPr/>
                <a:lstStyle/>
                <a:p>
                  <a:pPr>
                    <a:defRPr sz="1200" b="1"/>
                  </a:pPr>
                  <a:endParaRPr lang="en-US"/>
                </a:p>
              </c:txPr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</c:dLbl>
            <c:dLbl>
              <c:idx val="5"/>
              <c:spPr>
                <a:solidFill>
                  <a:schemeClr val="bg1"/>
                </a:solidFill>
              </c:spPr>
              <c:txPr>
                <a:bodyPr/>
                <a:lstStyle/>
                <a:p>
                  <a:pPr>
                    <a:defRPr sz="1200" b="1"/>
                  </a:pPr>
                  <a:endParaRPr lang="en-US"/>
                </a:p>
              </c:txPr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</c:dLbl>
            <c:txPr>
              <a:bodyPr/>
              <a:lstStyle/>
              <a:p>
                <a:pPr>
                  <a:defRPr sz="1200" b="1"/>
                </a:pPr>
                <a:endParaRPr lang="en-US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0"/>
          </c:dLbls>
          <c:cat>
            <c:strRef>
              <c:f>Sheet1!$A$2:$A$7</c:f>
              <c:strCache>
                <c:ptCount val="6"/>
                <c:pt idx="0">
                  <c:v>Hospitals </c:v>
                </c:pt>
                <c:pt idx="1">
                  <c:v>Drugs</c:v>
                </c:pt>
                <c:pt idx="2">
                  <c:v>Physicians</c:v>
                </c:pt>
                <c:pt idx="3">
                  <c:v>Other institutions</c:v>
                </c:pt>
                <c:pt idx="4">
                  <c:v>Other professionals</c:v>
                </c:pt>
                <c:pt idx="5">
                  <c:v>Other expenditures</c:v>
                </c:pt>
              </c:strCache>
            </c:strRef>
          </c:cat>
          <c:val>
            <c:numRef>
              <c:f>Sheet1!$B$2:$B$7</c:f>
              <c:numCache>
                <c:formatCode>0.0%</c:formatCode>
                <c:ptCount val="6"/>
                <c:pt idx="0">
                  <c:v>0.44714000251834646</c:v>
                </c:pt>
                <c:pt idx="1">
                  <c:v>8.8307931941293841E-2</c:v>
                </c:pt>
                <c:pt idx="2">
                  <c:v>0.15081976019520421</c:v>
                </c:pt>
                <c:pt idx="3">
                  <c:v>9.2214962152979474E-2</c:v>
                </c:pt>
                <c:pt idx="4">
                  <c:v>8.9856569749083806E-2</c:v>
                </c:pt>
                <c:pt idx="5">
                  <c:v>0.13166077344309218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</c:plotArea>
    <c:legend>
      <c:legendPos val="b"/>
      <c:layout>
        <c:manualLayout>
          <c:xMode val="edge"/>
          <c:yMode val="edge"/>
          <c:x val="0.15833331255468339"/>
          <c:y val="0.77121352477999072"/>
          <c:w val="0.71000003805773781"/>
          <c:h val="0.15075729504400184"/>
        </c:manualLayout>
      </c:layout>
      <c:overlay val="0"/>
      <c:txPr>
        <a:bodyPr/>
        <a:lstStyle/>
        <a:p>
          <a:pPr>
            <a:defRPr sz="1800" baseline="12000"/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1200"/>
      </a:pPr>
      <a:endParaRPr lang="en-US"/>
    </a:p>
  </c:txPr>
  <c:externalData r:id="rId1">
    <c:autoUpdate val="0"/>
  </c:externalData>
  <c:userShapes r:id="rId2"/>
</c:chartSpace>
</file>

<file path=ppt/charts/chart10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CA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 b="1">
                <a:solidFill>
                  <a:schemeClr val="tx1"/>
                </a:solidFill>
              </a:defRPr>
            </a:pPr>
            <a:r>
              <a:rPr lang="en-CA" sz="1400" b="1" i="0" baseline="0" dirty="0" smtClean="0">
                <a:solidFill>
                  <a:schemeClr val="tx1"/>
                </a:solidFill>
                <a:effectLst/>
              </a:rPr>
              <a:t>Average annual growth (2000–2013) </a:t>
            </a:r>
            <a:endParaRPr lang="en-CA" sz="1400" b="1" dirty="0">
              <a:solidFill>
                <a:schemeClr val="tx1"/>
              </a:solidFill>
              <a:effectLst/>
            </a:endParaRPr>
          </a:p>
        </c:rich>
      </c:tx>
      <c:overlay val="0"/>
    </c:title>
    <c:autoTitleDeleted val="0"/>
    <c:plotArea>
      <c:layout>
        <c:manualLayout>
          <c:layoutTarget val="inner"/>
          <c:xMode val="edge"/>
          <c:yMode val="edge"/>
          <c:x val="6.5047083152400015E-2"/>
          <c:y val="5.8773930832175393E-2"/>
          <c:w val="0.90871291879105165"/>
          <c:h val="0.6137456418693931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Population growth</c:v>
                </c:pt>
              </c:strCache>
            </c:strRef>
          </c:tx>
          <c:spPr>
            <a:solidFill>
              <a:srgbClr val="8B9B3C"/>
            </a:solidFill>
            <a:ln w="6350">
              <a:solidFill>
                <a:schemeClr val="tx1"/>
              </a:solidFill>
            </a:ln>
          </c:spPr>
          <c:invertIfNegative val="0"/>
          <c:dPt>
            <c:idx val="10"/>
            <c:invertIfNegative val="0"/>
            <c:bubble3D val="0"/>
          </c:dPt>
          <c:dLbls>
            <c:dLbl>
              <c:idx val="0"/>
              <c:layout>
                <c:manualLayout>
                  <c:x val="-8.0851706036745401E-3"/>
                  <c:y val="4.1340845325368815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"/>
              <c:layout>
                <c:manualLayout>
                  <c:x val="-6.1704589278827326E-3"/>
                  <c:y val="4.9019607843137254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2"/>
              <c:layout>
                <c:manualLayout>
                  <c:x val="-9.2556883918241423E-3"/>
                  <c:y val="0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3"/>
              <c:layout>
                <c:manualLayout>
                  <c:x val="-1.2340917855765523E-2"/>
                  <c:y val="2.4509803921568627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4"/>
              <c:layout>
                <c:manualLayout>
                  <c:x val="-1.3883532587736213E-2"/>
                  <c:y val="-4.9018776499090986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</c:dLbl>
            <c:numFmt formatCode="0.0%" sourceLinked="0"/>
            <c:txPr>
              <a:bodyPr rot="0" vert="horz"/>
              <a:lstStyle/>
              <a:p>
                <a:pPr>
                  <a:defRPr sz="1100"/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Sheet1!$A$2:$A$11</c:f>
              <c:strCache>
                <c:ptCount val="10"/>
                <c:pt idx="0">
                  <c:v>N.L.</c:v>
                </c:pt>
                <c:pt idx="1">
                  <c:v>P.E.I.</c:v>
                </c:pt>
                <c:pt idx="2">
                  <c:v>N.S.</c:v>
                </c:pt>
                <c:pt idx="3">
                  <c:v>N.B. </c:v>
                </c:pt>
                <c:pt idx="4">
                  <c:v>Que.</c:v>
                </c:pt>
                <c:pt idx="5">
                  <c:v>Ont.</c:v>
                </c:pt>
                <c:pt idx="6">
                  <c:v>Man. </c:v>
                </c:pt>
                <c:pt idx="7">
                  <c:v>Sask.</c:v>
                </c:pt>
                <c:pt idx="8">
                  <c:v>Alta.  </c:v>
                </c:pt>
                <c:pt idx="9">
                  <c:v>B.C. </c:v>
                </c:pt>
              </c:strCache>
            </c:strRef>
          </c:cat>
          <c:val>
            <c:numRef>
              <c:f>Sheet1!$B$2:$B$11</c:f>
              <c:numCache>
                <c:formatCode>0.0%</c:formatCode>
                <c:ptCount val="10"/>
                <c:pt idx="0">
                  <c:v>2.19941403856172E-5</c:v>
                </c:pt>
                <c:pt idx="1">
                  <c:v>4.9343188543116145E-3</c:v>
                </c:pt>
                <c:pt idx="2">
                  <c:v>7.4204653294751566E-4</c:v>
                </c:pt>
                <c:pt idx="3">
                  <c:v>5.2281512503249417E-4</c:v>
                </c:pt>
                <c:pt idx="4">
                  <c:v>7.9428293848295972E-3</c:v>
                </c:pt>
                <c:pt idx="5">
                  <c:v>1.1458740117924471E-2</c:v>
                </c:pt>
                <c:pt idx="6">
                  <c:v>7.5605335571624632E-3</c:v>
                </c:pt>
                <c:pt idx="7">
                  <c:v>7.1977969160290645E-3</c:v>
                </c:pt>
                <c:pt idx="8">
                  <c:v>2.2388079837893482E-2</c:v>
                </c:pt>
                <c:pt idx="9">
                  <c:v>9.7569703775255423E-3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Aging</c:v>
                </c:pt>
              </c:strCache>
            </c:strRef>
          </c:tx>
          <c:spPr>
            <a:solidFill>
              <a:schemeClr val="bg1"/>
            </a:solidFill>
            <a:ln w="6350">
              <a:solidFill>
                <a:schemeClr val="tx1"/>
              </a:solidFill>
            </a:ln>
          </c:spPr>
          <c:invertIfNegative val="0"/>
          <c:dPt>
            <c:idx val="10"/>
            <c:invertIfNegative val="0"/>
            <c:bubble3D val="0"/>
          </c:dPt>
          <c:dLbls>
            <c:dLbl>
              <c:idx val="1"/>
              <c:layout>
                <c:manualLayout>
                  <c:x val="6.1704589278827899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5"/>
              <c:layout>
                <c:manualLayout>
                  <c:x val="9.2556883918241423E-3"/>
                  <c:y val="-4.9019607843137254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6"/>
              <c:layout>
                <c:manualLayout>
                  <c:x val="1.0798303123794832E-2"/>
                  <c:y val="2.4510397738744197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7"/>
              <c:layout>
                <c:manualLayout>
                  <c:x val="7.2169291338582678E-3"/>
                  <c:y val="4.9020273327902977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8"/>
              <c:layout>
                <c:manualLayout>
                  <c:x val="7.7130736598534514E-3"/>
                  <c:y val="-2.4509803921568627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9"/>
              <c:layout>
                <c:manualLayout>
                  <c:x val="1.3883532587736213E-2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</c:dLbl>
            <c:numFmt formatCode="0.0%" sourceLinked="0"/>
            <c:txPr>
              <a:bodyPr rot="0" vert="horz" anchor="ctr" anchorCtr="0"/>
              <a:lstStyle/>
              <a:p>
                <a:pPr>
                  <a:defRPr sz="1100"/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Sheet1!$A$2:$A$11</c:f>
              <c:strCache>
                <c:ptCount val="10"/>
                <c:pt idx="0">
                  <c:v>N.L.</c:v>
                </c:pt>
                <c:pt idx="1">
                  <c:v>P.E.I.</c:v>
                </c:pt>
                <c:pt idx="2">
                  <c:v>N.S.</c:v>
                </c:pt>
                <c:pt idx="3">
                  <c:v>N.B. </c:v>
                </c:pt>
                <c:pt idx="4">
                  <c:v>Que.</c:v>
                </c:pt>
                <c:pt idx="5">
                  <c:v>Ont.</c:v>
                </c:pt>
                <c:pt idx="6">
                  <c:v>Man. </c:v>
                </c:pt>
                <c:pt idx="7">
                  <c:v>Sask.</c:v>
                </c:pt>
                <c:pt idx="8">
                  <c:v>Alta.  </c:v>
                </c:pt>
                <c:pt idx="9">
                  <c:v>B.C. </c:v>
                </c:pt>
              </c:strCache>
            </c:strRef>
          </c:cat>
          <c:val>
            <c:numRef>
              <c:f>Sheet1!$C$2:$C$11</c:f>
              <c:numCache>
                <c:formatCode>0.0%</c:formatCode>
                <c:ptCount val="10"/>
                <c:pt idx="0">
                  <c:v>1.1936087482398827E-2</c:v>
                </c:pt>
                <c:pt idx="1">
                  <c:v>6.6444704070052207E-3</c:v>
                </c:pt>
                <c:pt idx="2">
                  <c:v>1.0268100552554893E-2</c:v>
                </c:pt>
                <c:pt idx="3">
                  <c:v>1.162173519825016E-2</c:v>
                </c:pt>
                <c:pt idx="4">
                  <c:v>1.141233066581937E-2</c:v>
                </c:pt>
                <c:pt idx="5">
                  <c:v>9.0302895932179439E-3</c:v>
                </c:pt>
                <c:pt idx="6">
                  <c:v>3.7493410173845554E-3</c:v>
                </c:pt>
                <c:pt idx="7">
                  <c:v>2.2065021685535591E-3</c:v>
                </c:pt>
                <c:pt idx="8">
                  <c:v>6.2130988141839705E-3</c:v>
                </c:pt>
                <c:pt idx="9">
                  <c:v>7.9919077604324595E-3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axId val="49260416"/>
        <c:axId val="49261952"/>
      </c:barChart>
      <c:catAx>
        <c:axId val="4926041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ln w="6350">
            <a:solidFill>
              <a:schemeClr val="tx1"/>
            </a:solidFill>
          </a:ln>
        </c:spPr>
        <c:txPr>
          <a:bodyPr rot="0" anchor="t" anchorCtr="0"/>
          <a:lstStyle/>
          <a:p>
            <a:pPr>
              <a:defRPr/>
            </a:pPr>
            <a:endParaRPr lang="en-US"/>
          </a:p>
        </c:txPr>
        <c:crossAx val="49261952"/>
        <c:crosses val="autoZero"/>
        <c:auto val="1"/>
        <c:lblAlgn val="ctr"/>
        <c:lblOffset val="10"/>
        <c:tickLblSkip val="1"/>
        <c:noMultiLvlLbl val="0"/>
      </c:catAx>
      <c:valAx>
        <c:axId val="49261952"/>
        <c:scaling>
          <c:orientation val="minMax"/>
        </c:scaling>
        <c:delete val="0"/>
        <c:axPos val="l"/>
        <c:numFmt formatCode="0%" sourceLinked="0"/>
        <c:majorTickMark val="out"/>
        <c:minorTickMark val="none"/>
        <c:tickLblPos val="nextTo"/>
        <c:spPr>
          <a:ln>
            <a:solidFill>
              <a:schemeClr val="tx1"/>
            </a:solidFill>
          </a:ln>
        </c:spPr>
        <c:crossAx val="49260416"/>
        <c:crosses val="autoZero"/>
        <c:crossBetween val="between"/>
        <c:majorUnit val="1.0000000000000002E-2"/>
      </c:valAx>
      <c:spPr>
        <a:noFill/>
        <a:ln w="25400">
          <a:noFill/>
        </a:ln>
      </c:spPr>
    </c:plotArea>
    <c:legend>
      <c:legendPos val="b"/>
      <c:layout>
        <c:manualLayout>
          <c:xMode val="edge"/>
          <c:yMode val="edge"/>
          <c:x val="0.38871364829396327"/>
          <c:y val="0.77430785591456242"/>
          <c:w val="0.28427729410800123"/>
          <c:h val="4.724486645051721E-2"/>
        </c:manualLayout>
      </c:layout>
      <c:overlay val="0"/>
      <c:txPr>
        <a:bodyPr/>
        <a:lstStyle/>
        <a:p>
          <a:pPr>
            <a:defRPr sz="1800" baseline="12000"/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1200"/>
      </a:pPr>
      <a:endParaRPr lang="en-US"/>
    </a:p>
  </c:txPr>
  <c:externalData r:id="rId1">
    <c:autoUpdate val="0"/>
  </c:externalData>
  <c:userShapes r:id="rId2"/>
</c:chartSpace>
</file>

<file path=ppt/charts/chart10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CA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2035393700787402"/>
          <c:y val="0.11783333333333333"/>
          <c:w val="0.85898792650918643"/>
          <c:h val="0.56555141133674081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Actual</c:v>
                </c:pt>
              </c:strCache>
            </c:strRef>
          </c:tx>
          <c:spPr>
            <a:ln w="12700">
              <a:solidFill>
                <a:srgbClr val="8B9B3C"/>
              </a:solidFill>
            </a:ln>
          </c:spPr>
          <c:marker>
            <c:symbol val="diamond"/>
            <c:size val="9"/>
            <c:spPr>
              <a:solidFill>
                <a:srgbClr val="8B9B3C"/>
              </a:solidFill>
              <a:ln w="6350">
                <a:solidFill>
                  <a:schemeClr val="tx1"/>
                </a:solidFill>
              </a:ln>
            </c:spPr>
          </c:marker>
          <c:dPt>
            <c:idx val="37"/>
            <c:bubble3D val="0"/>
          </c:dPt>
          <c:dPt>
            <c:idx val="38"/>
            <c:bubble3D val="0"/>
          </c:dPt>
          <c:dPt>
            <c:idx val="39"/>
            <c:bubble3D val="0"/>
          </c:dPt>
          <c:cat>
            <c:numRef>
              <c:f>Sheet1!$A$2:$A$42</c:f>
              <c:numCache>
                <c:formatCode>General</c:formatCode>
                <c:ptCount val="41"/>
                <c:pt idx="0">
                  <c:v>1975</c:v>
                </c:pt>
                <c:pt idx="1">
                  <c:v>1976</c:v>
                </c:pt>
                <c:pt idx="2">
                  <c:v>1977</c:v>
                </c:pt>
                <c:pt idx="3">
                  <c:v>1978</c:v>
                </c:pt>
                <c:pt idx="4">
                  <c:v>1979</c:v>
                </c:pt>
                <c:pt idx="5">
                  <c:v>1980</c:v>
                </c:pt>
                <c:pt idx="6">
                  <c:v>1981</c:v>
                </c:pt>
                <c:pt idx="7">
                  <c:v>1982</c:v>
                </c:pt>
                <c:pt idx="8">
                  <c:v>1983</c:v>
                </c:pt>
                <c:pt idx="9">
                  <c:v>1984</c:v>
                </c:pt>
                <c:pt idx="10">
                  <c:v>1985</c:v>
                </c:pt>
                <c:pt idx="11">
                  <c:v>1986</c:v>
                </c:pt>
                <c:pt idx="12">
                  <c:v>1987</c:v>
                </c:pt>
                <c:pt idx="13">
                  <c:v>1988</c:v>
                </c:pt>
                <c:pt idx="14">
                  <c:v>1989</c:v>
                </c:pt>
                <c:pt idx="15">
                  <c:v>1990</c:v>
                </c:pt>
                <c:pt idx="16">
                  <c:v>1991</c:v>
                </c:pt>
                <c:pt idx="17">
                  <c:v>1992</c:v>
                </c:pt>
                <c:pt idx="18">
                  <c:v>1993</c:v>
                </c:pt>
                <c:pt idx="19">
                  <c:v>1994</c:v>
                </c:pt>
                <c:pt idx="20">
                  <c:v>1995</c:v>
                </c:pt>
                <c:pt idx="21">
                  <c:v>1996</c:v>
                </c:pt>
                <c:pt idx="22">
                  <c:v>1997</c:v>
                </c:pt>
                <c:pt idx="23">
                  <c:v>1998</c:v>
                </c:pt>
                <c:pt idx="24">
                  <c:v>1999</c:v>
                </c:pt>
                <c:pt idx="25">
                  <c:v>2000</c:v>
                </c:pt>
                <c:pt idx="26">
                  <c:v>2001</c:v>
                </c:pt>
                <c:pt idx="27">
                  <c:v>2002</c:v>
                </c:pt>
                <c:pt idx="28">
                  <c:v>2003</c:v>
                </c:pt>
                <c:pt idx="29">
                  <c:v>2004</c:v>
                </c:pt>
                <c:pt idx="30">
                  <c:v>2005</c:v>
                </c:pt>
                <c:pt idx="31">
                  <c:v>2006</c:v>
                </c:pt>
                <c:pt idx="32">
                  <c:v>2007</c:v>
                </c:pt>
                <c:pt idx="33">
                  <c:v>2008</c:v>
                </c:pt>
                <c:pt idx="34">
                  <c:v>2009</c:v>
                </c:pt>
                <c:pt idx="35">
                  <c:v>2010</c:v>
                </c:pt>
                <c:pt idx="36">
                  <c:v>2011</c:v>
                </c:pt>
                <c:pt idx="37">
                  <c:v>2012</c:v>
                </c:pt>
                <c:pt idx="38">
                  <c:v>2013</c:v>
                </c:pt>
                <c:pt idx="39">
                  <c:v>2014</c:v>
                </c:pt>
                <c:pt idx="40">
                  <c:v>2015</c:v>
                </c:pt>
              </c:numCache>
            </c:numRef>
          </c:cat>
          <c:val>
            <c:numRef>
              <c:f>Sheet1!$B$2:$B$42</c:f>
              <c:numCache>
                <c:formatCode>_(* #,##0.00_);_(* \(#,##0.00\);_(* "-"??_);_(@_)</c:formatCode>
                <c:ptCount val="41"/>
                <c:pt idx="0">
                  <c:v>1202.7009170800218</c:v>
                </c:pt>
                <c:pt idx="1">
                  <c:v>1222.162425754959</c:v>
                </c:pt>
                <c:pt idx="2">
                  <c:v>1221.0315821919914</c:v>
                </c:pt>
                <c:pt idx="3">
                  <c:v>1244.6520690573343</c:v>
                </c:pt>
                <c:pt idx="4">
                  <c:v>1254.7790893175877</c:v>
                </c:pt>
                <c:pt idx="5">
                  <c:v>1296.0797051052596</c:v>
                </c:pt>
                <c:pt idx="6">
                  <c:v>1417.2714479307226</c:v>
                </c:pt>
                <c:pt idx="7">
                  <c:v>1479.2543488606823</c:v>
                </c:pt>
                <c:pt idx="8">
                  <c:v>1539.2646720447869</c:v>
                </c:pt>
                <c:pt idx="9">
                  <c:v>1568.3250906544583</c:v>
                </c:pt>
                <c:pt idx="10">
                  <c:v>1604.942487342797</c:v>
                </c:pt>
                <c:pt idx="11">
                  <c:v>1657.1474509580212</c:v>
                </c:pt>
                <c:pt idx="12">
                  <c:v>1681.6407972878335</c:v>
                </c:pt>
                <c:pt idx="13">
                  <c:v>1739.4443945100611</c:v>
                </c:pt>
                <c:pt idx="14">
                  <c:v>1777.1149802056177</c:v>
                </c:pt>
                <c:pt idx="15">
                  <c:v>1789.4975391556079</c:v>
                </c:pt>
                <c:pt idx="16">
                  <c:v>1841.1664622177075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</c:v>
                </c:pt>
              </c:strCache>
            </c:strRef>
          </c:tx>
          <c:spPr>
            <a:ln w="12700">
              <a:solidFill>
                <a:srgbClr val="8B9B3C"/>
              </a:solidFill>
            </a:ln>
          </c:spPr>
          <c:marker>
            <c:symbol val="diamond"/>
            <c:size val="9"/>
            <c:spPr>
              <a:solidFill>
                <a:srgbClr val="8B9B3C"/>
              </a:solidFill>
              <a:ln w="6350">
                <a:solidFill>
                  <a:schemeClr val="tx1"/>
                </a:solidFill>
              </a:ln>
            </c:spPr>
          </c:marker>
          <c:cat>
            <c:numRef>
              <c:f>Sheet1!$A$2:$A$42</c:f>
              <c:numCache>
                <c:formatCode>General</c:formatCode>
                <c:ptCount val="41"/>
                <c:pt idx="0">
                  <c:v>1975</c:v>
                </c:pt>
                <c:pt idx="1">
                  <c:v>1976</c:v>
                </c:pt>
                <c:pt idx="2">
                  <c:v>1977</c:v>
                </c:pt>
                <c:pt idx="3">
                  <c:v>1978</c:v>
                </c:pt>
                <c:pt idx="4">
                  <c:v>1979</c:v>
                </c:pt>
                <c:pt idx="5">
                  <c:v>1980</c:v>
                </c:pt>
                <c:pt idx="6">
                  <c:v>1981</c:v>
                </c:pt>
                <c:pt idx="7">
                  <c:v>1982</c:v>
                </c:pt>
                <c:pt idx="8">
                  <c:v>1983</c:v>
                </c:pt>
                <c:pt idx="9">
                  <c:v>1984</c:v>
                </c:pt>
                <c:pt idx="10">
                  <c:v>1985</c:v>
                </c:pt>
                <c:pt idx="11">
                  <c:v>1986</c:v>
                </c:pt>
                <c:pt idx="12">
                  <c:v>1987</c:v>
                </c:pt>
                <c:pt idx="13">
                  <c:v>1988</c:v>
                </c:pt>
                <c:pt idx="14">
                  <c:v>1989</c:v>
                </c:pt>
                <c:pt idx="15">
                  <c:v>1990</c:v>
                </c:pt>
                <c:pt idx="16">
                  <c:v>1991</c:v>
                </c:pt>
                <c:pt idx="17">
                  <c:v>1992</c:v>
                </c:pt>
                <c:pt idx="18">
                  <c:v>1993</c:v>
                </c:pt>
                <c:pt idx="19">
                  <c:v>1994</c:v>
                </c:pt>
                <c:pt idx="20">
                  <c:v>1995</c:v>
                </c:pt>
                <c:pt idx="21">
                  <c:v>1996</c:v>
                </c:pt>
                <c:pt idx="22">
                  <c:v>1997</c:v>
                </c:pt>
                <c:pt idx="23">
                  <c:v>1998</c:v>
                </c:pt>
                <c:pt idx="24">
                  <c:v>1999</c:v>
                </c:pt>
                <c:pt idx="25">
                  <c:v>2000</c:v>
                </c:pt>
                <c:pt idx="26">
                  <c:v>2001</c:v>
                </c:pt>
                <c:pt idx="27">
                  <c:v>2002</c:v>
                </c:pt>
                <c:pt idx="28">
                  <c:v>2003</c:v>
                </c:pt>
                <c:pt idx="29">
                  <c:v>2004</c:v>
                </c:pt>
                <c:pt idx="30">
                  <c:v>2005</c:v>
                </c:pt>
                <c:pt idx="31">
                  <c:v>2006</c:v>
                </c:pt>
                <c:pt idx="32">
                  <c:v>2007</c:v>
                </c:pt>
                <c:pt idx="33">
                  <c:v>2008</c:v>
                </c:pt>
                <c:pt idx="34">
                  <c:v>2009</c:v>
                </c:pt>
                <c:pt idx="35">
                  <c:v>2010</c:v>
                </c:pt>
                <c:pt idx="36">
                  <c:v>2011</c:v>
                </c:pt>
                <c:pt idx="37">
                  <c:v>2012</c:v>
                </c:pt>
                <c:pt idx="38">
                  <c:v>2013</c:v>
                </c:pt>
                <c:pt idx="39">
                  <c:v>2014</c:v>
                </c:pt>
                <c:pt idx="40">
                  <c:v>2015</c:v>
                </c:pt>
              </c:numCache>
            </c:numRef>
          </c:cat>
          <c:val>
            <c:numRef>
              <c:f>Sheet1!$C$2:$C$42</c:f>
              <c:numCache>
                <c:formatCode>General</c:formatCode>
                <c:ptCount val="41"/>
                <c:pt idx="16" formatCode="_(* #,##0.00_);_(* \(#,##0.00\);_(* &quot;-&quot;??_);_(@_)">
                  <c:v>1841.1664622177075</c:v>
                </c:pt>
                <c:pt idx="17" formatCode="_(* #,##0.00_);_(* \(#,##0.00\);_(* &quot;-&quot;??_);_(@_)">
                  <c:v>1839.7912199028497</c:v>
                </c:pt>
                <c:pt idx="18" formatCode="_(* #,##0.00_);_(* \(#,##0.00\);_(* &quot;-&quot;??_);_(@_)">
                  <c:v>1794.0648859081684</c:v>
                </c:pt>
                <c:pt idx="19" formatCode="_(* #,##0.00_);_(* \(#,##0.00\);_(* &quot;-&quot;??_);_(@_)">
                  <c:v>1755.4685005776455</c:v>
                </c:pt>
                <c:pt idx="20" formatCode="_(* #,##0.00_);_(* \(#,##0.00\);_(* &quot;-&quot;??_);_(@_)">
                  <c:v>1720.3489898634443</c:v>
                </c:pt>
                <c:pt idx="21" formatCode="_(* #,##0.00_);_(* \(#,##0.00\);_(* &quot;-&quot;??_);_(@_)">
                  <c:v>1697.2256742810303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b</c:v>
                </c:pt>
              </c:strCache>
            </c:strRef>
          </c:tx>
          <c:spPr>
            <a:ln w="12700">
              <a:solidFill>
                <a:srgbClr val="8B9B3C"/>
              </a:solidFill>
            </a:ln>
          </c:spPr>
          <c:marker>
            <c:symbol val="diamond"/>
            <c:size val="9"/>
            <c:spPr>
              <a:ln w="6350">
                <a:solidFill>
                  <a:schemeClr val="tx1"/>
                </a:solidFill>
              </a:ln>
            </c:spPr>
          </c:marker>
          <c:cat>
            <c:numRef>
              <c:f>Sheet1!$A$2:$A$42</c:f>
              <c:numCache>
                <c:formatCode>General</c:formatCode>
                <c:ptCount val="41"/>
                <c:pt idx="0">
                  <c:v>1975</c:v>
                </c:pt>
                <c:pt idx="1">
                  <c:v>1976</c:v>
                </c:pt>
                <c:pt idx="2">
                  <c:v>1977</c:v>
                </c:pt>
                <c:pt idx="3">
                  <c:v>1978</c:v>
                </c:pt>
                <c:pt idx="4">
                  <c:v>1979</c:v>
                </c:pt>
                <c:pt idx="5">
                  <c:v>1980</c:v>
                </c:pt>
                <c:pt idx="6">
                  <c:v>1981</c:v>
                </c:pt>
                <c:pt idx="7">
                  <c:v>1982</c:v>
                </c:pt>
                <c:pt idx="8">
                  <c:v>1983</c:v>
                </c:pt>
                <c:pt idx="9">
                  <c:v>1984</c:v>
                </c:pt>
                <c:pt idx="10">
                  <c:v>1985</c:v>
                </c:pt>
                <c:pt idx="11">
                  <c:v>1986</c:v>
                </c:pt>
                <c:pt idx="12">
                  <c:v>1987</c:v>
                </c:pt>
                <c:pt idx="13">
                  <c:v>1988</c:v>
                </c:pt>
                <c:pt idx="14">
                  <c:v>1989</c:v>
                </c:pt>
                <c:pt idx="15">
                  <c:v>1990</c:v>
                </c:pt>
                <c:pt idx="16">
                  <c:v>1991</c:v>
                </c:pt>
                <c:pt idx="17">
                  <c:v>1992</c:v>
                </c:pt>
                <c:pt idx="18">
                  <c:v>1993</c:v>
                </c:pt>
                <c:pt idx="19">
                  <c:v>1994</c:v>
                </c:pt>
                <c:pt idx="20">
                  <c:v>1995</c:v>
                </c:pt>
                <c:pt idx="21">
                  <c:v>1996</c:v>
                </c:pt>
                <c:pt idx="22">
                  <c:v>1997</c:v>
                </c:pt>
                <c:pt idx="23">
                  <c:v>1998</c:v>
                </c:pt>
                <c:pt idx="24">
                  <c:v>1999</c:v>
                </c:pt>
                <c:pt idx="25">
                  <c:v>2000</c:v>
                </c:pt>
                <c:pt idx="26">
                  <c:v>2001</c:v>
                </c:pt>
                <c:pt idx="27">
                  <c:v>2002</c:v>
                </c:pt>
                <c:pt idx="28">
                  <c:v>2003</c:v>
                </c:pt>
                <c:pt idx="29">
                  <c:v>2004</c:v>
                </c:pt>
                <c:pt idx="30">
                  <c:v>2005</c:v>
                </c:pt>
                <c:pt idx="31">
                  <c:v>2006</c:v>
                </c:pt>
                <c:pt idx="32">
                  <c:v>2007</c:v>
                </c:pt>
                <c:pt idx="33">
                  <c:v>2008</c:v>
                </c:pt>
                <c:pt idx="34">
                  <c:v>2009</c:v>
                </c:pt>
                <c:pt idx="35">
                  <c:v>2010</c:v>
                </c:pt>
                <c:pt idx="36">
                  <c:v>2011</c:v>
                </c:pt>
                <c:pt idx="37">
                  <c:v>2012</c:v>
                </c:pt>
                <c:pt idx="38">
                  <c:v>2013</c:v>
                </c:pt>
                <c:pt idx="39">
                  <c:v>2014</c:v>
                </c:pt>
                <c:pt idx="40">
                  <c:v>2015</c:v>
                </c:pt>
              </c:numCache>
            </c:numRef>
          </c:cat>
          <c:val>
            <c:numRef>
              <c:f>Sheet1!$D$2:$D$42</c:f>
              <c:numCache>
                <c:formatCode>General</c:formatCode>
                <c:ptCount val="41"/>
                <c:pt idx="21" formatCode="_(* #,##0.00_);_(* \(#,##0.00\);_(* &quot;-&quot;??_);_(@_)">
                  <c:v>1697.2256742810303</c:v>
                </c:pt>
                <c:pt idx="22" formatCode="_(* #,##0.00_);_(* \(#,##0.00\);_(* &quot;-&quot;??_);_(@_)">
                  <c:v>1710.2872812464605</c:v>
                </c:pt>
                <c:pt idx="23" formatCode="_(* #,##0.00_);_(* \(#,##0.00\);_(* &quot;-&quot;??_);_(@_)">
                  <c:v>1777.2941810305831</c:v>
                </c:pt>
                <c:pt idx="24" formatCode="_(* #,##0.00_);_(* \(#,##0.00\);_(* &quot;-&quot;??_);_(@_)">
                  <c:v>1861.2693388228786</c:v>
                </c:pt>
                <c:pt idx="25" formatCode="_(* #,##0.00_);_(* \(#,##0.00\);_(* &quot;-&quot;??_);_(@_)">
                  <c:v>1918.8979574184955</c:v>
                </c:pt>
                <c:pt idx="26" formatCode="_(* #,##0.00_);_(* \(#,##0.00\);_(* &quot;-&quot;??_);_(@_)">
                  <c:v>1999.1945184118811</c:v>
                </c:pt>
                <c:pt idx="27" formatCode="_(* #,##0.00_);_(* \(#,##0.00\);_(* &quot;-&quot;??_);_(@_)">
                  <c:v>2048.9335093703448</c:v>
                </c:pt>
                <c:pt idx="28" formatCode="_(* #,##0.00_);_(* \(#,##0.00\);_(* &quot;-&quot;??_);_(@_)">
                  <c:v>2122.6769306164842</c:v>
                </c:pt>
                <c:pt idx="29" formatCode="_(* #,##0.00_);_(* \(#,##0.00\);_(* &quot;-&quot;??_);_(@_)">
                  <c:v>2197.9564497320462</c:v>
                </c:pt>
                <c:pt idx="30" formatCode="_(* #,##0.00_);_(* \(#,##0.00\);_(* &quot;-&quot;??_);_(@_)">
                  <c:v>2250.4290439980646</c:v>
                </c:pt>
                <c:pt idx="31" formatCode="_(* #,##0.00_);_(* \(#,##0.00\);_(* &quot;-&quot;??_);_(@_)">
                  <c:v>2311.6939129717525</c:v>
                </c:pt>
                <c:pt idx="32" formatCode="_(* #,##0.00_);_(* \(#,##0.00\);_(* &quot;-&quot;??_);_(@_)">
                  <c:v>2373.0581483638225</c:v>
                </c:pt>
                <c:pt idx="33" formatCode="_(* #,##0.00_);_(* \(#,##0.00\);_(* &quot;-&quot;??_);_(@_)">
                  <c:v>2444.6711934623145</c:v>
                </c:pt>
                <c:pt idx="34" formatCode="_(* #,##0.00_);_(* \(#,##0.00\);_(* &quot;-&quot;??_);_(@_)">
                  <c:v>2494.5573398613692</c:v>
                </c:pt>
                <c:pt idx="35" formatCode="_(* #,##0.00_);_(* \(#,##0.00\);_(* &quot;-&quot;??_);_(@_)">
                  <c:v>2582.2713471451843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c</c:v>
                </c:pt>
              </c:strCache>
            </c:strRef>
          </c:tx>
          <c:spPr>
            <a:ln w="12700">
              <a:solidFill>
                <a:srgbClr val="8B9B3C"/>
              </a:solidFill>
            </a:ln>
          </c:spPr>
          <c:marker>
            <c:symbol val="diamond"/>
            <c:size val="8"/>
            <c:spPr>
              <a:solidFill>
                <a:srgbClr val="8B9B3C"/>
              </a:solidFill>
              <a:ln w="6350">
                <a:solidFill>
                  <a:schemeClr val="tx1"/>
                </a:solidFill>
              </a:ln>
            </c:spPr>
          </c:marker>
          <c:dPt>
            <c:idx val="39"/>
            <c:marker>
              <c:symbol val="circle"/>
              <c:size val="8"/>
              <c:spPr>
                <a:solidFill>
                  <a:schemeClr val="bg1"/>
                </a:solidFill>
                <a:ln w="6350">
                  <a:solidFill>
                    <a:schemeClr val="tx1"/>
                  </a:solidFill>
                </a:ln>
              </c:spPr>
            </c:marker>
            <c:bubble3D val="0"/>
          </c:dPt>
          <c:dPt>
            <c:idx val="40"/>
            <c:marker>
              <c:symbol val="circle"/>
              <c:size val="8"/>
              <c:spPr>
                <a:solidFill>
                  <a:schemeClr val="bg1"/>
                </a:solidFill>
                <a:ln w="6350">
                  <a:solidFill>
                    <a:schemeClr val="tx1"/>
                  </a:solidFill>
                </a:ln>
              </c:spPr>
            </c:marker>
            <c:bubble3D val="0"/>
          </c:dPt>
          <c:cat>
            <c:numRef>
              <c:f>Sheet1!$A$2:$A$42</c:f>
              <c:numCache>
                <c:formatCode>General</c:formatCode>
                <c:ptCount val="41"/>
                <c:pt idx="0">
                  <c:v>1975</c:v>
                </c:pt>
                <c:pt idx="1">
                  <c:v>1976</c:v>
                </c:pt>
                <c:pt idx="2">
                  <c:v>1977</c:v>
                </c:pt>
                <c:pt idx="3">
                  <c:v>1978</c:v>
                </c:pt>
                <c:pt idx="4">
                  <c:v>1979</c:v>
                </c:pt>
                <c:pt idx="5">
                  <c:v>1980</c:v>
                </c:pt>
                <c:pt idx="6">
                  <c:v>1981</c:v>
                </c:pt>
                <c:pt idx="7">
                  <c:v>1982</c:v>
                </c:pt>
                <c:pt idx="8">
                  <c:v>1983</c:v>
                </c:pt>
                <c:pt idx="9">
                  <c:v>1984</c:v>
                </c:pt>
                <c:pt idx="10">
                  <c:v>1985</c:v>
                </c:pt>
                <c:pt idx="11">
                  <c:v>1986</c:v>
                </c:pt>
                <c:pt idx="12">
                  <c:v>1987</c:v>
                </c:pt>
                <c:pt idx="13">
                  <c:v>1988</c:v>
                </c:pt>
                <c:pt idx="14">
                  <c:v>1989</c:v>
                </c:pt>
                <c:pt idx="15">
                  <c:v>1990</c:v>
                </c:pt>
                <c:pt idx="16">
                  <c:v>1991</c:v>
                </c:pt>
                <c:pt idx="17">
                  <c:v>1992</c:v>
                </c:pt>
                <c:pt idx="18">
                  <c:v>1993</c:v>
                </c:pt>
                <c:pt idx="19">
                  <c:v>1994</c:v>
                </c:pt>
                <c:pt idx="20">
                  <c:v>1995</c:v>
                </c:pt>
                <c:pt idx="21">
                  <c:v>1996</c:v>
                </c:pt>
                <c:pt idx="22">
                  <c:v>1997</c:v>
                </c:pt>
                <c:pt idx="23">
                  <c:v>1998</c:v>
                </c:pt>
                <c:pt idx="24">
                  <c:v>1999</c:v>
                </c:pt>
                <c:pt idx="25">
                  <c:v>2000</c:v>
                </c:pt>
                <c:pt idx="26">
                  <c:v>2001</c:v>
                </c:pt>
                <c:pt idx="27">
                  <c:v>2002</c:v>
                </c:pt>
                <c:pt idx="28">
                  <c:v>2003</c:v>
                </c:pt>
                <c:pt idx="29">
                  <c:v>2004</c:v>
                </c:pt>
                <c:pt idx="30">
                  <c:v>2005</c:v>
                </c:pt>
                <c:pt idx="31">
                  <c:v>2006</c:v>
                </c:pt>
                <c:pt idx="32">
                  <c:v>2007</c:v>
                </c:pt>
                <c:pt idx="33">
                  <c:v>2008</c:v>
                </c:pt>
                <c:pt idx="34">
                  <c:v>2009</c:v>
                </c:pt>
                <c:pt idx="35">
                  <c:v>2010</c:v>
                </c:pt>
                <c:pt idx="36">
                  <c:v>2011</c:v>
                </c:pt>
                <c:pt idx="37">
                  <c:v>2012</c:v>
                </c:pt>
                <c:pt idx="38">
                  <c:v>2013</c:v>
                </c:pt>
                <c:pt idx="39">
                  <c:v>2014</c:v>
                </c:pt>
                <c:pt idx="40">
                  <c:v>2015</c:v>
                </c:pt>
              </c:numCache>
            </c:numRef>
          </c:cat>
          <c:val>
            <c:numRef>
              <c:f>Sheet1!$E$2:$E$42</c:f>
              <c:numCache>
                <c:formatCode>General</c:formatCode>
                <c:ptCount val="41"/>
                <c:pt idx="35" formatCode="_(* #,##0.00_);_(* \(#,##0.00\);_(* &quot;-&quot;??_);_(@_)">
                  <c:v>2582.2713471451843</c:v>
                </c:pt>
                <c:pt idx="36" formatCode="_(* #,##0.00_);_(* \(#,##0.00\);_(* &quot;-&quot;??_);_(@_)">
                  <c:v>2561.3201820740137</c:v>
                </c:pt>
                <c:pt idx="37" formatCode="_(* #,##0.00_);_(* \(#,##0.00\);_(* &quot;-&quot;??_);_(@_)">
                  <c:v>2552.7021355773054</c:v>
                </c:pt>
                <c:pt idx="38" formatCode="_(* #,##0.00_);_(* \(#,##0.00\);_(* &quot;-&quot;??_);_(@_)">
                  <c:v>2505.8543504811482</c:v>
                </c:pt>
                <c:pt idx="39" formatCode="_(* #,##0.00_);_(* \(#,##0.00\);_(* &quot;-&quot;??_);_(@_)">
                  <c:v>2508.7250569581238</c:v>
                </c:pt>
                <c:pt idx="40" formatCode="_(* #,##0.00_);_(* \(#,##0.00\);_(* &quot;-&quot;??_);_(@_)">
                  <c:v>2462.7948582628514</c:v>
                </c:pt>
              </c:numCache>
            </c:numRef>
          </c:val>
          <c:smooth val="0"/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Forecast</c:v>
                </c:pt>
              </c:strCache>
            </c:strRef>
          </c:tx>
          <c:spPr>
            <a:ln w="12700">
              <a:solidFill>
                <a:srgbClr val="8B9B3C"/>
              </a:solidFill>
            </a:ln>
          </c:spPr>
          <c:marker>
            <c:symbol val="circle"/>
            <c:size val="8"/>
            <c:spPr>
              <a:solidFill>
                <a:schemeClr val="bg1"/>
              </a:solidFill>
              <a:ln>
                <a:solidFill>
                  <a:schemeClr val="tx1"/>
                </a:solidFill>
              </a:ln>
            </c:spPr>
          </c:marker>
          <c:cat>
            <c:numRef>
              <c:f>Sheet1!$A$2:$A$42</c:f>
              <c:numCache>
                <c:formatCode>General</c:formatCode>
                <c:ptCount val="41"/>
                <c:pt idx="0">
                  <c:v>1975</c:v>
                </c:pt>
                <c:pt idx="1">
                  <c:v>1976</c:v>
                </c:pt>
                <c:pt idx="2">
                  <c:v>1977</c:v>
                </c:pt>
                <c:pt idx="3">
                  <c:v>1978</c:v>
                </c:pt>
                <c:pt idx="4">
                  <c:v>1979</c:v>
                </c:pt>
                <c:pt idx="5">
                  <c:v>1980</c:v>
                </c:pt>
                <c:pt idx="6">
                  <c:v>1981</c:v>
                </c:pt>
                <c:pt idx="7">
                  <c:v>1982</c:v>
                </c:pt>
                <c:pt idx="8">
                  <c:v>1983</c:v>
                </c:pt>
                <c:pt idx="9">
                  <c:v>1984</c:v>
                </c:pt>
                <c:pt idx="10">
                  <c:v>1985</c:v>
                </c:pt>
                <c:pt idx="11">
                  <c:v>1986</c:v>
                </c:pt>
                <c:pt idx="12">
                  <c:v>1987</c:v>
                </c:pt>
                <c:pt idx="13">
                  <c:v>1988</c:v>
                </c:pt>
                <c:pt idx="14">
                  <c:v>1989</c:v>
                </c:pt>
                <c:pt idx="15">
                  <c:v>1990</c:v>
                </c:pt>
                <c:pt idx="16">
                  <c:v>1991</c:v>
                </c:pt>
                <c:pt idx="17">
                  <c:v>1992</c:v>
                </c:pt>
                <c:pt idx="18">
                  <c:v>1993</c:v>
                </c:pt>
                <c:pt idx="19">
                  <c:v>1994</c:v>
                </c:pt>
                <c:pt idx="20">
                  <c:v>1995</c:v>
                </c:pt>
                <c:pt idx="21">
                  <c:v>1996</c:v>
                </c:pt>
                <c:pt idx="22">
                  <c:v>1997</c:v>
                </c:pt>
                <c:pt idx="23">
                  <c:v>1998</c:v>
                </c:pt>
                <c:pt idx="24">
                  <c:v>1999</c:v>
                </c:pt>
                <c:pt idx="25">
                  <c:v>2000</c:v>
                </c:pt>
                <c:pt idx="26">
                  <c:v>2001</c:v>
                </c:pt>
                <c:pt idx="27">
                  <c:v>2002</c:v>
                </c:pt>
                <c:pt idx="28">
                  <c:v>2003</c:v>
                </c:pt>
                <c:pt idx="29">
                  <c:v>2004</c:v>
                </c:pt>
                <c:pt idx="30">
                  <c:v>2005</c:v>
                </c:pt>
                <c:pt idx="31">
                  <c:v>2006</c:v>
                </c:pt>
                <c:pt idx="32">
                  <c:v>2007</c:v>
                </c:pt>
                <c:pt idx="33">
                  <c:v>2008</c:v>
                </c:pt>
                <c:pt idx="34">
                  <c:v>2009</c:v>
                </c:pt>
                <c:pt idx="35">
                  <c:v>2010</c:v>
                </c:pt>
                <c:pt idx="36">
                  <c:v>2011</c:v>
                </c:pt>
                <c:pt idx="37">
                  <c:v>2012</c:v>
                </c:pt>
                <c:pt idx="38">
                  <c:v>2013</c:v>
                </c:pt>
                <c:pt idx="39">
                  <c:v>2014</c:v>
                </c:pt>
                <c:pt idx="40">
                  <c:v>2015</c:v>
                </c:pt>
              </c:numCache>
            </c:numRef>
          </c:cat>
          <c:val>
            <c:numRef>
              <c:f>Sheet1!$F$2:$F$42</c:f>
              <c:numCache>
                <c:formatCode>General</c:formatCode>
                <c:ptCount val="41"/>
              </c:numCache>
            </c:numRef>
          </c:val>
          <c:smooth val="0"/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Trend (1975–1991)</c:v>
                </c:pt>
              </c:strCache>
            </c:strRef>
          </c:tx>
          <c:spPr>
            <a:ln w="12700" cmpd="sng">
              <a:solidFill>
                <a:schemeClr val="tx1"/>
              </a:solidFill>
              <a:prstDash val="solid"/>
            </a:ln>
          </c:spPr>
          <c:marker>
            <c:symbol val="none"/>
          </c:marker>
          <c:cat>
            <c:numRef>
              <c:f>Sheet1!$A$2:$A$42</c:f>
              <c:numCache>
                <c:formatCode>General</c:formatCode>
                <c:ptCount val="41"/>
                <c:pt idx="0">
                  <c:v>1975</c:v>
                </c:pt>
                <c:pt idx="1">
                  <c:v>1976</c:v>
                </c:pt>
                <c:pt idx="2">
                  <c:v>1977</c:v>
                </c:pt>
                <c:pt idx="3">
                  <c:v>1978</c:v>
                </c:pt>
                <c:pt idx="4">
                  <c:v>1979</c:v>
                </c:pt>
                <c:pt idx="5">
                  <c:v>1980</c:v>
                </c:pt>
                <c:pt idx="6">
                  <c:v>1981</c:v>
                </c:pt>
                <c:pt idx="7">
                  <c:v>1982</c:v>
                </c:pt>
                <c:pt idx="8">
                  <c:v>1983</c:v>
                </c:pt>
                <c:pt idx="9">
                  <c:v>1984</c:v>
                </c:pt>
                <c:pt idx="10">
                  <c:v>1985</c:v>
                </c:pt>
                <c:pt idx="11">
                  <c:v>1986</c:v>
                </c:pt>
                <c:pt idx="12">
                  <c:v>1987</c:v>
                </c:pt>
                <c:pt idx="13">
                  <c:v>1988</c:v>
                </c:pt>
                <c:pt idx="14">
                  <c:v>1989</c:v>
                </c:pt>
                <c:pt idx="15">
                  <c:v>1990</c:v>
                </c:pt>
                <c:pt idx="16">
                  <c:v>1991</c:v>
                </c:pt>
                <c:pt idx="17">
                  <c:v>1992</c:v>
                </c:pt>
                <c:pt idx="18">
                  <c:v>1993</c:v>
                </c:pt>
                <c:pt idx="19">
                  <c:v>1994</c:v>
                </c:pt>
                <c:pt idx="20">
                  <c:v>1995</c:v>
                </c:pt>
                <c:pt idx="21">
                  <c:v>1996</c:v>
                </c:pt>
                <c:pt idx="22">
                  <c:v>1997</c:v>
                </c:pt>
                <c:pt idx="23">
                  <c:v>1998</c:v>
                </c:pt>
                <c:pt idx="24">
                  <c:v>1999</c:v>
                </c:pt>
                <c:pt idx="25">
                  <c:v>2000</c:v>
                </c:pt>
                <c:pt idx="26">
                  <c:v>2001</c:v>
                </c:pt>
                <c:pt idx="27">
                  <c:v>2002</c:v>
                </c:pt>
                <c:pt idx="28">
                  <c:v>2003</c:v>
                </c:pt>
                <c:pt idx="29">
                  <c:v>2004</c:v>
                </c:pt>
                <c:pt idx="30">
                  <c:v>2005</c:v>
                </c:pt>
                <c:pt idx="31">
                  <c:v>2006</c:v>
                </c:pt>
                <c:pt idx="32">
                  <c:v>2007</c:v>
                </c:pt>
                <c:pt idx="33">
                  <c:v>2008</c:v>
                </c:pt>
                <c:pt idx="34">
                  <c:v>2009</c:v>
                </c:pt>
                <c:pt idx="35">
                  <c:v>2010</c:v>
                </c:pt>
                <c:pt idx="36">
                  <c:v>2011</c:v>
                </c:pt>
                <c:pt idx="37">
                  <c:v>2012</c:v>
                </c:pt>
                <c:pt idx="38">
                  <c:v>2013</c:v>
                </c:pt>
                <c:pt idx="39">
                  <c:v>2014</c:v>
                </c:pt>
                <c:pt idx="40">
                  <c:v>2015</c:v>
                </c:pt>
              </c:numCache>
            </c:numRef>
          </c:cat>
          <c:val>
            <c:numRef>
              <c:f>Sheet1!$G$2:$G$42</c:f>
              <c:numCache>
                <c:formatCode>_(* #,##0.00_);_(* \(#,##0.00\);_(* "-"??_);_(@_)</c:formatCode>
                <c:ptCount val="41"/>
                <c:pt idx="0">
                  <c:v>1146.3720000000001</c:v>
                </c:pt>
                <c:pt idx="1">
                  <c:v>1190.8440000000001</c:v>
                </c:pt>
                <c:pt idx="2">
                  <c:v>1235.316</c:v>
                </c:pt>
                <c:pt idx="3">
                  <c:v>1279.788</c:v>
                </c:pt>
                <c:pt idx="4">
                  <c:v>1324.2600000000002</c:v>
                </c:pt>
                <c:pt idx="5">
                  <c:v>1368.732</c:v>
                </c:pt>
                <c:pt idx="6">
                  <c:v>1413.2040000000002</c:v>
                </c:pt>
                <c:pt idx="7">
                  <c:v>1457.6760000000002</c:v>
                </c:pt>
                <c:pt idx="8">
                  <c:v>1502.1480000000001</c:v>
                </c:pt>
                <c:pt idx="9">
                  <c:v>1546.6200000000001</c:v>
                </c:pt>
                <c:pt idx="10">
                  <c:v>1591.0920000000001</c:v>
                </c:pt>
                <c:pt idx="11">
                  <c:v>1635.5640000000001</c:v>
                </c:pt>
                <c:pt idx="12">
                  <c:v>1680.0360000000001</c:v>
                </c:pt>
                <c:pt idx="13">
                  <c:v>1724.5080000000003</c:v>
                </c:pt>
                <c:pt idx="14">
                  <c:v>1768.98</c:v>
                </c:pt>
                <c:pt idx="15">
                  <c:v>1813.4520000000002</c:v>
                </c:pt>
                <c:pt idx="16">
                  <c:v>1857.924</c:v>
                </c:pt>
                <c:pt idx="17">
                  <c:v>1902.3960000000002</c:v>
                </c:pt>
                <c:pt idx="18">
                  <c:v>1946.8680000000002</c:v>
                </c:pt>
              </c:numCache>
            </c:numRef>
          </c:val>
          <c:smooth val="0"/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Trend (1991–1996)</c:v>
                </c:pt>
              </c:strCache>
            </c:strRef>
          </c:tx>
          <c:spPr>
            <a:ln w="12700">
              <a:solidFill>
                <a:schemeClr val="tx1"/>
              </a:solidFill>
              <a:prstDash val="sysDot"/>
            </a:ln>
          </c:spPr>
          <c:marker>
            <c:symbol val="none"/>
          </c:marker>
          <c:cat>
            <c:numRef>
              <c:f>Sheet1!$A$2:$A$42</c:f>
              <c:numCache>
                <c:formatCode>General</c:formatCode>
                <c:ptCount val="41"/>
                <c:pt idx="0">
                  <c:v>1975</c:v>
                </c:pt>
                <c:pt idx="1">
                  <c:v>1976</c:v>
                </c:pt>
                <c:pt idx="2">
                  <c:v>1977</c:v>
                </c:pt>
                <c:pt idx="3">
                  <c:v>1978</c:v>
                </c:pt>
                <c:pt idx="4">
                  <c:v>1979</c:v>
                </c:pt>
                <c:pt idx="5">
                  <c:v>1980</c:v>
                </c:pt>
                <c:pt idx="6">
                  <c:v>1981</c:v>
                </c:pt>
                <c:pt idx="7">
                  <c:v>1982</c:v>
                </c:pt>
                <c:pt idx="8">
                  <c:v>1983</c:v>
                </c:pt>
                <c:pt idx="9">
                  <c:v>1984</c:v>
                </c:pt>
                <c:pt idx="10">
                  <c:v>1985</c:v>
                </c:pt>
                <c:pt idx="11">
                  <c:v>1986</c:v>
                </c:pt>
                <c:pt idx="12">
                  <c:v>1987</c:v>
                </c:pt>
                <c:pt idx="13">
                  <c:v>1988</c:v>
                </c:pt>
                <c:pt idx="14">
                  <c:v>1989</c:v>
                </c:pt>
                <c:pt idx="15">
                  <c:v>1990</c:v>
                </c:pt>
                <c:pt idx="16">
                  <c:v>1991</c:v>
                </c:pt>
                <c:pt idx="17">
                  <c:v>1992</c:v>
                </c:pt>
                <c:pt idx="18">
                  <c:v>1993</c:v>
                </c:pt>
                <c:pt idx="19">
                  <c:v>1994</c:v>
                </c:pt>
                <c:pt idx="20">
                  <c:v>1995</c:v>
                </c:pt>
                <c:pt idx="21">
                  <c:v>1996</c:v>
                </c:pt>
                <c:pt idx="22">
                  <c:v>1997</c:v>
                </c:pt>
                <c:pt idx="23">
                  <c:v>1998</c:v>
                </c:pt>
                <c:pt idx="24">
                  <c:v>1999</c:v>
                </c:pt>
                <c:pt idx="25">
                  <c:v>2000</c:v>
                </c:pt>
                <c:pt idx="26">
                  <c:v>2001</c:v>
                </c:pt>
                <c:pt idx="27">
                  <c:v>2002</c:v>
                </c:pt>
                <c:pt idx="28">
                  <c:v>2003</c:v>
                </c:pt>
                <c:pt idx="29">
                  <c:v>2004</c:v>
                </c:pt>
                <c:pt idx="30">
                  <c:v>2005</c:v>
                </c:pt>
                <c:pt idx="31">
                  <c:v>2006</c:v>
                </c:pt>
                <c:pt idx="32">
                  <c:v>2007</c:v>
                </c:pt>
                <c:pt idx="33">
                  <c:v>2008</c:v>
                </c:pt>
                <c:pt idx="34">
                  <c:v>2009</c:v>
                </c:pt>
                <c:pt idx="35">
                  <c:v>2010</c:v>
                </c:pt>
                <c:pt idx="36">
                  <c:v>2011</c:v>
                </c:pt>
                <c:pt idx="37">
                  <c:v>2012</c:v>
                </c:pt>
                <c:pt idx="38">
                  <c:v>2013</c:v>
                </c:pt>
                <c:pt idx="39">
                  <c:v>2014</c:v>
                </c:pt>
                <c:pt idx="40">
                  <c:v>2015</c:v>
                </c:pt>
              </c:numCache>
            </c:numRef>
          </c:cat>
          <c:val>
            <c:numRef>
              <c:f>Sheet1!$H$2:$H$42</c:f>
              <c:numCache>
                <c:formatCode>General</c:formatCode>
                <c:ptCount val="41"/>
                <c:pt idx="14" formatCode="_(* #,##0.00_);_(* \(#,##0.00\);_(* &quot;-&quot;??_);_(@_)">
                  <c:v>1918.2400000000002</c:v>
                </c:pt>
                <c:pt idx="15" formatCode="_(* #,##0.00_);_(* \(#,##0.00\);_(* &quot;-&quot;??_);_(@_)">
                  <c:v>1886.3360000000002</c:v>
                </c:pt>
                <c:pt idx="16" formatCode="_(* #,##0.00_);_(* \(#,##0.00\);_(* &quot;-&quot;??_);_(@_)">
                  <c:v>1854.4320000000002</c:v>
                </c:pt>
                <c:pt idx="17" formatCode="_(* #,##0.00_);_(* \(#,##0.00\);_(* &quot;-&quot;??_);_(@_)">
                  <c:v>1822.5280000000002</c:v>
                </c:pt>
                <c:pt idx="18" formatCode="_(* #,##0.00_);_(* \(#,##0.00\);_(* &quot;-&quot;??_);_(@_)">
                  <c:v>1790.6240000000003</c:v>
                </c:pt>
                <c:pt idx="19" formatCode="_(* #,##0.00_);_(* \(#,##0.00\);_(* &quot;-&quot;??_);_(@_)">
                  <c:v>1758.7200000000003</c:v>
                </c:pt>
                <c:pt idx="20" formatCode="_(* #,##0.00_);_(* \(#,##0.00\);_(* &quot;-&quot;??_);_(@_)">
                  <c:v>1726.8160000000003</c:v>
                </c:pt>
                <c:pt idx="21" formatCode="_(* #,##0.00_);_(* \(#,##0.00\);_(* &quot;-&quot;??_);_(@_)">
                  <c:v>1694.9120000000003</c:v>
                </c:pt>
                <c:pt idx="22" formatCode="_(* #,##0.00_);_(* \(#,##0.00\);_(* &quot;-&quot;??_);_(@_)">
                  <c:v>1663.0080000000003</c:v>
                </c:pt>
                <c:pt idx="23" formatCode="_(* #,##0.00_);_(* \(#,##0.00\);_(* &quot;-&quot;??_);_(@_)">
                  <c:v>1631.1040000000003</c:v>
                </c:pt>
              </c:numCache>
            </c:numRef>
          </c:val>
          <c:smooth val="0"/>
        </c:ser>
        <c:ser>
          <c:idx val="7"/>
          <c:order val="7"/>
          <c:tx>
            <c:strRef>
              <c:f>Sheet1!$I$1</c:f>
              <c:strCache>
                <c:ptCount val="1"/>
                <c:pt idx="0">
                  <c:v>Trend (1996–2010)</c:v>
                </c:pt>
              </c:strCache>
            </c:strRef>
          </c:tx>
          <c:spPr>
            <a:ln w="12700">
              <a:solidFill>
                <a:schemeClr val="tx1"/>
              </a:solidFill>
              <a:prstDash val="sysDash"/>
            </a:ln>
          </c:spPr>
          <c:marker>
            <c:symbol val="none"/>
          </c:marker>
          <c:cat>
            <c:numRef>
              <c:f>Sheet1!$A$2:$A$42</c:f>
              <c:numCache>
                <c:formatCode>General</c:formatCode>
                <c:ptCount val="41"/>
                <c:pt idx="0">
                  <c:v>1975</c:v>
                </c:pt>
                <c:pt idx="1">
                  <c:v>1976</c:v>
                </c:pt>
                <c:pt idx="2">
                  <c:v>1977</c:v>
                </c:pt>
                <c:pt idx="3">
                  <c:v>1978</c:v>
                </c:pt>
                <c:pt idx="4">
                  <c:v>1979</c:v>
                </c:pt>
                <c:pt idx="5">
                  <c:v>1980</c:v>
                </c:pt>
                <c:pt idx="6">
                  <c:v>1981</c:v>
                </c:pt>
                <c:pt idx="7">
                  <c:v>1982</c:v>
                </c:pt>
                <c:pt idx="8">
                  <c:v>1983</c:v>
                </c:pt>
                <c:pt idx="9">
                  <c:v>1984</c:v>
                </c:pt>
                <c:pt idx="10">
                  <c:v>1985</c:v>
                </c:pt>
                <c:pt idx="11">
                  <c:v>1986</c:v>
                </c:pt>
                <c:pt idx="12">
                  <c:v>1987</c:v>
                </c:pt>
                <c:pt idx="13">
                  <c:v>1988</c:v>
                </c:pt>
                <c:pt idx="14">
                  <c:v>1989</c:v>
                </c:pt>
                <c:pt idx="15">
                  <c:v>1990</c:v>
                </c:pt>
                <c:pt idx="16">
                  <c:v>1991</c:v>
                </c:pt>
                <c:pt idx="17">
                  <c:v>1992</c:v>
                </c:pt>
                <c:pt idx="18">
                  <c:v>1993</c:v>
                </c:pt>
                <c:pt idx="19">
                  <c:v>1994</c:v>
                </c:pt>
                <c:pt idx="20">
                  <c:v>1995</c:v>
                </c:pt>
                <c:pt idx="21">
                  <c:v>1996</c:v>
                </c:pt>
                <c:pt idx="22">
                  <c:v>1997</c:v>
                </c:pt>
                <c:pt idx="23">
                  <c:v>1998</c:v>
                </c:pt>
                <c:pt idx="24">
                  <c:v>1999</c:v>
                </c:pt>
                <c:pt idx="25">
                  <c:v>2000</c:v>
                </c:pt>
                <c:pt idx="26">
                  <c:v>2001</c:v>
                </c:pt>
                <c:pt idx="27">
                  <c:v>2002</c:v>
                </c:pt>
                <c:pt idx="28">
                  <c:v>2003</c:v>
                </c:pt>
                <c:pt idx="29">
                  <c:v>2004</c:v>
                </c:pt>
                <c:pt idx="30">
                  <c:v>2005</c:v>
                </c:pt>
                <c:pt idx="31">
                  <c:v>2006</c:v>
                </c:pt>
                <c:pt idx="32">
                  <c:v>2007</c:v>
                </c:pt>
                <c:pt idx="33">
                  <c:v>2008</c:v>
                </c:pt>
                <c:pt idx="34">
                  <c:v>2009</c:v>
                </c:pt>
                <c:pt idx="35">
                  <c:v>2010</c:v>
                </c:pt>
                <c:pt idx="36">
                  <c:v>2011</c:v>
                </c:pt>
                <c:pt idx="37">
                  <c:v>2012</c:v>
                </c:pt>
                <c:pt idx="38">
                  <c:v>2013</c:v>
                </c:pt>
                <c:pt idx="39">
                  <c:v>2014</c:v>
                </c:pt>
                <c:pt idx="40">
                  <c:v>2015</c:v>
                </c:pt>
              </c:numCache>
            </c:numRef>
          </c:cat>
          <c:val>
            <c:numRef>
              <c:f>Sheet1!$I$2:$I$42</c:f>
              <c:numCache>
                <c:formatCode>General</c:formatCode>
                <c:ptCount val="41"/>
                <c:pt idx="19" formatCode="_(* #,##0.00_);_(* \(#,##0.00\);_(* &quot;-&quot;??_);_(@_)">
                  <c:v>1537.1000000000001</c:v>
                </c:pt>
                <c:pt idx="20" formatCode="_(* #,##0.00_);_(* \(#,##0.00\);_(* &quot;-&quot;??_);_(@_)">
                  <c:v>1601.796</c:v>
                </c:pt>
                <c:pt idx="21" formatCode="_(* #,##0.00_);_(* \(#,##0.00\);_(* &quot;-&quot;??_);_(@_)">
                  <c:v>1666.492</c:v>
                </c:pt>
                <c:pt idx="22" formatCode="_(* #,##0.00_);_(* \(#,##0.00\);_(* &quot;-&quot;??_);_(@_)">
                  <c:v>1731.1880000000001</c:v>
                </c:pt>
                <c:pt idx="23" formatCode="_(* #,##0.00_);_(* \(#,##0.00\);_(* &quot;-&quot;??_);_(@_)">
                  <c:v>1795.884</c:v>
                </c:pt>
                <c:pt idx="24" formatCode="_(* #,##0.00_);_(* \(#,##0.00\);_(* &quot;-&quot;??_);_(@_)">
                  <c:v>1860.58</c:v>
                </c:pt>
                <c:pt idx="25" formatCode="_(* #,##0.00_);_(* \(#,##0.00\);_(* &quot;-&quot;??_);_(@_)">
                  <c:v>1925.2760000000001</c:v>
                </c:pt>
                <c:pt idx="26" formatCode="_(* #,##0.00_);_(* \(#,##0.00\);_(* &quot;-&quot;??_);_(@_)">
                  <c:v>1989.972</c:v>
                </c:pt>
                <c:pt idx="27" formatCode="_(* #,##0.00_);_(* \(#,##0.00\);_(* &quot;-&quot;??_);_(@_)">
                  <c:v>2054.6679999999997</c:v>
                </c:pt>
                <c:pt idx="28" formatCode="_(* #,##0.00_);_(* \(#,##0.00\);_(* &quot;-&quot;??_);_(@_)">
                  <c:v>2119.364</c:v>
                </c:pt>
                <c:pt idx="29" formatCode="_(* #,##0.00_);_(* \(#,##0.00\);_(* &quot;-&quot;??_);_(@_)">
                  <c:v>2184.06</c:v>
                </c:pt>
                <c:pt idx="30" formatCode="_(* #,##0.00_);_(* \(#,##0.00\);_(* &quot;-&quot;??_);_(@_)">
                  <c:v>2248.7559999999999</c:v>
                </c:pt>
                <c:pt idx="31" formatCode="_(* #,##0.00_);_(* \(#,##0.00\);_(* &quot;-&quot;??_);_(@_)">
                  <c:v>2313.4519999999998</c:v>
                </c:pt>
                <c:pt idx="32" formatCode="_(* #,##0.00_);_(* \(#,##0.00\);_(* &quot;-&quot;??_);_(@_)">
                  <c:v>2378.1479999999997</c:v>
                </c:pt>
                <c:pt idx="33" formatCode="_(* #,##0.00_);_(* \(#,##0.00\);_(* &quot;-&quot;??_);_(@_)">
                  <c:v>2442.8439999999996</c:v>
                </c:pt>
                <c:pt idx="34" formatCode="_(* #,##0.00_);_(* \(#,##0.00\);_(* &quot;-&quot;??_);_(@_)">
                  <c:v>2507.54</c:v>
                </c:pt>
                <c:pt idx="35" formatCode="_(* #,##0.00_);_(* \(#,##0.00\);_(* &quot;-&quot;??_);_(@_)">
                  <c:v>2572.2359999999999</c:v>
                </c:pt>
                <c:pt idx="36" formatCode="_(* #,##0.00_);_(* \(#,##0.00\);_(* &quot;-&quot;??_);_(@_)">
                  <c:v>2636.9319999999998</c:v>
                </c:pt>
                <c:pt idx="37" formatCode="_(* #,##0.00_);_(* \(#,##0.00\);_(* &quot;-&quot;??_);_(@_)">
                  <c:v>2701.6279999999997</c:v>
                </c:pt>
              </c:numCache>
            </c:numRef>
          </c:val>
          <c:smooth val="0"/>
        </c:ser>
        <c:ser>
          <c:idx val="8"/>
          <c:order val="8"/>
          <c:tx>
            <c:strRef>
              <c:f>Sheet1!$J$1</c:f>
              <c:strCache>
                <c:ptCount val="1"/>
                <c:pt idx="0">
                  <c:v>Trend (2010–2015)</c:v>
                </c:pt>
              </c:strCache>
            </c:strRef>
          </c:tx>
          <c:spPr>
            <a:ln w="12700">
              <a:solidFill>
                <a:schemeClr val="tx1"/>
              </a:solidFill>
              <a:prstDash val="dash"/>
            </a:ln>
          </c:spPr>
          <c:marker>
            <c:symbol val="none"/>
          </c:marker>
          <c:cat>
            <c:numRef>
              <c:f>Sheet1!$A$2:$A$42</c:f>
              <c:numCache>
                <c:formatCode>General</c:formatCode>
                <c:ptCount val="41"/>
                <c:pt idx="0">
                  <c:v>1975</c:v>
                </c:pt>
                <c:pt idx="1">
                  <c:v>1976</c:v>
                </c:pt>
                <c:pt idx="2">
                  <c:v>1977</c:v>
                </c:pt>
                <c:pt idx="3">
                  <c:v>1978</c:v>
                </c:pt>
                <c:pt idx="4">
                  <c:v>1979</c:v>
                </c:pt>
                <c:pt idx="5">
                  <c:v>1980</c:v>
                </c:pt>
                <c:pt idx="6">
                  <c:v>1981</c:v>
                </c:pt>
                <c:pt idx="7">
                  <c:v>1982</c:v>
                </c:pt>
                <c:pt idx="8">
                  <c:v>1983</c:v>
                </c:pt>
                <c:pt idx="9">
                  <c:v>1984</c:v>
                </c:pt>
                <c:pt idx="10">
                  <c:v>1985</c:v>
                </c:pt>
                <c:pt idx="11">
                  <c:v>1986</c:v>
                </c:pt>
                <c:pt idx="12">
                  <c:v>1987</c:v>
                </c:pt>
                <c:pt idx="13">
                  <c:v>1988</c:v>
                </c:pt>
                <c:pt idx="14">
                  <c:v>1989</c:v>
                </c:pt>
                <c:pt idx="15">
                  <c:v>1990</c:v>
                </c:pt>
                <c:pt idx="16">
                  <c:v>1991</c:v>
                </c:pt>
                <c:pt idx="17">
                  <c:v>1992</c:v>
                </c:pt>
                <c:pt idx="18">
                  <c:v>1993</c:v>
                </c:pt>
                <c:pt idx="19">
                  <c:v>1994</c:v>
                </c:pt>
                <c:pt idx="20">
                  <c:v>1995</c:v>
                </c:pt>
                <c:pt idx="21">
                  <c:v>1996</c:v>
                </c:pt>
                <c:pt idx="22">
                  <c:v>1997</c:v>
                </c:pt>
                <c:pt idx="23">
                  <c:v>1998</c:v>
                </c:pt>
                <c:pt idx="24">
                  <c:v>1999</c:v>
                </c:pt>
                <c:pt idx="25">
                  <c:v>2000</c:v>
                </c:pt>
                <c:pt idx="26">
                  <c:v>2001</c:v>
                </c:pt>
                <c:pt idx="27">
                  <c:v>2002</c:v>
                </c:pt>
                <c:pt idx="28">
                  <c:v>2003</c:v>
                </c:pt>
                <c:pt idx="29">
                  <c:v>2004</c:v>
                </c:pt>
                <c:pt idx="30">
                  <c:v>2005</c:v>
                </c:pt>
                <c:pt idx="31">
                  <c:v>2006</c:v>
                </c:pt>
                <c:pt idx="32">
                  <c:v>2007</c:v>
                </c:pt>
                <c:pt idx="33">
                  <c:v>2008</c:v>
                </c:pt>
                <c:pt idx="34">
                  <c:v>2009</c:v>
                </c:pt>
                <c:pt idx="35">
                  <c:v>2010</c:v>
                </c:pt>
                <c:pt idx="36">
                  <c:v>2011</c:v>
                </c:pt>
                <c:pt idx="37">
                  <c:v>2012</c:v>
                </c:pt>
                <c:pt idx="38">
                  <c:v>2013</c:v>
                </c:pt>
                <c:pt idx="39">
                  <c:v>2014</c:v>
                </c:pt>
                <c:pt idx="40">
                  <c:v>2015</c:v>
                </c:pt>
              </c:numCache>
            </c:numRef>
          </c:cat>
          <c:val>
            <c:numRef>
              <c:f>Sheet1!$J$2:$J$42</c:f>
              <c:numCache>
                <c:formatCode>General</c:formatCode>
                <c:ptCount val="41"/>
                <c:pt idx="33" formatCode="_(* #,##0.00_);_(* \(#,##0.00\);_(* &quot;-&quot;??_);_(@_)">
                  <c:v>2632.0899999999997</c:v>
                </c:pt>
                <c:pt idx="34" formatCode="_(* #,##0.00_);_(* \(#,##0.00\);_(* &quot;-&quot;??_);_(@_)">
                  <c:v>2609.1749999999997</c:v>
                </c:pt>
                <c:pt idx="35" formatCode="_(* #,##0.00_);_(* \(#,##0.00\);_(* &quot;-&quot;??_);_(@_)">
                  <c:v>2586.2599999999998</c:v>
                </c:pt>
                <c:pt idx="36" formatCode="_(* #,##0.00_);_(* \(#,##0.00\);_(* &quot;-&quot;??_);_(@_)">
                  <c:v>2563.3449999999998</c:v>
                </c:pt>
                <c:pt idx="37" formatCode="_(* #,##0.00_);_(* \(#,##0.00\);_(* &quot;-&quot;??_);_(@_)">
                  <c:v>2540.4299999999998</c:v>
                </c:pt>
                <c:pt idx="38" formatCode="_(* #,##0.00_);_(* \(#,##0.00\);_(* &quot;-&quot;??_);_(@_)">
                  <c:v>2517.5149999999999</c:v>
                </c:pt>
                <c:pt idx="39" formatCode="_(* #,##0.00_);_(* \(#,##0.00\);_(* &quot;-&quot;??_);_(@_)">
                  <c:v>2494.6</c:v>
                </c:pt>
                <c:pt idx="40" formatCode="_(* #,##0.00_);_(* \(#,##0.00\);_(* &quot;-&quot;??_);_(@_)">
                  <c:v>2471.6849999999999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9467776"/>
        <c:axId val="49469312"/>
      </c:lineChart>
      <c:catAx>
        <c:axId val="4946777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ln w="6350">
            <a:solidFill>
              <a:schemeClr val="tx1"/>
            </a:solidFill>
          </a:ln>
        </c:spPr>
        <c:txPr>
          <a:bodyPr rot="-2760000"/>
          <a:lstStyle/>
          <a:p>
            <a:pPr>
              <a:defRPr sz="1200"/>
            </a:pPr>
            <a:endParaRPr lang="en-US"/>
          </a:p>
        </c:txPr>
        <c:crossAx val="49469312"/>
        <c:crosses val="autoZero"/>
        <c:auto val="1"/>
        <c:lblAlgn val="ctr"/>
        <c:lblOffset val="100"/>
        <c:noMultiLvlLbl val="0"/>
      </c:catAx>
      <c:valAx>
        <c:axId val="49469312"/>
        <c:scaling>
          <c:orientation val="minMax"/>
          <c:max val="3000"/>
          <c:min val="1000"/>
        </c:scaling>
        <c:delete val="0"/>
        <c:axPos val="l"/>
        <c:numFmt formatCode="&quot;$&quot;#,##0" sourceLinked="0"/>
        <c:majorTickMark val="out"/>
        <c:minorTickMark val="none"/>
        <c:tickLblPos val="nextTo"/>
        <c:spPr>
          <a:ln w="6350">
            <a:solidFill>
              <a:schemeClr val="tx1"/>
            </a:solidFill>
          </a:ln>
        </c:spPr>
        <c:txPr>
          <a:bodyPr/>
          <a:lstStyle/>
          <a:p>
            <a:pPr>
              <a:defRPr sz="1200"/>
            </a:pPr>
            <a:endParaRPr lang="en-US"/>
          </a:p>
        </c:txPr>
        <c:crossAx val="49467776"/>
        <c:crosses val="autoZero"/>
        <c:crossBetween val="between"/>
        <c:majorUnit val="400"/>
      </c:valAx>
    </c:plotArea>
    <c:legend>
      <c:legendPos val="b"/>
      <c:legendEntry>
        <c:idx val="1"/>
        <c:delete val="1"/>
      </c:legendEntry>
      <c:legendEntry>
        <c:idx val="2"/>
        <c:delete val="1"/>
      </c:legendEntry>
      <c:legendEntry>
        <c:idx val="3"/>
        <c:delete val="1"/>
      </c:legendEntry>
      <c:layout>
        <c:manualLayout>
          <c:xMode val="edge"/>
          <c:yMode val="edge"/>
          <c:x val="5.8470734908136486E-2"/>
          <c:y val="0.81674759405074371"/>
          <c:w val="0.93089553805774283"/>
          <c:h val="0.1026968503937008"/>
        </c:manualLayout>
      </c:layout>
      <c:overlay val="0"/>
      <c:txPr>
        <a:bodyPr/>
        <a:lstStyle/>
        <a:p>
          <a:pPr>
            <a:defRPr sz="1800" baseline="12000"/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  <c:userShapes r:id="rId2"/>
</c:chartSpace>
</file>

<file path=ppt/charts/chart10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CA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 sz="1400"/>
            </a:pPr>
            <a:r>
              <a:rPr lang="en-CA" sz="1400" dirty="0" smtClean="0"/>
              <a:t>Health spending</a:t>
            </a:r>
            <a:r>
              <a:rPr lang="en-CA" sz="1400" baseline="0" dirty="0" smtClean="0"/>
              <a:t> as a proportion of P/T budgets</a:t>
            </a:r>
            <a:endParaRPr lang="en-CA" sz="1400" dirty="0"/>
          </a:p>
        </c:rich>
      </c:tx>
      <c:overlay val="1"/>
    </c:title>
    <c:autoTitleDeleted val="0"/>
    <c:plotArea>
      <c:layout>
        <c:manualLayout>
          <c:layoutTarget val="inner"/>
          <c:xMode val="edge"/>
          <c:yMode val="edge"/>
          <c:x val="6.30108317061987E-2"/>
          <c:y val="0.12714483416845621"/>
          <c:w val="0.90494444461314683"/>
          <c:h val="0.5990233834407062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2009</c:v>
                </c:pt>
              </c:strCache>
            </c:strRef>
          </c:tx>
          <c:spPr>
            <a:solidFill>
              <a:srgbClr val="8B9B3C"/>
            </a:solidFill>
            <a:ln w="6350">
              <a:solidFill>
                <a:schemeClr val="tx1"/>
              </a:solidFill>
            </a:ln>
          </c:spPr>
          <c:invertIfNegative val="0"/>
          <c:dLbls>
            <c:dLbl>
              <c:idx val="0"/>
              <c:layout>
                <c:manualLayout>
                  <c:x val="-1.0798303123794826E-2"/>
                  <c:y val="2.6186954648937067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"/>
              <c:layout>
                <c:manualLayout>
                  <c:x val="-7.7130736598534514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2"/>
              <c:layout>
                <c:manualLayout>
                  <c:x val="-9.2556883918241701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3"/>
              <c:layout>
                <c:manualLayout>
                  <c:x val="-4.6278441959120712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6"/>
              <c:layout>
                <c:manualLayout>
                  <c:x val="-4.6278441959120712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7"/>
              <c:layout>
                <c:manualLayout>
                  <c:x val="-4.6278441959120712E-3"/>
                  <c:y val="2.4004431126955555E-17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8"/>
              <c:layout>
                <c:manualLayout>
                  <c:x val="-7.7130736598534514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9"/>
              <c:layout>
                <c:manualLayout>
                  <c:x val="-9.4707777864399406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</c:dLbl>
            <c:numFmt formatCode="0%" sourceLinked="0"/>
            <c:txPr>
              <a:bodyPr/>
              <a:lstStyle/>
              <a:p>
                <a:pPr>
                  <a:defRPr sz="1100"/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Sheet1!$A$2:$A$11</c:f>
              <c:strCache>
                <c:ptCount val="10"/>
                <c:pt idx="0">
                  <c:v>N.L.</c:v>
                </c:pt>
                <c:pt idx="1">
                  <c:v>P.E.I.</c:v>
                </c:pt>
                <c:pt idx="2">
                  <c:v>N.S.</c:v>
                </c:pt>
                <c:pt idx="3">
                  <c:v>N.B.</c:v>
                </c:pt>
                <c:pt idx="4">
                  <c:v>Que.</c:v>
                </c:pt>
                <c:pt idx="5">
                  <c:v>Ont.</c:v>
                </c:pt>
                <c:pt idx="6">
                  <c:v>Man.</c:v>
                </c:pt>
                <c:pt idx="7">
                  <c:v>Sask.</c:v>
                </c:pt>
                <c:pt idx="8">
                  <c:v>Alta.</c:v>
                </c:pt>
                <c:pt idx="9">
                  <c:v>B.C.</c:v>
                </c:pt>
              </c:strCache>
            </c:strRef>
          </c:cat>
          <c:val>
            <c:numRef>
              <c:f>Sheet1!$B$2:$B$11</c:f>
              <c:numCache>
                <c:formatCode>0%</c:formatCode>
                <c:ptCount val="10"/>
                <c:pt idx="0">
                  <c:v>0.32633539729194377</c:v>
                </c:pt>
                <c:pt idx="1">
                  <c:v>0.33501325003059568</c:v>
                </c:pt>
                <c:pt idx="2">
                  <c:v>0.40726079941830606</c:v>
                </c:pt>
                <c:pt idx="3">
                  <c:v>0.39600555272001225</c:v>
                </c:pt>
                <c:pt idx="4">
                  <c:v>0.31865736529048555</c:v>
                </c:pt>
                <c:pt idx="5">
                  <c:v>0.4152362649543449</c:v>
                </c:pt>
                <c:pt idx="6">
                  <c:v>0.44451165746122817</c:v>
                </c:pt>
                <c:pt idx="7">
                  <c:v>0.35035574790076668</c:v>
                </c:pt>
                <c:pt idx="8">
                  <c:v>0.37049567129179822</c:v>
                </c:pt>
                <c:pt idx="9">
                  <c:v>0.40960999607420362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2014f</c:v>
                </c:pt>
              </c:strCache>
            </c:strRef>
          </c:tx>
          <c:spPr>
            <a:solidFill>
              <a:schemeClr val="bg1"/>
            </a:solidFill>
            <a:ln w="6350">
              <a:solidFill>
                <a:schemeClr val="tx1"/>
              </a:solidFill>
            </a:ln>
          </c:spPr>
          <c:invertIfNegative val="0"/>
          <c:dLbls>
            <c:dLbl>
              <c:idx val="3"/>
              <c:layout>
                <c:manualLayout>
                  <c:x val="1.1013357241235935E-2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4"/>
              <c:layout>
                <c:manualLayout>
                  <c:x val="1.2555936696031809E-2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5"/>
              <c:layout>
                <c:manualLayout>
                  <c:x val="1.0798303123794832E-2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6"/>
              <c:layout>
                <c:manualLayout>
                  <c:x val="7.7130736598534514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7"/>
              <c:layout>
                <c:manualLayout>
                  <c:x val="1.0798303123794832E-2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9"/>
              <c:layout>
                <c:manualLayout>
                  <c:x val="1.0798303123794945E-2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</c:dLbl>
            <c:numFmt formatCode="0%" sourceLinked="0"/>
            <c:txPr>
              <a:bodyPr/>
              <a:lstStyle/>
              <a:p>
                <a:pPr>
                  <a:defRPr sz="1100"/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Sheet1!$A$2:$A$11</c:f>
              <c:strCache>
                <c:ptCount val="10"/>
                <c:pt idx="0">
                  <c:v>N.L.</c:v>
                </c:pt>
                <c:pt idx="1">
                  <c:v>P.E.I.</c:v>
                </c:pt>
                <c:pt idx="2">
                  <c:v>N.S.</c:v>
                </c:pt>
                <c:pt idx="3">
                  <c:v>N.B.</c:v>
                </c:pt>
                <c:pt idx="4">
                  <c:v>Que.</c:v>
                </c:pt>
                <c:pt idx="5">
                  <c:v>Ont.</c:v>
                </c:pt>
                <c:pt idx="6">
                  <c:v>Man.</c:v>
                </c:pt>
                <c:pt idx="7">
                  <c:v>Sask.</c:v>
                </c:pt>
                <c:pt idx="8">
                  <c:v>Alta.</c:v>
                </c:pt>
                <c:pt idx="9">
                  <c:v>B.C.</c:v>
                </c:pt>
              </c:strCache>
            </c:strRef>
          </c:cat>
          <c:val>
            <c:numRef>
              <c:f>Sheet1!$C$2:$C$11</c:f>
              <c:numCache>
                <c:formatCode>0%</c:formatCode>
                <c:ptCount val="10"/>
                <c:pt idx="0">
                  <c:v>0.39670987015007569</c:v>
                </c:pt>
                <c:pt idx="1">
                  <c:v>0.37440652988292217</c:v>
                </c:pt>
                <c:pt idx="2">
                  <c:v>0.45789757208701426</c:v>
                </c:pt>
                <c:pt idx="3">
                  <c:v>0.39807095560617911</c:v>
                </c:pt>
                <c:pt idx="4">
                  <c:v>0.29661709606340264</c:v>
                </c:pt>
                <c:pt idx="5">
                  <c:v>0.40551769816426081</c:v>
                </c:pt>
                <c:pt idx="6">
                  <c:v>0.45794999562073868</c:v>
                </c:pt>
                <c:pt idx="7">
                  <c:v>0.3818422104622225</c:v>
                </c:pt>
                <c:pt idx="8">
                  <c:v>0.41769812185134564</c:v>
                </c:pt>
                <c:pt idx="9">
                  <c:v>0.43125700957383878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28807296"/>
        <c:axId val="128808832"/>
      </c:barChart>
      <c:catAx>
        <c:axId val="128807296"/>
        <c:scaling>
          <c:orientation val="minMax"/>
        </c:scaling>
        <c:delete val="0"/>
        <c:axPos val="b"/>
        <c:majorTickMark val="out"/>
        <c:minorTickMark val="none"/>
        <c:tickLblPos val="nextTo"/>
        <c:spPr>
          <a:ln w="6350">
            <a:solidFill>
              <a:schemeClr val="tx1"/>
            </a:solidFill>
          </a:ln>
        </c:spPr>
        <c:crossAx val="128808832"/>
        <c:crosses val="autoZero"/>
        <c:auto val="1"/>
        <c:lblAlgn val="ctr"/>
        <c:lblOffset val="100"/>
        <c:noMultiLvlLbl val="0"/>
      </c:catAx>
      <c:valAx>
        <c:axId val="128808832"/>
        <c:scaling>
          <c:orientation val="minMax"/>
        </c:scaling>
        <c:delete val="0"/>
        <c:axPos val="l"/>
        <c:majorGridlines>
          <c:spPr>
            <a:ln>
              <a:noFill/>
            </a:ln>
          </c:spPr>
        </c:majorGridlines>
        <c:numFmt formatCode="0%" sourceLinked="0"/>
        <c:majorTickMark val="out"/>
        <c:minorTickMark val="none"/>
        <c:tickLblPos val="nextTo"/>
        <c:spPr>
          <a:ln w="6350">
            <a:solidFill>
              <a:schemeClr val="tx1"/>
            </a:solidFill>
          </a:ln>
        </c:spPr>
        <c:txPr>
          <a:bodyPr/>
          <a:lstStyle/>
          <a:p>
            <a:pPr>
              <a:defRPr sz="1100"/>
            </a:pPr>
            <a:endParaRPr lang="en-US"/>
          </a:p>
        </c:txPr>
        <c:crossAx val="128807296"/>
        <c:crosses val="autoZero"/>
        <c:crossBetween val="between"/>
      </c:valAx>
    </c:plotArea>
    <c:legend>
      <c:legendPos val="b"/>
      <c:layout>
        <c:manualLayout>
          <c:xMode val="edge"/>
          <c:yMode val="edge"/>
          <c:x val="0.41707079326229607"/>
          <c:y val="0.82740466865976192"/>
          <c:w val="0.16585841347540775"/>
          <c:h val="6.784751274448976E-2"/>
        </c:manualLayout>
      </c:layout>
      <c:overlay val="0"/>
      <c:txPr>
        <a:bodyPr/>
        <a:lstStyle/>
        <a:p>
          <a:pPr>
            <a:defRPr sz="1800" baseline="12000"/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1200"/>
      </a:pPr>
      <a:endParaRPr lang="en-US"/>
    </a:p>
  </c:txPr>
  <c:externalData r:id="rId1">
    <c:autoUpdate val="0"/>
  </c:externalData>
  <c:userShapes r:id="rId2"/>
</c:chartSpace>
</file>

<file path=ppt/charts/chart10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CA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5881380440350176E-2"/>
          <c:y val="2.7385741528503375E-2"/>
          <c:w val="0.91450223097112859"/>
          <c:h val="0.6231951652231838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Revenue</c:v>
                </c:pt>
              </c:strCache>
            </c:strRef>
          </c:tx>
          <c:spPr>
            <a:solidFill>
              <a:srgbClr val="8B9B3C"/>
            </a:solidFill>
            <a:ln w="6350">
              <a:solidFill>
                <a:schemeClr val="tx1"/>
              </a:solidFill>
            </a:ln>
          </c:spPr>
          <c:invertIfNegative val="0"/>
          <c:dLbls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0.0%</c:formatCode>
                <c:ptCount val="1"/>
                <c:pt idx="0">
                  <c:v>1.8548495822838573E-2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Debt charges</c:v>
                </c:pt>
              </c:strCache>
            </c:strRef>
          </c:tx>
          <c:spPr>
            <a:solidFill>
              <a:schemeClr val="bg1"/>
            </a:solidFill>
            <a:ln w="6350">
              <a:solidFill>
                <a:schemeClr val="tx1"/>
              </a:solidFill>
            </a:ln>
          </c:spPr>
          <c:invertIfNegative val="0"/>
          <c:dLbls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Sheet1!$C$2</c:f>
              <c:numCache>
                <c:formatCode>0.0%</c:formatCode>
                <c:ptCount val="1"/>
                <c:pt idx="0">
                  <c:v>-2.9478616406186542E-2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Health </c:v>
                </c:pt>
              </c:strCache>
            </c:strRef>
          </c:tx>
          <c:spPr>
            <a:solidFill>
              <a:srgbClr val="B3BD81"/>
            </a:solidFill>
            <a:ln w="6350">
              <a:solidFill>
                <a:schemeClr val="tx1"/>
              </a:solidFill>
            </a:ln>
          </c:spPr>
          <c:invertIfNegative val="0"/>
          <c:dLbls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Sheet1!$D$2</c:f>
              <c:numCache>
                <c:formatCode>0.0%</c:formatCode>
                <c:ptCount val="1"/>
                <c:pt idx="0">
                  <c:v>3.6730120189709448E-2</c:v>
                </c:pt>
              </c:numCache>
            </c:numRef>
          </c:val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Transportation/communication</c:v>
                </c:pt>
              </c:strCache>
            </c:strRef>
          </c:tx>
          <c:spPr>
            <a:pattFill prst="zigZag">
              <a:fgClr>
                <a:srgbClr val="8B9B3C"/>
              </a:fgClr>
              <a:bgClr>
                <a:schemeClr val="bg1"/>
              </a:bgClr>
            </a:pattFill>
            <a:ln w="6350">
              <a:solidFill>
                <a:schemeClr val="tx1"/>
              </a:solidFill>
            </a:ln>
          </c:spPr>
          <c:invertIfNegative val="0"/>
          <c:dLbls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Sheet1!$E$2</c:f>
              <c:numCache>
                <c:formatCode>0.0%</c:formatCode>
                <c:ptCount val="1"/>
                <c:pt idx="0">
                  <c:v>3.8187098617570747E-2</c:v>
                </c:pt>
              </c:numCache>
            </c:numRef>
          </c:val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Education</c:v>
                </c:pt>
              </c:strCache>
            </c:strRef>
          </c:tx>
          <c:spPr>
            <a:solidFill>
              <a:srgbClr val="C9D1A5"/>
            </a:solidFill>
            <a:ln w="6350">
              <a:solidFill>
                <a:schemeClr val="tx1"/>
              </a:solidFill>
            </a:ln>
          </c:spPr>
          <c:invertIfNegative val="0"/>
          <c:dLbls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Sheet1!$F$2</c:f>
              <c:numCache>
                <c:formatCode>0.0%</c:formatCode>
                <c:ptCount val="1"/>
                <c:pt idx="0">
                  <c:v>2.0738708700500874E-2</c:v>
                </c:pt>
              </c:numCache>
            </c:numRef>
          </c:val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Social services</c:v>
                </c:pt>
              </c:strCache>
            </c:strRef>
          </c:tx>
          <c:spPr>
            <a:pattFill prst="ltUpDiag">
              <a:fgClr>
                <a:srgbClr val="8B9B3C"/>
              </a:fgClr>
              <a:bgClr>
                <a:schemeClr val="bg1"/>
              </a:bgClr>
            </a:pattFill>
            <a:ln w="6350">
              <a:solidFill>
                <a:schemeClr val="tx1"/>
              </a:solidFill>
            </a:ln>
          </c:spPr>
          <c:invertIfNegative val="0"/>
          <c:dPt>
            <c:idx val="0"/>
            <c:invertIfNegative val="0"/>
            <c:bubble3D val="0"/>
          </c:dPt>
          <c:dLbls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Sheet1!$G$2</c:f>
              <c:numCache>
                <c:formatCode>0.0%</c:formatCode>
                <c:ptCount val="1"/>
                <c:pt idx="0">
                  <c:v>1.5492001376259168E-2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23203584"/>
        <c:axId val="123205120"/>
      </c:barChart>
      <c:catAx>
        <c:axId val="12320358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ln w="6350">
            <a:solidFill>
              <a:schemeClr val="tx1"/>
            </a:solidFill>
          </a:ln>
        </c:spPr>
        <c:crossAx val="123205120"/>
        <c:crosses val="autoZero"/>
        <c:auto val="1"/>
        <c:lblAlgn val="ctr"/>
        <c:lblOffset val="100"/>
        <c:noMultiLvlLbl val="0"/>
      </c:catAx>
      <c:valAx>
        <c:axId val="123205120"/>
        <c:scaling>
          <c:orientation val="minMax"/>
          <c:min val="-3.0000000000000006E-2"/>
        </c:scaling>
        <c:delete val="0"/>
        <c:axPos val="l"/>
        <c:majorGridlines>
          <c:spPr>
            <a:ln>
              <a:noFill/>
            </a:ln>
          </c:spPr>
        </c:majorGridlines>
        <c:numFmt formatCode="0%" sourceLinked="0"/>
        <c:majorTickMark val="out"/>
        <c:minorTickMark val="none"/>
        <c:tickLblPos val="nextTo"/>
        <c:spPr>
          <a:ln w="6350">
            <a:solidFill>
              <a:schemeClr val="tx1"/>
            </a:solidFill>
          </a:ln>
        </c:spPr>
        <c:crossAx val="123203584"/>
        <c:crosses val="autoZero"/>
        <c:crossBetween val="between"/>
      </c:valAx>
    </c:plotArea>
    <c:legend>
      <c:legendPos val="b"/>
      <c:layout>
        <c:manualLayout>
          <c:xMode val="edge"/>
          <c:yMode val="edge"/>
          <c:x val="0.23735695538057747"/>
          <c:y val="0.72585234793373554"/>
          <c:w val="0.60985984251968506"/>
          <c:h val="0.16331209743484593"/>
        </c:manualLayout>
      </c:layout>
      <c:overlay val="0"/>
      <c:txPr>
        <a:bodyPr/>
        <a:lstStyle/>
        <a:p>
          <a:pPr>
            <a:defRPr sz="1800" baseline="12000"/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1200"/>
      </a:pPr>
      <a:endParaRPr lang="en-US"/>
    </a:p>
  </c:txPr>
  <c:externalData r:id="rId1">
    <c:autoUpdate val="0"/>
  </c:externalData>
  <c:userShapes r:id="rId2"/>
</c:chartSpace>
</file>

<file path=ppt/charts/chart10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CA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451862202480855"/>
          <c:y val="3.3318466825825746E-2"/>
          <c:w val="0.82762215600543021"/>
          <c:h val="0.83429653840439766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(%)</c:v>
                </c:pt>
              </c:strCache>
            </c:strRef>
          </c:tx>
          <c:spPr>
            <a:solidFill>
              <a:srgbClr val="93A445"/>
            </a:solidFill>
            <a:ln w="9525">
              <a:solidFill>
                <a:schemeClr val="tx1"/>
              </a:solidFill>
            </a:ln>
          </c:spPr>
          <c:invertIfNegative val="0"/>
          <c:dPt>
            <c:idx val="21"/>
            <c:invertIfNegative val="0"/>
            <c:bubble3D val="0"/>
            <c:spPr>
              <a:solidFill>
                <a:schemeClr val="bg1"/>
              </a:solidFill>
              <a:ln w="9525">
                <a:solidFill>
                  <a:schemeClr val="tx1"/>
                </a:solidFill>
              </a:ln>
            </c:spPr>
          </c:dPt>
          <c:dPt>
            <c:idx val="22"/>
            <c:invertIfNegative val="0"/>
            <c:bubble3D val="0"/>
          </c:dPt>
          <c:dPt>
            <c:idx val="23"/>
            <c:invertIfNegative val="0"/>
            <c:bubble3D val="0"/>
          </c:dPt>
          <c:dPt>
            <c:idx val="25"/>
            <c:invertIfNegative val="0"/>
            <c:bubble3D val="0"/>
          </c:dPt>
          <c:dLbls>
            <c:numFmt formatCode="0.0%" sourceLinked="0"/>
            <c:txPr>
              <a:bodyPr/>
              <a:lstStyle/>
              <a:p>
                <a:pPr>
                  <a:defRPr sz="950"/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Sheet1!$A$2:$A$30</c:f>
              <c:strCache>
                <c:ptCount val="29"/>
                <c:pt idx="0">
                  <c:v>Turkey§</c:v>
                </c:pt>
                <c:pt idx="1">
                  <c:v>Mexico</c:v>
                </c:pt>
                <c:pt idx="2">
                  <c:v>Estonia</c:v>
                </c:pt>
                <c:pt idx="3">
                  <c:v>Poland†</c:v>
                </c:pt>
                <c:pt idx="4">
                  <c:v>Luxembourg†</c:v>
                </c:pt>
                <c:pt idx="5">
                  <c:v>Czech Republic</c:v>
                </c:pt>
                <c:pt idx="6">
                  <c:v>Korea</c:v>
                </c:pt>
                <c:pt idx="7">
                  <c:v>Israel§</c:v>
                </c:pt>
                <c:pt idx="8">
                  <c:v>Slovak Republic</c:v>
                </c:pt>
                <c:pt idx="9">
                  <c:v>Hungary§</c:v>
                </c:pt>
                <c:pt idx="10">
                  <c:v>Iceland</c:v>
                </c:pt>
                <c:pt idx="11">
                  <c:v>United Kingdom</c:v>
                </c:pt>
                <c:pt idx="12">
                  <c:v>Spain†</c:v>
                </c:pt>
                <c:pt idx="13">
                  <c:v>Slovenia</c:v>
                </c:pt>
                <c:pt idx="14">
                  <c:v>Finland</c:v>
                </c:pt>
                <c:pt idx="15">
                  <c:v>Australia†</c:v>
                </c:pt>
                <c:pt idx="16">
                  <c:v>Norway</c:v>
                </c:pt>
                <c:pt idx="17">
                  <c:v>Netherlands‡</c:v>
                </c:pt>
                <c:pt idx="18">
                  <c:v>Portugal†</c:v>
                </c:pt>
                <c:pt idx="19">
                  <c:v>Japan</c:v>
                </c:pt>
                <c:pt idx="20">
                  <c:v>Switzerland*</c:v>
                </c:pt>
                <c:pt idx="21">
                  <c:v>CANADA</c:v>
                </c:pt>
                <c:pt idx="22">
                  <c:v>Austria</c:v>
                </c:pt>
                <c:pt idx="23">
                  <c:v>New Zealand</c:v>
                </c:pt>
                <c:pt idx="24">
                  <c:v>Denmark</c:v>
                </c:pt>
                <c:pt idx="25">
                  <c:v>Germany</c:v>
                </c:pt>
                <c:pt idx="26">
                  <c:v>Sweden</c:v>
                </c:pt>
                <c:pt idx="27">
                  <c:v>France</c:v>
                </c:pt>
                <c:pt idx="28">
                  <c:v>United States</c:v>
                </c:pt>
              </c:strCache>
            </c:strRef>
          </c:cat>
          <c:val>
            <c:numRef>
              <c:f>Sheet1!$B$2:$B$30</c:f>
              <c:numCache>
                <c:formatCode>0.0%</c:formatCode>
                <c:ptCount val="29"/>
                <c:pt idx="0">
                  <c:v>5.2868000000000005E-2</c:v>
                </c:pt>
                <c:pt idx="1">
                  <c:v>6.2952999999999995E-2</c:v>
                </c:pt>
                <c:pt idx="2">
                  <c:v>6.4383999999999997E-2</c:v>
                </c:pt>
                <c:pt idx="3">
                  <c:v>6.6713999999999996E-2</c:v>
                </c:pt>
                <c:pt idx="4">
                  <c:v>6.9814000000000001E-2</c:v>
                </c:pt>
                <c:pt idx="5">
                  <c:v>7.1844999999999992E-2</c:v>
                </c:pt>
                <c:pt idx="6">
                  <c:v>7.1969000000000005E-2</c:v>
                </c:pt>
                <c:pt idx="7">
                  <c:v>7.3943999999999996E-2</c:v>
                </c:pt>
                <c:pt idx="8">
                  <c:v>7.8454999999999997E-2</c:v>
                </c:pt>
                <c:pt idx="9">
                  <c:v>7.9161999999999996E-2</c:v>
                </c:pt>
                <c:pt idx="10">
                  <c:v>8.7475000000000011E-2</c:v>
                </c:pt>
                <c:pt idx="11">
                  <c:v>8.7919999999999998E-2</c:v>
                </c:pt>
                <c:pt idx="12">
                  <c:v>9.0669E-2</c:v>
                </c:pt>
                <c:pt idx="13">
                  <c:v>9.0694999999999998E-2</c:v>
                </c:pt>
                <c:pt idx="14">
                  <c:v>9.1425000000000006E-2</c:v>
                </c:pt>
                <c:pt idx="15">
                  <c:v>9.3574000000000004E-2</c:v>
                </c:pt>
                <c:pt idx="16">
                  <c:v>9.398999999999999E-2</c:v>
                </c:pt>
                <c:pt idx="17">
                  <c:v>9.4101000000000004E-2</c:v>
                </c:pt>
                <c:pt idx="18">
                  <c:v>9.7436000000000009E-2</c:v>
                </c:pt>
                <c:pt idx="19">
                  <c:v>0.10247400000000001</c:v>
                </c:pt>
                <c:pt idx="20">
                  <c:v>0.10388</c:v>
                </c:pt>
                <c:pt idx="21">
                  <c:v>0.10665200000000001</c:v>
                </c:pt>
                <c:pt idx="22">
                  <c:v>0.108088</c:v>
                </c:pt>
                <c:pt idx="23">
                  <c:v>0.110457</c:v>
                </c:pt>
                <c:pt idx="24">
                  <c:v>0.110707</c:v>
                </c:pt>
                <c:pt idx="25">
                  <c:v>0.11209899999999999</c:v>
                </c:pt>
                <c:pt idx="26">
                  <c:v>0.115416</c:v>
                </c:pt>
                <c:pt idx="27">
                  <c:v>0.11576</c:v>
                </c:pt>
                <c:pt idx="28">
                  <c:v>0.17130199999999998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Average</c:v>
                </c:pt>
              </c:strCache>
            </c:strRef>
          </c:tx>
          <c:spPr>
            <a:noFill/>
            <a:ln w="6350">
              <a:noFill/>
            </a:ln>
          </c:spPr>
          <c:invertIfNegative val="0"/>
          <c:dPt>
            <c:idx val="22"/>
            <c:invertIfNegative val="0"/>
            <c:bubble3D val="0"/>
          </c:dPt>
          <c:dLbls>
            <c:dLbl>
              <c:idx val="1"/>
              <c:layout>
                <c:manualLayout>
                  <c:x val="1.4391366086890612E-2"/>
                  <c:y val="-0.10273193937962939"/>
                </c:manualLayout>
              </c:layout>
              <c:tx>
                <c:rich>
                  <a:bodyPr/>
                  <a:lstStyle/>
                  <a:p>
                    <a:pPr>
                      <a:defRPr sz="1200" b="1">
                        <a:solidFill>
                          <a:schemeClr val="tx1"/>
                        </a:solidFill>
                      </a:defRPr>
                    </a:pPr>
                    <a:r>
                      <a:rPr lang="en-US" dirty="0" smtClean="0">
                        <a:solidFill>
                          <a:schemeClr val="tx1"/>
                        </a:solidFill>
                      </a:rPr>
                      <a:t>OECD average: </a:t>
                    </a:r>
                    <a:r>
                      <a:rPr lang="en-US" dirty="0">
                        <a:solidFill>
                          <a:schemeClr val="tx1"/>
                        </a:solidFill>
                      </a:rPr>
                      <a:t>9.2%</a:t>
                    </a:r>
                    <a:endParaRPr lang="en-US" dirty="0"/>
                  </a:p>
                </c:rich>
              </c:tx>
              <c:spPr/>
              <c:showLegendKey val="0"/>
              <c:showVal val="1"/>
              <c:showCatName val="0"/>
              <c:showSerName val="1"/>
              <c:showPercent val="0"/>
              <c:showBubbleSize val="0"/>
            </c:dLbl>
            <c:txPr>
              <a:bodyPr/>
              <a:lstStyle/>
              <a:p>
                <a:pPr>
                  <a:defRPr>
                    <a:solidFill>
                      <a:schemeClr val="tx1"/>
                    </a:solidFill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</c:dLbls>
          <c:trendline>
            <c:name>Average: 9.3%</c:name>
            <c:spPr>
              <a:ln w="12700">
                <a:solidFill>
                  <a:schemeClr val="tx1"/>
                </a:solidFill>
              </a:ln>
            </c:spPr>
            <c:trendlineType val="linear"/>
            <c:dispRSqr val="0"/>
            <c:dispEq val="0"/>
          </c:trendline>
          <c:trendline>
            <c:name>Average: 9.4%</c:name>
            <c:spPr>
              <a:ln w="12700">
                <a:solidFill>
                  <a:schemeClr val="tx1"/>
                </a:solidFill>
              </a:ln>
            </c:spPr>
            <c:trendlineType val="linear"/>
            <c:dispRSqr val="0"/>
            <c:dispEq val="0"/>
          </c:trendline>
          <c:cat>
            <c:strRef>
              <c:f>Sheet1!$A$2:$A$30</c:f>
              <c:strCache>
                <c:ptCount val="29"/>
                <c:pt idx="0">
                  <c:v>Turkey§</c:v>
                </c:pt>
                <c:pt idx="1">
                  <c:v>Mexico</c:v>
                </c:pt>
                <c:pt idx="2">
                  <c:v>Estonia</c:v>
                </c:pt>
                <c:pt idx="3">
                  <c:v>Poland†</c:v>
                </c:pt>
                <c:pt idx="4">
                  <c:v>Luxembourg†</c:v>
                </c:pt>
                <c:pt idx="5">
                  <c:v>Czech Republic</c:v>
                </c:pt>
                <c:pt idx="6">
                  <c:v>Korea</c:v>
                </c:pt>
                <c:pt idx="7">
                  <c:v>Israel§</c:v>
                </c:pt>
                <c:pt idx="8">
                  <c:v>Slovak Republic</c:v>
                </c:pt>
                <c:pt idx="9">
                  <c:v>Hungary§</c:v>
                </c:pt>
                <c:pt idx="10">
                  <c:v>Iceland</c:v>
                </c:pt>
                <c:pt idx="11">
                  <c:v>United Kingdom</c:v>
                </c:pt>
                <c:pt idx="12">
                  <c:v>Spain†</c:v>
                </c:pt>
                <c:pt idx="13">
                  <c:v>Slovenia</c:v>
                </c:pt>
                <c:pt idx="14">
                  <c:v>Finland</c:v>
                </c:pt>
                <c:pt idx="15">
                  <c:v>Australia†</c:v>
                </c:pt>
                <c:pt idx="16">
                  <c:v>Norway</c:v>
                </c:pt>
                <c:pt idx="17">
                  <c:v>Netherlands‡</c:v>
                </c:pt>
                <c:pt idx="18">
                  <c:v>Portugal†</c:v>
                </c:pt>
                <c:pt idx="19">
                  <c:v>Japan</c:v>
                </c:pt>
                <c:pt idx="20">
                  <c:v>Switzerland*</c:v>
                </c:pt>
                <c:pt idx="21">
                  <c:v>CANADA</c:v>
                </c:pt>
                <c:pt idx="22">
                  <c:v>Austria</c:v>
                </c:pt>
                <c:pt idx="23">
                  <c:v>New Zealand</c:v>
                </c:pt>
                <c:pt idx="24">
                  <c:v>Denmark</c:v>
                </c:pt>
                <c:pt idx="25">
                  <c:v>Germany</c:v>
                </c:pt>
                <c:pt idx="26">
                  <c:v>Sweden</c:v>
                </c:pt>
                <c:pt idx="27">
                  <c:v>France</c:v>
                </c:pt>
                <c:pt idx="28">
                  <c:v>United States</c:v>
                </c:pt>
              </c:strCache>
            </c:strRef>
          </c:cat>
          <c:val>
            <c:numRef>
              <c:f>Sheet1!$C$2:$C$30</c:f>
              <c:numCache>
                <c:formatCode>0.0%</c:formatCode>
                <c:ptCount val="29"/>
                <c:pt idx="0">
                  <c:v>9.2283724137931039E-2</c:v>
                </c:pt>
                <c:pt idx="1">
                  <c:v>9.2283724137931039E-2</c:v>
                </c:pt>
                <c:pt idx="2">
                  <c:v>9.2283724137931039E-2</c:v>
                </c:pt>
                <c:pt idx="3">
                  <c:v>9.2283724137931039E-2</c:v>
                </c:pt>
                <c:pt idx="4">
                  <c:v>9.2283724137931039E-2</c:v>
                </c:pt>
                <c:pt idx="5">
                  <c:v>9.2283724137931039E-2</c:v>
                </c:pt>
                <c:pt idx="6">
                  <c:v>9.2283724137931039E-2</c:v>
                </c:pt>
                <c:pt idx="7">
                  <c:v>9.2283724137931039E-2</c:v>
                </c:pt>
                <c:pt idx="8">
                  <c:v>9.2283724137931039E-2</c:v>
                </c:pt>
                <c:pt idx="9">
                  <c:v>9.2283724137931039E-2</c:v>
                </c:pt>
                <c:pt idx="10">
                  <c:v>9.2283724137931039E-2</c:v>
                </c:pt>
                <c:pt idx="11">
                  <c:v>9.2283724137931039E-2</c:v>
                </c:pt>
                <c:pt idx="12">
                  <c:v>9.2283724137931039E-2</c:v>
                </c:pt>
                <c:pt idx="13">
                  <c:v>9.2283724137931039E-2</c:v>
                </c:pt>
                <c:pt idx="14">
                  <c:v>9.2283724137931039E-2</c:v>
                </c:pt>
                <c:pt idx="15">
                  <c:v>9.2283724137931039E-2</c:v>
                </c:pt>
                <c:pt idx="16">
                  <c:v>9.2283724137931039E-2</c:v>
                </c:pt>
                <c:pt idx="17">
                  <c:v>9.2283724137931039E-2</c:v>
                </c:pt>
                <c:pt idx="18">
                  <c:v>9.2283724137931039E-2</c:v>
                </c:pt>
                <c:pt idx="19">
                  <c:v>9.2283724137931039E-2</c:v>
                </c:pt>
                <c:pt idx="20">
                  <c:v>9.2283724137931039E-2</c:v>
                </c:pt>
                <c:pt idx="21">
                  <c:v>9.2283724137931039E-2</c:v>
                </c:pt>
                <c:pt idx="22">
                  <c:v>9.2283724137931039E-2</c:v>
                </c:pt>
                <c:pt idx="23">
                  <c:v>9.2283724137931039E-2</c:v>
                </c:pt>
                <c:pt idx="24">
                  <c:v>9.2283724137931039E-2</c:v>
                </c:pt>
                <c:pt idx="25">
                  <c:v>9.2283724137931039E-2</c:v>
                </c:pt>
                <c:pt idx="26">
                  <c:v>9.2283724137931039E-2</c:v>
                </c:pt>
                <c:pt idx="27">
                  <c:v>9.2283724137931039E-2</c:v>
                </c:pt>
                <c:pt idx="28">
                  <c:v>9.2283724137931039E-2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0"/>
        <c:overlap val="100"/>
        <c:axId val="128974848"/>
        <c:axId val="128976384"/>
      </c:barChart>
      <c:catAx>
        <c:axId val="128974848"/>
        <c:scaling>
          <c:orientation val="minMax"/>
        </c:scaling>
        <c:delete val="0"/>
        <c:axPos val="l"/>
        <c:majorTickMark val="out"/>
        <c:minorTickMark val="none"/>
        <c:tickLblPos val="nextTo"/>
        <c:spPr>
          <a:ln w="6350">
            <a:solidFill>
              <a:schemeClr val="tx1"/>
            </a:solidFill>
          </a:ln>
        </c:spPr>
        <c:txPr>
          <a:bodyPr/>
          <a:lstStyle/>
          <a:p>
            <a:pPr>
              <a:defRPr sz="950"/>
            </a:pPr>
            <a:endParaRPr lang="en-US"/>
          </a:p>
        </c:txPr>
        <c:crossAx val="128976384"/>
        <c:crosses val="autoZero"/>
        <c:auto val="1"/>
        <c:lblAlgn val="ctr"/>
        <c:lblOffset val="100"/>
        <c:tickLblSkip val="1"/>
        <c:noMultiLvlLbl val="0"/>
      </c:catAx>
      <c:valAx>
        <c:axId val="128976384"/>
        <c:scaling>
          <c:orientation val="minMax"/>
          <c:max val="0.18000000000000002"/>
          <c:min val="0"/>
        </c:scaling>
        <c:delete val="0"/>
        <c:axPos val="b"/>
        <c:majorGridlines>
          <c:spPr>
            <a:ln>
              <a:solidFill>
                <a:schemeClr val="bg2"/>
              </a:solidFill>
            </a:ln>
          </c:spPr>
        </c:majorGridlines>
        <c:numFmt formatCode="0%" sourceLinked="0"/>
        <c:majorTickMark val="out"/>
        <c:minorTickMark val="none"/>
        <c:tickLblPos val="nextTo"/>
        <c:spPr>
          <a:ln w="6350">
            <a:solidFill>
              <a:schemeClr val="tx1"/>
            </a:solidFill>
          </a:ln>
        </c:spPr>
        <c:txPr>
          <a:bodyPr/>
          <a:lstStyle/>
          <a:p>
            <a:pPr>
              <a:defRPr sz="950"/>
            </a:pPr>
            <a:endParaRPr lang="en-US"/>
          </a:p>
        </c:txPr>
        <c:crossAx val="128974848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000"/>
      </a:pPr>
      <a:endParaRPr lang="en-US"/>
    </a:p>
  </c:txPr>
  <c:externalData r:id="rId1">
    <c:autoUpdate val="0"/>
  </c:externalData>
  <c:userShapes r:id="rId2"/>
</c:chartSpace>
</file>

<file path=ppt/charts/chart10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CA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30108317061987E-2"/>
          <c:y val="3.0012921461740359E-2"/>
          <c:w val="0.91076471785029955"/>
          <c:h val="0.754001413284877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2003</c:v>
                </c:pt>
              </c:strCache>
            </c:strRef>
          </c:tx>
          <c:spPr>
            <a:solidFill>
              <a:srgbClr val="8B9B3C"/>
            </a:solidFill>
            <a:ln w="6350">
              <a:solidFill>
                <a:schemeClr val="tx1"/>
              </a:solidFill>
            </a:ln>
          </c:spPr>
          <c:invertIfNegative val="0"/>
          <c:dLbls>
            <c:dLbl>
              <c:idx val="0"/>
              <c:layout>
                <c:manualLayout>
                  <c:x val="-6.1704589278827613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"/>
              <c:layout>
                <c:manualLayout>
                  <c:x val="-1.0798303123794832E-2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2"/>
              <c:layout>
                <c:manualLayout>
                  <c:x val="-1.3883532587736213E-2"/>
                  <c:y val="7.6923076923076927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3"/>
              <c:layout>
                <c:manualLayout>
                  <c:x val="-1.8511376783648285E-2"/>
                  <c:y val="-5.1282051282051282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4"/>
              <c:layout>
                <c:manualLayout>
                  <c:x val="-9.2556883918241423E-3"/>
                  <c:y val="-2.5641025641026109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5"/>
              <c:layout>
                <c:manualLayout>
                  <c:x val="-9.2556883918241423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6"/>
              <c:layout>
                <c:manualLayout>
                  <c:x val="-1.3883532587736213E-2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</c:dLbl>
            <c:numFmt formatCode="0.0%" sourceLinked="0"/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Sheet1!$A$2:$A$7</c:f>
              <c:strCache>
                <c:ptCount val="6"/>
                <c:pt idx="0">
                  <c:v>CANADA</c:v>
                </c:pt>
                <c:pt idx="1">
                  <c:v>France</c:v>
                </c:pt>
                <c:pt idx="2">
                  <c:v>Germany</c:v>
                </c:pt>
                <c:pt idx="3">
                  <c:v>Japan</c:v>
                </c:pt>
                <c:pt idx="4">
                  <c:v>United Kingdom</c:v>
                </c:pt>
                <c:pt idx="5">
                  <c:v>United States</c:v>
                </c:pt>
              </c:strCache>
            </c:strRef>
          </c:cat>
          <c:val>
            <c:numRef>
              <c:f>Sheet1!$B$2:$B$7</c:f>
              <c:numCache>
                <c:formatCode>0.0%</c:formatCode>
                <c:ptCount val="6"/>
                <c:pt idx="0">
                  <c:v>9.5403000000000002E-2</c:v>
                </c:pt>
                <c:pt idx="1">
                  <c:v>0.104283</c:v>
                </c:pt>
                <c:pt idx="2">
                  <c:v>0.10630299999999999</c:v>
                </c:pt>
                <c:pt idx="3">
                  <c:v>7.9959000000000002E-2</c:v>
                </c:pt>
                <c:pt idx="4">
                  <c:v>7.5369999999999993E-2</c:v>
                </c:pt>
                <c:pt idx="5">
                  <c:v>0.15146499999999999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2013</c:v>
                </c:pt>
              </c:strCache>
            </c:strRef>
          </c:tx>
          <c:spPr>
            <a:solidFill>
              <a:schemeClr val="bg1"/>
            </a:solidFill>
            <a:ln w="6350">
              <a:solidFill>
                <a:schemeClr val="tx1"/>
              </a:solidFill>
            </a:ln>
          </c:spPr>
          <c:invertIfNegative val="0"/>
          <c:dLbls>
            <c:dLbl>
              <c:idx val="3"/>
              <c:layout>
                <c:manualLayout>
                  <c:x val="7.7130736598534514E-3"/>
                  <c:y val="-5.1282051282051282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</c:dLbl>
            <c:numFmt formatCode="0.0%" sourceLinked="0"/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Sheet1!$A$2:$A$7</c:f>
              <c:strCache>
                <c:ptCount val="6"/>
                <c:pt idx="0">
                  <c:v>CANADA</c:v>
                </c:pt>
                <c:pt idx="1">
                  <c:v>France</c:v>
                </c:pt>
                <c:pt idx="2">
                  <c:v>Germany</c:v>
                </c:pt>
                <c:pt idx="3">
                  <c:v>Japan</c:v>
                </c:pt>
                <c:pt idx="4">
                  <c:v>United Kingdom</c:v>
                </c:pt>
                <c:pt idx="5">
                  <c:v>United States</c:v>
                </c:pt>
              </c:strCache>
            </c:strRef>
          </c:cat>
          <c:val>
            <c:numRef>
              <c:f>Sheet1!$C$2:$C$7</c:f>
              <c:numCache>
                <c:formatCode>0.0%</c:formatCode>
                <c:ptCount val="6"/>
                <c:pt idx="0">
                  <c:v>0.10665200000000001</c:v>
                </c:pt>
                <c:pt idx="1">
                  <c:v>0.11576</c:v>
                </c:pt>
                <c:pt idx="2">
                  <c:v>0.11209899999999999</c:v>
                </c:pt>
                <c:pt idx="3">
                  <c:v>0.10247400000000001</c:v>
                </c:pt>
                <c:pt idx="4">
                  <c:v>8.7919999999999998E-2</c:v>
                </c:pt>
                <c:pt idx="5">
                  <c:v>0.17130199999999998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29024768"/>
        <c:axId val="129026304"/>
      </c:barChart>
      <c:catAx>
        <c:axId val="129024768"/>
        <c:scaling>
          <c:orientation val="minMax"/>
        </c:scaling>
        <c:delete val="0"/>
        <c:axPos val="b"/>
        <c:majorTickMark val="out"/>
        <c:minorTickMark val="none"/>
        <c:tickLblPos val="nextTo"/>
        <c:spPr>
          <a:ln w="6350">
            <a:solidFill>
              <a:schemeClr val="tx1"/>
            </a:solidFill>
          </a:ln>
        </c:spPr>
        <c:crossAx val="129026304"/>
        <c:crosses val="autoZero"/>
        <c:auto val="1"/>
        <c:lblAlgn val="ctr"/>
        <c:lblOffset val="100"/>
        <c:noMultiLvlLbl val="0"/>
      </c:catAx>
      <c:valAx>
        <c:axId val="129026304"/>
        <c:scaling>
          <c:orientation val="minMax"/>
        </c:scaling>
        <c:delete val="0"/>
        <c:axPos val="l"/>
        <c:majorGridlines>
          <c:spPr>
            <a:ln>
              <a:noFill/>
            </a:ln>
          </c:spPr>
        </c:majorGridlines>
        <c:numFmt formatCode="0%" sourceLinked="0"/>
        <c:majorTickMark val="out"/>
        <c:minorTickMark val="none"/>
        <c:tickLblPos val="nextTo"/>
        <c:spPr>
          <a:ln w="6350">
            <a:solidFill>
              <a:schemeClr val="tx1"/>
            </a:solidFill>
          </a:ln>
        </c:spPr>
        <c:crossAx val="129024768"/>
        <c:crosses val="autoZero"/>
        <c:crossBetween val="between"/>
      </c:valAx>
    </c:plotArea>
    <c:legend>
      <c:legendPos val="b"/>
      <c:layout>
        <c:manualLayout>
          <c:xMode val="edge"/>
          <c:yMode val="edge"/>
          <c:x val="0.42669027150626615"/>
          <c:y val="0.89416434484151019"/>
          <c:w val="0.18518482528673502"/>
          <c:h val="4.9425398748233394E-2"/>
        </c:manualLayout>
      </c:layout>
      <c:overlay val="0"/>
      <c:txPr>
        <a:bodyPr/>
        <a:lstStyle/>
        <a:p>
          <a:pPr>
            <a:defRPr sz="1800" baseline="12000"/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1200"/>
      </a:pPr>
      <a:endParaRPr lang="en-US"/>
    </a:p>
  </c:txPr>
  <c:externalData r:id="rId1">
    <c:autoUpdate val="0"/>
  </c:externalData>
  <c:userShapes r:id="rId2"/>
</c:chartSpace>
</file>

<file path=ppt/charts/chart10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CA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 sz="1400">
                <a:solidFill>
                  <a:schemeClr val="tx1"/>
                </a:solidFill>
              </a:defRPr>
            </a:pPr>
            <a:r>
              <a:rPr lang="en-CA" sz="1400" dirty="0">
                <a:solidFill>
                  <a:schemeClr val="tx1"/>
                </a:solidFill>
              </a:rPr>
              <a:t>Total </a:t>
            </a:r>
            <a:r>
              <a:rPr lang="en-CA" sz="1400" dirty="0" smtClean="0">
                <a:solidFill>
                  <a:schemeClr val="tx1"/>
                </a:solidFill>
              </a:rPr>
              <a:t>health spending per capita</a:t>
            </a:r>
            <a:r>
              <a:rPr lang="en-CA" sz="1400" dirty="0">
                <a:solidFill>
                  <a:schemeClr val="tx1"/>
                </a:solidFill>
              </a:rPr>
              <a:t>, </a:t>
            </a:r>
            <a:r>
              <a:rPr lang="en-CA" sz="1400" dirty="0" smtClean="0">
                <a:solidFill>
                  <a:schemeClr val="tx1"/>
                </a:solidFill>
              </a:rPr>
              <a:t>US$PPP, 29 selected countries</a:t>
            </a:r>
            <a:r>
              <a:rPr lang="en-CA" sz="1400" dirty="0">
                <a:solidFill>
                  <a:schemeClr val="tx1"/>
                </a:solidFill>
              </a:rPr>
              <a:t>, </a:t>
            </a:r>
            <a:r>
              <a:rPr lang="en-CA" sz="1400" dirty="0" smtClean="0">
                <a:solidFill>
                  <a:schemeClr val="tx1"/>
                </a:solidFill>
              </a:rPr>
              <a:t>2013 </a:t>
            </a:r>
            <a:endParaRPr lang="en-CA" sz="1400" dirty="0">
              <a:solidFill>
                <a:schemeClr val="tx1"/>
              </a:solidFill>
            </a:endParaRPr>
          </a:p>
        </c:rich>
      </c:tx>
      <c:overlay val="0"/>
    </c:title>
    <c:autoTitleDeleted val="0"/>
    <c:plotArea>
      <c:layout>
        <c:manualLayout>
          <c:layoutTarget val="inner"/>
          <c:xMode val="edge"/>
          <c:yMode val="edge"/>
          <c:x val="0.1338925210515288"/>
          <c:y val="9.2564102564102566E-2"/>
          <c:w val="0.82126366869008327"/>
          <c:h val="0.78586291845098322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(US$)</c:v>
                </c:pt>
              </c:strCache>
            </c:strRef>
          </c:tx>
          <c:spPr>
            <a:solidFill>
              <a:srgbClr val="93A445"/>
            </a:solidFill>
            <a:ln w="6350">
              <a:solidFill>
                <a:schemeClr val="tx1"/>
              </a:solidFill>
            </a:ln>
          </c:spPr>
          <c:invertIfNegative val="0"/>
          <c:dPt>
            <c:idx val="20"/>
            <c:invertIfNegative val="0"/>
            <c:bubble3D val="0"/>
            <c:spPr>
              <a:solidFill>
                <a:schemeClr val="bg1"/>
              </a:solidFill>
              <a:ln w="6350">
                <a:solidFill>
                  <a:schemeClr val="tx1"/>
                </a:solidFill>
              </a:ln>
            </c:spPr>
          </c:dPt>
          <c:dPt>
            <c:idx val="21"/>
            <c:invertIfNegative val="0"/>
            <c:bubble3D val="0"/>
          </c:dPt>
          <c:dPt>
            <c:idx val="22"/>
            <c:invertIfNegative val="0"/>
            <c:bubble3D val="0"/>
          </c:dPt>
          <c:dPt>
            <c:idx val="23"/>
            <c:invertIfNegative val="0"/>
            <c:bubble3D val="0"/>
          </c:dPt>
          <c:dPt>
            <c:idx val="24"/>
            <c:invertIfNegative val="0"/>
            <c:bubble3D val="0"/>
          </c:dPt>
          <c:dLbls>
            <c:numFmt formatCode="&quot;$&quot;#,##0" sourceLinked="0"/>
            <c:txPr>
              <a:bodyPr/>
              <a:lstStyle/>
              <a:p>
                <a:pPr>
                  <a:defRPr sz="950"/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Sheet1!$A$2:$A$30</c:f>
              <c:strCache>
                <c:ptCount val="29"/>
                <c:pt idx="0">
                  <c:v>Turkey§</c:v>
                </c:pt>
                <c:pt idx="1">
                  <c:v>Mexico</c:v>
                </c:pt>
                <c:pt idx="2">
                  <c:v>Poland†</c:v>
                </c:pt>
                <c:pt idx="3">
                  <c:v>Estonia</c:v>
                </c:pt>
                <c:pt idx="4">
                  <c:v>Hungary§</c:v>
                </c:pt>
                <c:pt idx="5">
                  <c:v>Czech Republic</c:v>
                </c:pt>
                <c:pt idx="6">
                  <c:v>Slovak Republic</c:v>
                </c:pt>
                <c:pt idx="7">
                  <c:v>Israel§</c:v>
                </c:pt>
                <c:pt idx="8">
                  <c:v>Korea</c:v>
                </c:pt>
                <c:pt idx="9">
                  <c:v>Slovenia</c:v>
                </c:pt>
                <c:pt idx="10">
                  <c:v>Portugal†</c:v>
                </c:pt>
                <c:pt idx="11">
                  <c:v>Spain†</c:v>
                </c:pt>
                <c:pt idx="12">
                  <c:v>Netherlands‡</c:v>
                </c:pt>
                <c:pt idx="13">
                  <c:v>United Kingdom</c:v>
                </c:pt>
                <c:pt idx="14">
                  <c:v>Finland</c:v>
                </c:pt>
                <c:pt idx="15">
                  <c:v>Iceland</c:v>
                </c:pt>
                <c:pt idx="16">
                  <c:v>Japan</c:v>
                </c:pt>
                <c:pt idx="17">
                  <c:v>New Zealand</c:v>
                </c:pt>
                <c:pt idx="18">
                  <c:v>Australia†</c:v>
                </c:pt>
                <c:pt idx="19">
                  <c:v>France</c:v>
                </c:pt>
                <c:pt idx="20">
                  <c:v>CANADA</c:v>
                </c:pt>
                <c:pt idx="21">
                  <c:v>Luxembourg†</c:v>
                </c:pt>
                <c:pt idx="22">
                  <c:v>Denmark</c:v>
                </c:pt>
                <c:pt idx="23">
                  <c:v>Austria</c:v>
                </c:pt>
                <c:pt idx="24">
                  <c:v>Germany</c:v>
                </c:pt>
                <c:pt idx="25">
                  <c:v>Sweden</c:v>
                </c:pt>
                <c:pt idx="26">
                  <c:v>Switzerland*</c:v>
                </c:pt>
                <c:pt idx="27">
                  <c:v>Norway</c:v>
                </c:pt>
                <c:pt idx="28">
                  <c:v>United States</c:v>
                </c:pt>
              </c:strCache>
            </c:strRef>
          </c:cat>
          <c:val>
            <c:numRef>
              <c:f>Sheet1!$B$2:$B$30</c:f>
              <c:numCache>
                <c:formatCode>_-* #,##0_-;\-* #,##0_-;_-* "-"??_-;_-@_-</c:formatCode>
                <c:ptCount val="29"/>
                <c:pt idx="0">
                  <c:v>931.89970000000005</c:v>
                </c:pt>
                <c:pt idx="1">
                  <c:v>1063.3412000000001</c:v>
                </c:pt>
                <c:pt idx="2">
                  <c:v>1544.5523000000001</c:v>
                </c:pt>
                <c:pt idx="3">
                  <c:v>1662.6158</c:v>
                </c:pt>
                <c:pt idx="4">
                  <c:v>1783.0317</c:v>
                </c:pt>
                <c:pt idx="5">
                  <c:v>2064.7725</c:v>
                </c:pt>
                <c:pt idx="6">
                  <c:v>2078.8027000000002</c:v>
                </c:pt>
                <c:pt idx="7">
                  <c:v>2231.8162000000002</c:v>
                </c:pt>
                <c:pt idx="8">
                  <c:v>2381.3980999999999</c:v>
                </c:pt>
                <c:pt idx="9">
                  <c:v>2617.3285999999998</c:v>
                </c:pt>
                <c:pt idx="10">
                  <c:v>2630.8137000000002</c:v>
                </c:pt>
                <c:pt idx="11">
                  <c:v>2971.1945999999998</c:v>
                </c:pt>
                <c:pt idx="12">
                  <c:v>3309.2465000000002</c:v>
                </c:pt>
                <c:pt idx="13">
                  <c:v>3363.5189999999998</c:v>
                </c:pt>
                <c:pt idx="14">
                  <c:v>3645.0544</c:v>
                </c:pt>
                <c:pt idx="15">
                  <c:v>3677.0441999999998</c:v>
                </c:pt>
                <c:pt idx="16">
                  <c:v>3713.1849999999999</c:v>
                </c:pt>
                <c:pt idx="17">
                  <c:v>3854.7878000000001</c:v>
                </c:pt>
                <c:pt idx="18">
                  <c:v>4114.5475999999999</c:v>
                </c:pt>
                <c:pt idx="19">
                  <c:v>4360.7416000000003</c:v>
                </c:pt>
                <c:pt idx="20">
                  <c:v>4568.8813</c:v>
                </c:pt>
                <c:pt idx="21">
                  <c:v>4601.6868999999997</c:v>
                </c:pt>
                <c:pt idx="22">
                  <c:v>4847.0101999999997</c:v>
                </c:pt>
                <c:pt idx="23">
                  <c:v>4872.7852000000003</c:v>
                </c:pt>
                <c:pt idx="24">
                  <c:v>4919.7133999999996</c:v>
                </c:pt>
                <c:pt idx="25">
                  <c:v>5152.9026999999996</c:v>
                </c:pt>
                <c:pt idx="26">
                  <c:v>5185.6124</c:v>
                </c:pt>
                <c:pt idx="27">
                  <c:v>6169.5273999999999</c:v>
                </c:pt>
                <c:pt idx="28">
                  <c:v>9086.1699000000008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OECD Average</c:v>
                </c:pt>
              </c:strCache>
            </c:strRef>
          </c:tx>
          <c:spPr>
            <a:noFill/>
            <a:ln w="12700">
              <a:noFill/>
            </a:ln>
          </c:spPr>
          <c:invertIfNegative val="0"/>
          <c:dPt>
            <c:idx val="22"/>
            <c:invertIfNegative val="0"/>
            <c:bubble3D val="0"/>
          </c:dPt>
          <c:trendline>
            <c:trendlineType val="linear"/>
            <c:dispRSqr val="0"/>
            <c:dispEq val="0"/>
          </c:trendline>
          <c:trendline>
            <c:name>Average: $3,410</c:name>
            <c:trendlineType val="linear"/>
            <c:dispRSqr val="0"/>
            <c:dispEq val="0"/>
          </c:trendline>
          <c:trendline>
            <c:name>Average: $3,590</c:name>
            <c:spPr>
              <a:ln w="12700">
                <a:solidFill>
                  <a:schemeClr val="tx1"/>
                </a:solidFill>
              </a:ln>
            </c:spPr>
            <c:trendlineType val="linear"/>
            <c:dispRSqr val="0"/>
            <c:dispEq val="0"/>
          </c:trendline>
          <c:cat>
            <c:strRef>
              <c:f>Sheet1!$A$2:$A$30</c:f>
              <c:strCache>
                <c:ptCount val="29"/>
                <c:pt idx="0">
                  <c:v>Turkey§</c:v>
                </c:pt>
                <c:pt idx="1">
                  <c:v>Mexico</c:v>
                </c:pt>
                <c:pt idx="2">
                  <c:v>Poland†</c:v>
                </c:pt>
                <c:pt idx="3">
                  <c:v>Estonia</c:v>
                </c:pt>
                <c:pt idx="4">
                  <c:v>Hungary§</c:v>
                </c:pt>
                <c:pt idx="5">
                  <c:v>Czech Republic</c:v>
                </c:pt>
                <c:pt idx="6">
                  <c:v>Slovak Republic</c:v>
                </c:pt>
                <c:pt idx="7">
                  <c:v>Israel§</c:v>
                </c:pt>
                <c:pt idx="8">
                  <c:v>Korea</c:v>
                </c:pt>
                <c:pt idx="9">
                  <c:v>Slovenia</c:v>
                </c:pt>
                <c:pt idx="10">
                  <c:v>Portugal†</c:v>
                </c:pt>
                <c:pt idx="11">
                  <c:v>Spain†</c:v>
                </c:pt>
                <c:pt idx="12">
                  <c:v>Netherlands‡</c:v>
                </c:pt>
                <c:pt idx="13">
                  <c:v>United Kingdom</c:v>
                </c:pt>
                <c:pt idx="14">
                  <c:v>Finland</c:v>
                </c:pt>
                <c:pt idx="15">
                  <c:v>Iceland</c:v>
                </c:pt>
                <c:pt idx="16">
                  <c:v>Japan</c:v>
                </c:pt>
                <c:pt idx="17">
                  <c:v>New Zealand</c:v>
                </c:pt>
                <c:pt idx="18">
                  <c:v>Australia†</c:v>
                </c:pt>
                <c:pt idx="19">
                  <c:v>France</c:v>
                </c:pt>
                <c:pt idx="20">
                  <c:v>CANADA</c:v>
                </c:pt>
                <c:pt idx="21">
                  <c:v>Luxembourg†</c:v>
                </c:pt>
                <c:pt idx="22">
                  <c:v>Denmark</c:v>
                </c:pt>
                <c:pt idx="23">
                  <c:v>Austria</c:v>
                </c:pt>
                <c:pt idx="24">
                  <c:v>Germany</c:v>
                </c:pt>
                <c:pt idx="25">
                  <c:v>Sweden</c:v>
                </c:pt>
                <c:pt idx="26">
                  <c:v>Switzerland*</c:v>
                </c:pt>
                <c:pt idx="27">
                  <c:v>Norway</c:v>
                </c:pt>
                <c:pt idx="28">
                  <c:v>United States</c:v>
                </c:pt>
              </c:strCache>
            </c:strRef>
          </c:cat>
          <c:val>
            <c:numRef>
              <c:f>Sheet1!$C$2:$C$30</c:f>
              <c:numCache>
                <c:formatCode>_-* #,##0_-;\-* #,##0_-;_-* "-"??_-;_-@_-</c:formatCode>
                <c:ptCount val="29"/>
                <c:pt idx="0">
                  <c:v>3565.6545724137927</c:v>
                </c:pt>
                <c:pt idx="1">
                  <c:v>3565.6545724137927</c:v>
                </c:pt>
                <c:pt idx="2">
                  <c:v>3565.6545724137927</c:v>
                </c:pt>
                <c:pt idx="3">
                  <c:v>3565.6545724137927</c:v>
                </c:pt>
                <c:pt idx="4">
                  <c:v>3565.6545724137927</c:v>
                </c:pt>
                <c:pt idx="5">
                  <c:v>3565.6545724137927</c:v>
                </c:pt>
                <c:pt idx="6">
                  <c:v>3565.6545724137927</c:v>
                </c:pt>
                <c:pt idx="7">
                  <c:v>3565.6545724137927</c:v>
                </c:pt>
                <c:pt idx="8">
                  <c:v>3565.6545724137927</c:v>
                </c:pt>
                <c:pt idx="9">
                  <c:v>3565.6545724137927</c:v>
                </c:pt>
                <c:pt idx="10">
                  <c:v>3565.6545724137927</c:v>
                </c:pt>
                <c:pt idx="11">
                  <c:v>3565.6545724137927</c:v>
                </c:pt>
                <c:pt idx="12">
                  <c:v>3565.6545724137927</c:v>
                </c:pt>
                <c:pt idx="13">
                  <c:v>3565.6545724137927</c:v>
                </c:pt>
                <c:pt idx="14">
                  <c:v>3565.6545724137927</c:v>
                </c:pt>
                <c:pt idx="15">
                  <c:v>3565.6545724137927</c:v>
                </c:pt>
                <c:pt idx="16">
                  <c:v>3565.6545724137927</c:v>
                </c:pt>
                <c:pt idx="17">
                  <c:v>3565.6545724137927</c:v>
                </c:pt>
                <c:pt idx="18">
                  <c:v>3565.6545724137927</c:v>
                </c:pt>
                <c:pt idx="19">
                  <c:v>3565.6545724137927</c:v>
                </c:pt>
                <c:pt idx="20">
                  <c:v>3565.6545724137927</c:v>
                </c:pt>
                <c:pt idx="21">
                  <c:v>3565.6545724137927</c:v>
                </c:pt>
                <c:pt idx="22">
                  <c:v>3565.6545724137927</c:v>
                </c:pt>
                <c:pt idx="23">
                  <c:v>3565.6545724137927</c:v>
                </c:pt>
                <c:pt idx="24">
                  <c:v>3565.6545724137927</c:v>
                </c:pt>
                <c:pt idx="25">
                  <c:v>3565.6545724137927</c:v>
                </c:pt>
                <c:pt idx="26">
                  <c:v>3565.6545724137927</c:v>
                </c:pt>
                <c:pt idx="27">
                  <c:v>3565.6545724137927</c:v>
                </c:pt>
                <c:pt idx="28">
                  <c:v>3565.6545724137927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0"/>
        <c:overlap val="100"/>
        <c:axId val="134195456"/>
        <c:axId val="134209536"/>
      </c:barChart>
      <c:catAx>
        <c:axId val="134195456"/>
        <c:scaling>
          <c:orientation val="minMax"/>
        </c:scaling>
        <c:delete val="0"/>
        <c:axPos val="l"/>
        <c:majorTickMark val="out"/>
        <c:minorTickMark val="none"/>
        <c:tickLblPos val="nextTo"/>
        <c:spPr>
          <a:ln w="6350">
            <a:solidFill>
              <a:schemeClr val="tx1"/>
            </a:solidFill>
          </a:ln>
        </c:spPr>
        <c:txPr>
          <a:bodyPr/>
          <a:lstStyle/>
          <a:p>
            <a:pPr>
              <a:defRPr sz="950"/>
            </a:pPr>
            <a:endParaRPr lang="en-US"/>
          </a:p>
        </c:txPr>
        <c:crossAx val="134209536"/>
        <c:crosses val="autoZero"/>
        <c:auto val="1"/>
        <c:lblAlgn val="ctr"/>
        <c:lblOffset val="100"/>
        <c:tickLblSkip val="1"/>
        <c:noMultiLvlLbl val="0"/>
      </c:catAx>
      <c:valAx>
        <c:axId val="134209536"/>
        <c:scaling>
          <c:orientation val="minMax"/>
        </c:scaling>
        <c:delete val="0"/>
        <c:axPos val="b"/>
        <c:majorGridlines>
          <c:spPr>
            <a:ln>
              <a:solidFill>
                <a:schemeClr val="bg2"/>
              </a:solidFill>
            </a:ln>
          </c:spPr>
        </c:majorGridlines>
        <c:numFmt formatCode="&quot;$&quot;#,##0" sourceLinked="0"/>
        <c:majorTickMark val="out"/>
        <c:minorTickMark val="none"/>
        <c:tickLblPos val="nextTo"/>
        <c:spPr>
          <a:ln w="6350">
            <a:solidFill>
              <a:schemeClr val="tx1"/>
            </a:solidFill>
          </a:ln>
        </c:spPr>
        <c:txPr>
          <a:bodyPr/>
          <a:lstStyle/>
          <a:p>
            <a:pPr>
              <a:defRPr sz="950"/>
            </a:pPr>
            <a:endParaRPr lang="en-US"/>
          </a:p>
        </c:txPr>
        <c:crossAx val="134195456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000"/>
      </a:pPr>
      <a:endParaRPr lang="en-US"/>
    </a:p>
  </c:txPr>
  <c:externalData r:id="rId1">
    <c:autoUpdate val="0"/>
  </c:externalData>
  <c:userShapes r:id="rId2"/>
</c:chartSpace>
</file>

<file path=ppt/charts/chart10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CA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autoTitleDeleted val="0"/>
    <c:plotArea>
      <c:layout>
        <c:manualLayout>
          <c:layoutTarget val="inner"/>
          <c:xMode val="edge"/>
          <c:yMode val="edge"/>
          <c:x val="6.7403913619708433E-2"/>
          <c:y val="3.4836426696662919E-2"/>
          <c:w val="0.91444427119877347"/>
          <c:h val="0.73283534870641165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OECD average</c:v>
                </c:pt>
              </c:strCache>
            </c:strRef>
          </c:tx>
          <c:spPr>
            <a:ln w="12700">
              <a:solidFill>
                <a:srgbClr val="8B9B3C"/>
              </a:solidFill>
            </a:ln>
          </c:spPr>
          <c:marker>
            <c:symbol val="diamond"/>
            <c:size val="9"/>
            <c:spPr>
              <a:solidFill>
                <a:srgbClr val="8B9B3C"/>
              </a:solidFill>
              <a:ln w="6350">
                <a:solidFill>
                  <a:schemeClr val="tx1"/>
                </a:solidFill>
              </a:ln>
            </c:spPr>
          </c:marker>
          <c:cat>
            <c:strRef>
              <c:f>Sheet1!$A$2:$A$14</c:f>
              <c:strCache>
                <c:ptCount val="13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</c:strCache>
            </c:strRef>
          </c:cat>
          <c:val>
            <c:numRef>
              <c:f>Sheet1!$B$2:$B$14</c:f>
              <c:numCache>
                <c:formatCode>0%</c:formatCode>
                <c:ptCount val="13"/>
                <c:pt idx="0">
                  <c:v>0.10179384419372216</c:v>
                </c:pt>
                <c:pt idx="1">
                  <c:v>9.7679533191633736E-2</c:v>
                </c:pt>
                <c:pt idx="2">
                  <c:v>8.9114881697625895E-2</c:v>
                </c:pt>
                <c:pt idx="3">
                  <c:v>8.014907526266514E-2</c:v>
                </c:pt>
                <c:pt idx="4">
                  <c:v>6.6705505861334308E-2</c:v>
                </c:pt>
                <c:pt idx="5">
                  <c:v>7.2004845238747436E-2</c:v>
                </c:pt>
                <c:pt idx="6">
                  <c:v>7.2387085248027352E-2</c:v>
                </c:pt>
                <c:pt idx="7">
                  <c:v>7.8418745763250669E-2</c:v>
                </c:pt>
                <c:pt idx="8">
                  <c:v>4.4278548667897585E-2</c:v>
                </c:pt>
                <c:pt idx="9">
                  <c:v>1.5258712789216372E-2</c:v>
                </c:pt>
                <c:pt idx="10">
                  <c:v>2.4436240071530273E-2</c:v>
                </c:pt>
                <c:pt idx="11">
                  <c:v>2.6643084307405931E-2</c:v>
                </c:pt>
                <c:pt idx="12">
                  <c:v>2.7695930242798379E-2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Canada</c:v>
                </c:pt>
              </c:strCache>
            </c:strRef>
          </c:tx>
          <c:spPr>
            <a:ln w="12700">
              <a:solidFill>
                <a:srgbClr val="B3BD81"/>
              </a:solidFill>
            </a:ln>
          </c:spPr>
          <c:marker>
            <c:symbol val="square"/>
            <c:size val="8"/>
            <c:spPr>
              <a:solidFill>
                <a:srgbClr val="B3BD81"/>
              </a:solidFill>
              <a:ln w="6350">
                <a:solidFill>
                  <a:schemeClr val="tx1"/>
                </a:solidFill>
              </a:ln>
            </c:spPr>
          </c:marker>
          <c:cat>
            <c:strRef>
              <c:f>Sheet1!$A$2:$A$14</c:f>
              <c:strCache>
                <c:ptCount val="13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</c:strCache>
            </c:strRef>
          </c:cat>
          <c:val>
            <c:numRef>
              <c:f>Sheet1!$C$2:$C$14</c:f>
              <c:numCache>
                <c:formatCode>0%</c:formatCode>
                <c:ptCount val="13"/>
                <c:pt idx="0">
                  <c:v>7.2723877990475194E-2</c:v>
                </c:pt>
                <c:pt idx="1">
                  <c:v>6.0553553204528147E-2</c:v>
                </c:pt>
                <c:pt idx="2">
                  <c:v>6.2701106030749756E-2</c:v>
                </c:pt>
                <c:pt idx="3">
                  <c:v>5.6900195908854839E-2</c:v>
                </c:pt>
                <c:pt idx="4">
                  <c:v>5.6518174701039404E-2</c:v>
                </c:pt>
                <c:pt idx="5">
                  <c:v>6.2735336907692091E-2</c:v>
                </c:pt>
                <c:pt idx="6">
                  <c:v>5.0864520676639831E-2</c:v>
                </c:pt>
                <c:pt idx="7">
                  <c:v>5.9592065466571725E-2</c:v>
                </c:pt>
                <c:pt idx="8">
                  <c:v>4.7501947469329092E-2</c:v>
                </c:pt>
                <c:pt idx="9">
                  <c:v>5.1309464042631134E-2</c:v>
                </c:pt>
                <c:pt idx="10">
                  <c:v>1.7747993108785925E-2</c:v>
                </c:pt>
                <c:pt idx="11">
                  <c:v>1.8845320732578524E-2</c:v>
                </c:pt>
                <c:pt idx="12">
                  <c:v>1.0547608208763671E-2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34626304"/>
        <c:axId val="134628480"/>
      </c:lineChart>
      <c:catAx>
        <c:axId val="134626304"/>
        <c:scaling>
          <c:orientation val="minMax"/>
        </c:scaling>
        <c:delete val="0"/>
        <c:axPos val="b"/>
        <c:majorTickMark val="out"/>
        <c:minorTickMark val="none"/>
        <c:tickLblPos val="nextTo"/>
        <c:spPr>
          <a:ln w="6350">
            <a:solidFill>
              <a:schemeClr val="tx1"/>
            </a:solidFill>
          </a:ln>
        </c:spPr>
        <c:txPr>
          <a:bodyPr/>
          <a:lstStyle/>
          <a:p>
            <a:pPr>
              <a:defRPr sz="1200"/>
            </a:pPr>
            <a:endParaRPr lang="en-US"/>
          </a:p>
        </c:txPr>
        <c:crossAx val="134628480"/>
        <c:crosses val="autoZero"/>
        <c:auto val="1"/>
        <c:lblAlgn val="ctr"/>
        <c:lblOffset val="100"/>
        <c:noMultiLvlLbl val="0"/>
      </c:catAx>
      <c:valAx>
        <c:axId val="134628480"/>
        <c:scaling>
          <c:orientation val="minMax"/>
        </c:scaling>
        <c:delete val="0"/>
        <c:axPos val="l"/>
        <c:numFmt formatCode="0%" sourceLinked="1"/>
        <c:majorTickMark val="out"/>
        <c:minorTickMark val="none"/>
        <c:tickLblPos val="nextTo"/>
        <c:spPr>
          <a:ln w="6350">
            <a:solidFill>
              <a:schemeClr val="tx1"/>
            </a:solidFill>
          </a:ln>
        </c:spPr>
        <c:txPr>
          <a:bodyPr/>
          <a:lstStyle/>
          <a:p>
            <a:pPr>
              <a:defRPr sz="1200"/>
            </a:pPr>
            <a:endParaRPr lang="en-US"/>
          </a:p>
        </c:txPr>
        <c:crossAx val="134626304"/>
        <c:crosses val="autoZero"/>
        <c:crossBetween val="between"/>
      </c:valAx>
    </c:plotArea>
    <c:legend>
      <c:legendPos val="b"/>
      <c:layout>
        <c:manualLayout>
          <c:xMode val="edge"/>
          <c:yMode val="edge"/>
          <c:x val="0.3302820872638445"/>
          <c:y val="0.85741399512560934"/>
          <c:w val="0.33943569553805775"/>
          <c:h val="7.7109814398200222E-2"/>
        </c:manualLayout>
      </c:layout>
      <c:overlay val="0"/>
      <c:txPr>
        <a:bodyPr/>
        <a:lstStyle/>
        <a:p>
          <a:pPr>
            <a:defRPr sz="1800" baseline="12000"/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  <c:userShapes r:id="rId2"/>
</c:chartSpace>
</file>

<file path=ppt/charts/chart10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CA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3234990631955812"/>
          <c:y val="8.5056099203330102E-3"/>
          <c:w val="0.8379887599697341"/>
          <c:h val="0.84849386014248207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Public Share of Expenditure</c:v>
                </c:pt>
              </c:strCache>
            </c:strRef>
          </c:tx>
          <c:spPr>
            <a:solidFill>
              <a:srgbClr val="93A445"/>
            </a:solidFill>
            <a:ln w="6350">
              <a:solidFill>
                <a:schemeClr val="tx1"/>
              </a:solidFill>
            </a:ln>
          </c:spPr>
          <c:invertIfNegative val="0"/>
          <c:dPt>
            <c:idx val="8"/>
            <c:invertIfNegative val="0"/>
            <c:bubble3D val="0"/>
          </c:dPt>
          <c:dPt>
            <c:idx val="9"/>
            <c:invertIfNegative val="0"/>
            <c:bubble3D val="0"/>
            <c:spPr>
              <a:solidFill>
                <a:schemeClr val="bg1"/>
              </a:solidFill>
              <a:ln w="6350">
                <a:solidFill>
                  <a:schemeClr val="tx1"/>
                </a:solidFill>
              </a:ln>
            </c:spPr>
          </c:dPt>
          <c:dPt>
            <c:idx val="10"/>
            <c:invertIfNegative val="0"/>
            <c:bubble3D val="0"/>
          </c:dPt>
          <c:dLbls>
            <c:dLbl>
              <c:idx val="8"/>
              <c:layout>
                <c:manualLayout>
                  <c:x val="3.0852294639413806E-3"/>
                  <c:y val="0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1"/>
              <c:layout>
                <c:manualLayout>
                  <c:x val="1.0798303123794832E-2"/>
                  <c:y val="0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</c:dLbl>
            <c:txPr>
              <a:bodyPr/>
              <a:lstStyle/>
              <a:p>
                <a:pPr>
                  <a:defRPr sz="950"/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Sheet1!$A$2:$A$31</c:f>
              <c:strCache>
                <c:ptCount val="30"/>
                <c:pt idx="0">
                  <c:v>United States</c:v>
                </c:pt>
                <c:pt idx="1">
                  <c:v>Mexico</c:v>
                </c:pt>
                <c:pt idx="2">
                  <c:v>Korea</c:v>
                </c:pt>
                <c:pt idx="3">
                  <c:v>Israel</c:v>
                </c:pt>
                <c:pt idx="4">
                  <c:v>Hungary</c:v>
                </c:pt>
                <c:pt idx="5">
                  <c:v>Portugal</c:v>
                </c:pt>
                <c:pt idx="6">
                  <c:v>Switzerland</c:v>
                </c:pt>
                <c:pt idx="7">
                  <c:v>Australia*</c:v>
                </c:pt>
                <c:pt idx="8">
                  <c:v>Poland</c:v>
                </c:pt>
                <c:pt idx="9">
                  <c:v>CANADA</c:v>
                </c:pt>
                <c:pt idx="10">
                  <c:v>Slovenia</c:v>
                </c:pt>
                <c:pt idx="11">
                  <c:v>Spain*</c:v>
                </c:pt>
                <c:pt idx="12">
                  <c:v>Slovak Republic</c:v>
                </c:pt>
                <c:pt idx="13">
                  <c:v>Finland</c:v>
                </c:pt>
                <c:pt idx="14">
                  <c:v>Austria</c:v>
                </c:pt>
                <c:pt idx="15">
                  <c:v>Germany</c:v>
                </c:pt>
                <c:pt idx="16">
                  <c:v>Estonia</c:v>
                </c:pt>
                <c:pt idx="17">
                  <c:v>Belgium</c:v>
                </c:pt>
                <c:pt idx="18">
                  <c:v>Turkey</c:v>
                </c:pt>
                <c:pt idx="19">
                  <c:v>France</c:v>
                </c:pt>
                <c:pt idx="20">
                  <c:v>New Zealand</c:v>
                </c:pt>
                <c:pt idx="21">
                  <c:v>Iceland</c:v>
                </c:pt>
                <c:pt idx="22">
                  <c:v>Luxembourg*</c:v>
                </c:pt>
                <c:pt idx="23">
                  <c:v>Japan</c:v>
                </c:pt>
                <c:pt idx="24">
                  <c:v>Sweden</c:v>
                </c:pt>
                <c:pt idx="25">
                  <c:v>Czech Republic</c:v>
                </c:pt>
                <c:pt idx="26">
                  <c:v>Denmark</c:v>
                </c:pt>
                <c:pt idx="27">
                  <c:v>Norway</c:v>
                </c:pt>
                <c:pt idx="28">
                  <c:v>United Kingdom</c:v>
                </c:pt>
                <c:pt idx="29">
                  <c:v>Netherlands</c:v>
                </c:pt>
              </c:strCache>
            </c:strRef>
          </c:cat>
          <c:val>
            <c:numRef>
              <c:f>Sheet1!$B$2:$B$31</c:f>
              <c:numCache>
                <c:formatCode>0.0%</c:formatCode>
                <c:ptCount val="30"/>
                <c:pt idx="0">
                  <c:v>0.48172870969381459</c:v>
                </c:pt>
                <c:pt idx="1">
                  <c:v>0.51109310195077229</c:v>
                </c:pt>
                <c:pt idx="2">
                  <c:v>0.55910312989605337</c:v>
                </c:pt>
                <c:pt idx="3">
                  <c:v>0.59471152005513084</c:v>
                </c:pt>
                <c:pt idx="4">
                  <c:v>0.64621195253431485</c:v>
                </c:pt>
                <c:pt idx="5">
                  <c:v>0.66022771303310868</c:v>
                </c:pt>
                <c:pt idx="6">
                  <c:v>0.66059065572141096</c:v>
                </c:pt>
                <c:pt idx="7">
                  <c:v>0.67628744897660253</c:v>
                </c:pt>
                <c:pt idx="8">
                  <c:v>0.70615888539437877</c:v>
                </c:pt>
                <c:pt idx="9">
                  <c:v>0.70641325083350959</c:v>
                </c:pt>
                <c:pt idx="10">
                  <c:v>0.71001657748704183</c:v>
                </c:pt>
                <c:pt idx="11">
                  <c:v>0.71681355196727137</c:v>
                </c:pt>
                <c:pt idx="12">
                  <c:v>0.7420529178614349</c:v>
                </c:pt>
                <c:pt idx="13">
                  <c:v>0.75033143004918057</c:v>
                </c:pt>
                <c:pt idx="14">
                  <c:v>0.76199036571621614</c:v>
                </c:pt>
                <c:pt idx="15">
                  <c:v>0.76312871980394448</c:v>
                </c:pt>
                <c:pt idx="16">
                  <c:v>0.77657554428478415</c:v>
                </c:pt>
                <c:pt idx="17">
                  <c:v>0.77809463498452136</c:v>
                </c:pt>
                <c:pt idx="18">
                  <c:v>0.78350413308765354</c:v>
                </c:pt>
                <c:pt idx="19">
                  <c:v>0.78744155748256073</c:v>
                </c:pt>
                <c:pt idx="20">
                  <c:v>0.79816821558125006</c:v>
                </c:pt>
                <c:pt idx="21">
                  <c:v>0.80723028254545204</c:v>
                </c:pt>
                <c:pt idx="22">
                  <c:v>0.82544121733519538</c:v>
                </c:pt>
                <c:pt idx="23">
                  <c:v>0.83223437279511414</c:v>
                </c:pt>
                <c:pt idx="24">
                  <c:v>0.84124430853526777</c:v>
                </c:pt>
                <c:pt idx="25">
                  <c:v>0.84132551378320808</c:v>
                </c:pt>
                <c:pt idx="26">
                  <c:v>0.843474637235054</c:v>
                </c:pt>
                <c:pt idx="27">
                  <c:v>0.84961580280066262</c:v>
                </c:pt>
                <c:pt idx="28">
                  <c:v>0.86625909629856446</c:v>
                </c:pt>
                <c:pt idx="29">
                  <c:v>0.87601222978884608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Average</c:v>
                </c:pt>
              </c:strCache>
            </c:strRef>
          </c:tx>
          <c:spPr>
            <a:noFill/>
            <a:ln>
              <a:noFill/>
            </a:ln>
          </c:spPr>
          <c:invertIfNegative val="0"/>
          <c:trendline>
            <c:name>Average: 73.3%</c:name>
            <c:spPr>
              <a:ln w="12700">
                <a:solidFill>
                  <a:schemeClr val="tx1"/>
                </a:solidFill>
              </a:ln>
            </c:spPr>
            <c:trendlineType val="linear"/>
            <c:dispRSqr val="0"/>
            <c:dispEq val="0"/>
          </c:trendline>
          <c:cat>
            <c:strRef>
              <c:f>Sheet1!$A$2:$A$31</c:f>
              <c:strCache>
                <c:ptCount val="30"/>
                <c:pt idx="0">
                  <c:v>United States</c:v>
                </c:pt>
                <c:pt idx="1">
                  <c:v>Mexico</c:v>
                </c:pt>
                <c:pt idx="2">
                  <c:v>Korea</c:v>
                </c:pt>
                <c:pt idx="3">
                  <c:v>Israel</c:v>
                </c:pt>
                <c:pt idx="4">
                  <c:v>Hungary</c:v>
                </c:pt>
                <c:pt idx="5">
                  <c:v>Portugal</c:v>
                </c:pt>
                <c:pt idx="6">
                  <c:v>Switzerland</c:v>
                </c:pt>
                <c:pt idx="7">
                  <c:v>Australia*</c:v>
                </c:pt>
                <c:pt idx="8">
                  <c:v>Poland</c:v>
                </c:pt>
                <c:pt idx="9">
                  <c:v>CANADA</c:v>
                </c:pt>
                <c:pt idx="10">
                  <c:v>Slovenia</c:v>
                </c:pt>
                <c:pt idx="11">
                  <c:v>Spain*</c:v>
                </c:pt>
                <c:pt idx="12">
                  <c:v>Slovak Republic</c:v>
                </c:pt>
                <c:pt idx="13">
                  <c:v>Finland</c:v>
                </c:pt>
                <c:pt idx="14">
                  <c:v>Austria</c:v>
                </c:pt>
                <c:pt idx="15">
                  <c:v>Germany</c:v>
                </c:pt>
                <c:pt idx="16">
                  <c:v>Estonia</c:v>
                </c:pt>
                <c:pt idx="17">
                  <c:v>Belgium</c:v>
                </c:pt>
                <c:pt idx="18">
                  <c:v>Turkey</c:v>
                </c:pt>
                <c:pt idx="19">
                  <c:v>France</c:v>
                </c:pt>
                <c:pt idx="20">
                  <c:v>New Zealand</c:v>
                </c:pt>
                <c:pt idx="21">
                  <c:v>Iceland</c:v>
                </c:pt>
                <c:pt idx="22">
                  <c:v>Luxembourg*</c:v>
                </c:pt>
                <c:pt idx="23">
                  <c:v>Japan</c:v>
                </c:pt>
                <c:pt idx="24">
                  <c:v>Sweden</c:v>
                </c:pt>
                <c:pt idx="25">
                  <c:v>Czech Republic</c:v>
                </c:pt>
                <c:pt idx="26">
                  <c:v>Denmark</c:v>
                </c:pt>
                <c:pt idx="27">
                  <c:v>Norway</c:v>
                </c:pt>
                <c:pt idx="28">
                  <c:v>United Kingdom</c:v>
                </c:pt>
                <c:pt idx="29">
                  <c:v>Netherlands</c:v>
                </c:pt>
              </c:strCache>
            </c:strRef>
          </c:cat>
          <c:val>
            <c:numRef>
              <c:f>Sheet1!$C$2:$C$31</c:f>
              <c:numCache>
                <c:formatCode>0.0%</c:formatCode>
                <c:ptCount val="30"/>
                <c:pt idx="0">
                  <c:v>0.73844938258374382</c:v>
                </c:pt>
                <c:pt idx="1">
                  <c:v>0.73844938258374382</c:v>
                </c:pt>
                <c:pt idx="2">
                  <c:v>0.73844938258374382</c:v>
                </c:pt>
                <c:pt idx="3">
                  <c:v>0.73844938258374382</c:v>
                </c:pt>
                <c:pt idx="4">
                  <c:v>0.73844938258374382</c:v>
                </c:pt>
                <c:pt idx="5">
                  <c:v>0.73844938258374382</c:v>
                </c:pt>
                <c:pt idx="6">
                  <c:v>0.73844938258374382</c:v>
                </c:pt>
                <c:pt idx="7">
                  <c:v>0.73844938258374382</c:v>
                </c:pt>
                <c:pt idx="8">
                  <c:v>0.73844938258374382</c:v>
                </c:pt>
                <c:pt idx="9">
                  <c:v>0.73844938258374382</c:v>
                </c:pt>
                <c:pt idx="10">
                  <c:v>0.73844938258374382</c:v>
                </c:pt>
                <c:pt idx="11">
                  <c:v>0.73844938258374382</c:v>
                </c:pt>
                <c:pt idx="12">
                  <c:v>0.73844938258374382</c:v>
                </c:pt>
                <c:pt idx="13">
                  <c:v>0.73844938258374382</c:v>
                </c:pt>
                <c:pt idx="14">
                  <c:v>0.73844938258374382</c:v>
                </c:pt>
                <c:pt idx="15">
                  <c:v>0.73844938258374382</c:v>
                </c:pt>
                <c:pt idx="16">
                  <c:v>0.73844938258374382</c:v>
                </c:pt>
                <c:pt idx="17">
                  <c:v>0.73844938258374382</c:v>
                </c:pt>
                <c:pt idx="18">
                  <c:v>0.73844938258374382</c:v>
                </c:pt>
                <c:pt idx="19">
                  <c:v>0.73844938258374382</c:v>
                </c:pt>
                <c:pt idx="20">
                  <c:v>0.73844938258374382</c:v>
                </c:pt>
                <c:pt idx="21">
                  <c:v>0.73844938258374382</c:v>
                </c:pt>
                <c:pt idx="22">
                  <c:v>0.73844938258374382</c:v>
                </c:pt>
                <c:pt idx="23">
                  <c:v>0.73844938258374382</c:v>
                </c:pt>
                <c:pt idx="24">
                  <c:v>0.73844938258374382</c:v>
                </c:pt>
                <c:pt idx="25">
                  <c:v>0.73844938258374382</c:v>
                </c:pt>
                <c:pt idx="26">
                  <c:v>0.73844938258374382</c:v>
                </c:pt>
                <c:pt idx="27">
                  <c:v>0.73844938258374382</c:v>
                </c:pt>
                <c:pt idx="28">
                  <c:v>0.73844938258374382</c:v>
                </c:pt>
                <c:pt idx="29">
                  <c:v>0.73844938258374382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0"/>
        <c:overlap val="100"/>
        <c:axId val="134695936"/>
        <c:axId val="134701824"/>
      </c:barChart>
      <c:catAx>
        <c:axId val="134695936"/>
        <c:scaling>
          <c:orientation val="minMax"/>
        </c:scaling>
        <c:delete val="0"/>
        <c:axPos val="l"/>
        <c:majorTickMark val="out"/>
        <c:minorTickMark val="none"/>
        <c:tickLblPos val="nextTo"/>
        <c:spPr>
          <a:ln w="6350">
            <a:solidFill>
              <a:schemeClr val="tx1"/>
            </a:solidFill>
          </a:ln>
        </c:spPr>
        <c:txPr>
          <a:bodyPr/>
          <a:lstStyle/>
          <a:p>
            <a:pPr>
              <a:defRPr sz="950"/>
            </a:pPr>
            <a:endParaRPr lang="en-US"/>
          </a:p>
        </c:txPr>
        <c:crossAx val="134701824"/>
        <c:crosses val="autoZero"/>
        <c:auto val="1"/>
        <c:lblAlgn val="ctr"/>
        <c:lblOffset val="100"/>
        <c:tickLblSkip val="1"/>
        <c:noMultiLvlLbl val="0"/>
      </c:catAx>
      <c:valAx>
        <c:axId val="134701824"/>
        <c:scaling>
          <c:orientation val="minMax"/>
        </c:scaling>
        <c:delete val="0"/>
        <c:axPos val="b"/>
        <c:numFmt formatCode="0%" sourceLinked="0"/>
        <c:majorTickMark val="out"/>
        <c:minorTickMark val="none"/>
        <c:tickLblPos val="nextTo"/>
        <c:spPr>
          <a:ln w="6350">
            <a:solidFill>
              <a:schemeClr val="tx1"/>
            </a:solidFill>
          </a:ln>
        </c:spPr>
        <c:txPr>
          <a:bodyPr/>
          <a:lstStyle/>
          <a:p>
            <a:pPr>
              <a:defRPr sz="950"/>
            </a:pPr>
            <a:endParaRPr lang="en-US"/>
          </a:p>
        </c:txPr>
        <c:crossAx val="134695936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000"/>
      </a:pPr>
      <a:endParaRPr lang="en-US"/>
    </a:p>
  </c:txPr>
  <c:externalData r:id="rId1">
    <c:autoUpdate val="0"/>
  </c:externalData>
  <c:userShapes r:id="rId2"/>
</c:chartSpace>
</file>

<file path=ppt/charts/chart10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CA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3234990631955812"/>
          <c:y val="8.5056099203330102E-3"/>
          <c:w val="0.80154766522404608"/>
          <c:h val="0.84945709670906522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 Total Current Expenditure per Capita  </c:v>
                </c:pt>
              </c:strCache>
            </c:strRef>
          </c:tx>
          <c:spPr>
            <a:solidFill>
              <a:srgbClr val="93A445"/>
            </a:solidFill>
            <a:ln w="6350">
              <a:solidFill>
                <a:schemeClr val="tx1"/>
              </a:solidFill>
            </a:ln>
          </c:spPr>
          <c:invertIfNegative val="0"/>
          <c:dPt>
            <c:idx val="8"/>
            <c:invertIfNegative val="0"/>
            <c:bubble3D val="0"/>
          </c:dPt>
          <c:dPt>
            <c:idx val="9"/>
            <c:invertIfNegative val="0"/>
            <c:bubble3D val="0"/>
          </c:dPt>
          <c:dPt>
            <c:idx val="10"/>
            <c:invertIfNegative val="0"/>
            <c:bubble3D val="0"/>
          </c:dPt>
          <c:dPt>
            <c:idx val="14"/>
            <c:invertIfNegative val="0"/>
            <c:bubble3D val="0"/>
            <c:spPr>
              <a:solidFill>
                <a:schemeClr val="bg1"/>
              </a:solidFill>
              <a:ln w="6350">
                <a:solidFill>
                  <a:schemeClr val="tx1"/>
                </a:solidFill>
              </a:ln>
            </c:spPr>
          </c:dPt>
          <c:dLbls>
            <c:dLbl>
              <c:idx val="8"/>
              <c:layout>
                <c:manualLayout>
                  <c:x val="3.0852294639413806E-3"/>
                  <c:y val="0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1"/>
              <c:layout>
                <c:manualLayout>
                  <c:x val="7.7130736598534514E-3"/>
                  <c:y val="0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</c:dLbl>
            <c:txPr>
              <a:bodyPr/>
              <a:lstStyle/>
              <a:p>
                <a:pPr>
                  <a:defRPr sz="950"/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Sheet1!$A$2:$A$30</c:f>
              <c:strCache>
                <c:ptCount val="29"/>
                <c:pt idx="0">
                  <c:v>Mexico</c:v>
                </c:pt>
                <c:pt idx="1">
                  <c:v>Turkey</c:v>
                </c:pt>
                <c:pt idx="2">
                  <c:v>Poland</c:v>
                </c:pt>
                <c:pt idx="3">
                  <c:v>Slovak Republic</c:v>
                </c:pt>
                <c:pt idx="4">
                  <c:v>Hungary</c:v>
                </c:pt>
                <c:pt idx="5">
                  <c:v>Estonia</c:v>
                </c:pt>
                <c:pt idx="6">
                  <c:v>Israel‡</c:v>
                </c:pt>
                <c:pt idx="7">
                  <c:v>Czech Republic</c:v>
                </c:pt>
                <c:pt idx="8">
                  <c:v>New Zealand†</c:v>
                </c:pt>
                <c:pt idx="9">
                  <c:v>Korea</c:v>
                </c:pt>
                <c:pt idx="10">
                  <c:v>Portugal*</c:v>
                </c:pt>
                <c:pt idx="11">
                  <c:v>Slovenia</c:v>
                </c:pt>
                <c:pt idx="12">
                  <c:v>Spain*</c:v>
                </c:pt>
                <c:pt idx="13">
                  <c:v>Finland</c:v>
                </c:pt>
                <c:pt idx="14">
                  <c:v>CANADA</c:v>
                </c:pt>
                <c:pt idx="15">
                  <c:v>Belgium</c:v>
                </c:pt>
                <c:pt idx="16">
                  <c:v>Germany</c:v>
                </c:pt>
                <c:pt idx="17">
                  <c:v>Luxembourg*</c:v>
                </c:pt>
                <c:pt idx="18">
                  <c:v>Iceland</c:v>
                </c:pt>
                <c:pt idx="19">
                  <c:v>France</c:v>
                </c:pt>
                <c:pt idx="20">
                  <c:v>Australia*</c:v>
                </c:pt>
                <c:pt idx="21">
                  <c:v>Japan*</c:v>
                </c:pt>
                <c:pt idx="22">
                  <c:v>Austria</c:v>
                </c:pt>
                <c:pt idx="23">
                  <c:v>Netherlands</c:v>
                </c:pt>
                <c:pt idx="24">
                  <c:v>Sweden</c:v>
                </c:pt>
                <c:pt idx="25">
                  <c:v>Denmark</c:v>
                </c:pt>
                <c:pt idx="26">
                  <c:v>Norway*</c:v>
                </c:pt>
                <c:pt idx="27">
                  <c:v>Switzerland</c:v>
                </c:pt>
                <c:pt idx="28">
                  <c:v>United States</c:v>
                </c:pt>
              </c:strCache>
            </c:strRef>
          </c:cat>
          <c:val>
            <c:numRef>
              <c:f>Sheet1!$B$2:$B$30</c:f>
              <c:numCache>
                <c:formatCode>_-"$"* #,##0_-;\-"$"* #,##0_-;_-"$"* "-"??_-;_-@_-</c:formatCode>
                <c:ptCount val="29"/>
                <c:pt idx="0">
                  <c:v>218.0299</c:v>
                </c:pt>
                <c:pt idx="1">
                  <c:v>493.4359</c:v>
                </c:pt>
                <c:pt idx="2">
                  <c:v>535.76390000000004</c:v>
                </c:pt>
                <c:pt idx="3">
                  <c:v>552.91869999999994</c:v>
                </c:pt>
                <c:pt idx="4">
                  <c:v>625.81039999999996</c:v>
                </c:pt>
                <c:pt idx="5">
                  <c:v>712.93740000000003</c:v>
                </c:pt>
                <c:pt idx="6">
                  <c:v>772.01189999999997</c:v>
                </c:pt>
                <c:pt idx="7">
                  <c:v>908.03930000000003</c:v>
                </c:pt>
                <c:pt idx="8">
                  <c:v>931.60350000000005</c:v>
                </c:pt>
                <c:pt idx="9">
                  <c:v>979.84979999999996</c:v>
                </c:pt>
                <c:pt idx="10">
                  <c:v>1010.0776</c:v>
                </c:pt>
                <c:pt idx="11">
                  <c:v>1010.9983</c:v>
                </c:pt>
                <c:pt idx="12">
                  <c:v>1227.1334999999999</c:v>
                </c:pt>
                <c:pt idx="13">
                  <c:v>1265.6315</c:v>
                </c:pt>
                <c:pt idx="14">
                  <c:v>1338.1208999999999</c:v>
                </c:pt>
                <c:pt idx="15">
                  <c:v>1383.2292</c:v>
                </c:pt>
                <c:pt idx="16">
                  <c:v>1422.8692000000001</c:v>
                </c:pt>
                <c:pt idx="17">
                  <c:v>1434.8941</c:v>
                </c:pt>
                <c:pt idx="18">
                  <c:v>1435.5971999999999</c:v>
                </c:pt>
                <c:pt idx="19">
                  <c:v>1600.4275</c:v>
                </c:pt>
                <c:pt idx="20">
                  <c:v>1644.9733000000001</c:v>
                </c:pt>
                <c:pt idx="21">
                  <c:v>1672.6294</c:v>
                </c:pt>
                <c:pt idx="22">
                  <c:v>1736.6691000000001</c:v>
                </c:pt>
                <c:pt idx="23">
                  <c:v>1849.3107</c:v>
                </c:pt>
                <c:pt idx="24">
                  <c:v>1906.8472999999999</c:v>
                </c:pt>
                <c:pt idx="25">
                  <c:v>2069.846</c:v>
                </c:pt>
                <c:pt idx="26">
                  <c:v>2284.9108000000001</c:v>
                </c:pt>
                <c:pt idx="27">
                  <c:v>2288.9340999999999</c:v>
                </c:pt>
                <c:pt idx="28">
                  <c:v>2963.5610999999999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 Average</c:v>
                </c:pt>
              </c:strCache>
            </c:strRef>
          </c:tx>
          <c:spPr>
            <a:noFill/>
            <a:ln>
              <a:noFill/>
            </a:ln>
          </c:spPr>
          <c:invertIfNegative val="0"/>
          <c:trendline>
            <c:name>Average: 73.3%</c:name>
            <c:spPr>
              <a:ln w="12700">
                <a:solidFill>
                  <a:schemeClr val="tx1"/>
                </a:solidFill>
              </a:ln>
            </c:spPr>
            <c:trendlineType val="linear"/>
            <c:dispRSqr val="0"/>
            <c:dispEq val="0"/>
          </c:trendline>
          <c:cat>
            <c:strRef>
              <c:f>Sheet1!$A$2:$A$30</c:f>
              <c:strCache>
                <c:ptCount val="29"/>
                <c:pt idx="0">
                  <c:v>Mexico</c:v>
                </c:pt>
                <c:pt idx="1">
                  <c:v>Turkey</c:v>
                </c:pt>
                <c:pt idx="2">
                  <c:v>Poland</c:v>
                </c:pt>
                <c:pt idx="3">
                  <c:v>Slovak Republic</c:v>
                </c:pt>
                <c:pt idx="4">
                  <c:v>Hungary</c:v>
                </c:pt>
                <c:pt idx="5">
                  <c:v>Estonia</c:v>
                </c:pt>
                <c:pt idx="6">
                  <c:v>Israel‡</c:v>
                </c:pt>
                <c:pt idx="7">
                  <c:v>Czech Republic</c:v>
                </c:pt>
                <c:pt idx="8">
                  <c:v>New Zealand†</c:v>
                </c:pt>
                <c:pt idx="9">
                  <c:v>Korea</c:v>
                </c:pt>
                <c:pt idx="10">
                  <c:v>Portugal*</c:v>
                </c:pt>
                <c:pt idx="11">
                  <c:v>Slovenia</c:v>
                </c:pt>
                <c:pt idx="12">
                  <c:v>Spain*</c:v>
                </c:pt>
                <c:pt idx="13">
                  <c:v>Finland</c:v>
                </c:pt>
                <c:pt idx="14">
                  <c:v>CANADA</c:v>
                </c:pt>
                <c:pt idx="15">
                  <c:v>Belgium</c:v>
                </c:pt>
                <c:pt idx="16">
                  <c:v>Germany</c:v>
                </c:pt>
                <c:pt idx="17">
                  <c:v>Luxembourg*</c:v>
                </c:pt>
                <c:pt idx="18">
                  <c:v>Iceland</c:v>
                </c:pt>
                <c:pt idx="19">
                  <c:v>France</c:v>
                </c:pt>
                <c:pt idx="20">
                  <c:v>Australia*</c:v>
                </c:pt>
                <c:pt idx="21">
                  <c:v>Japan*</c:v>
                </c:pt>
                <c:pt idx="22">
                  <c:v>Austria</c:v>
                </c:pt>
                <c:pt idx="23">
                  <c:v>Netherlands</c:v>
                </c:pt>
                <c:pt idx="24">
                  <c:v>Sweden</c:v>
                </c:pt>
                <c:pt idx="25">
                  <c:v>Denmark</c:v>
                </c:pt>
                <c:pt idx="26">
                  <c:v>Norway*</c:v>
                </c:pt>
                <c:pt idx="27">
                  <c:v>Switzerland</c:v>
                </c:pt>
                <c:pt idx="28">
                  <c:v>United States</c:v>
                </c:pt>
              </c:strCache>
            </c:strRef>
          </c:cat>
          <c:val>
            <c:numRef>
              <c:f>Sheet1!$C$2:$C$30</c:f>
              <c:numCache>
                <c:formatCode>_-"$"* #,##0_-;\-"$"* #,##0_-;_-"$"* "-"??_-;_-@_-</c:formatCode>
                <c:ptCount val="29"/>
                <c:pt idx="0">
                  <c:v>1319.8986724137933</c:v>
                </c:pt>
                <c:pt idx="1">
                  <c:v>1319.8986724137933</c:v>
                </c:pt>
                <c:pt idx="2">
                  <c:v>1319.8986724137933</c:v>
                </c:pt>
                <c:pt idx="3">
                  <c:v>1319.8986724137933</c:v>
                </c:pt>
                <c:pt idx="4">
                  <c:v>1319.8986724137933</c:v>
                </c:pt>
                <c:pt idx="5">
                  <c:v>1319.8986724137933</c:v>
                </c:pt>
                <c:pt idx="6">
                  <c:v>1319.8986724137933</c:v>
                </c:pt>
                <c:pt idx="7">
                  <c:v>1319.8986724137933</c:v>
                </c:pt>
                <c:pt idx="8">
                  <c:v>1319.8986724137933</c:v>
                </c:pt>
                <c:pt idx="9">
                  <c:v>1319.8986724137933</c:v>
                </c:pt>
                <c:pt idx="10">
                  <c:v>1319.8986724137933</c:v>
                </c:pt>
                <c:pt idx="11">
                  <c:v>1319.8986724137933</c:v>
                </c:pt>
                <c:pt idx="12">
                  <c:v>1319.8986724137933</c:v>
                </c:pt>
                <c:pt idx="13">
                  <c:v>1319.8986724137933</c:v>
                </c:pt>
                <c:pt idx="14">
                  <c:v>1319.8986724137933</c:v>
                </c:pt>
                <c:pt idx="15">
                  <c:v>1319.8986724137933</c:v>
                </c:pt>
                <c:pt idx="16">
                  <c:v>1319.8986724137933</c:v>
                </c:pt>
                <c:pt idx="17">
                  <c:v>1319.8986724137933</c:v>
                </c:pt>
                <c:pt idx="18">
                  <c:v>1319.8986724137933</c:v>
                </c:pt>
                <c:pt idx="19">
                  <c:v>1319.8986724137933</c:v>
                </c:pt>
                <c:pt idx="20">
                  <c:v>1319.8986724137933</c:v>
                </c:pt>
                <c:pt idx="21">
                  <c:v>1319.8986724137933</c:v>
                </c:pt>
                <c:pt idx="22">
                  <c:v>1319.8986724137933</c:v>
                </c:pt>
                <c:pt idx="23">
                  <c:v>1319.8986724137933</c:v>
                </c:pt>
                <c:pt idx="24">
                  <c:v>1319.8986724137933</c:v>
                </c:pt>
                <c:pt idx="25">
                  <c:v>1319.8986724137933</c:v>
                </c:pt>
                <c:pt idx="26">
                  <c:v>1319.8986724137933</c:v>
                </c:pt>
                <c:pt idx="27">
                  <c:v>1319.8986724137933</c:v>
                </c:pt>
                <c:pt idx="28">
                  <c:v>1319.8986724137933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0"/>
        <c:overlap val="100"/>
        <c:axId val="134584576"/>
        <c:axId val="134598656"/>
      </c:barChart>
      <c:catAx>
        <c:axId val="134584576"/>
        <c:scaling>
          <c:orientation val="minMax"/>
        </c:scaling>
        <c:delete val="0"/>
        <c:axPos val="l"/>
        <c:majorTickMark val="out"/>
        <c:minorTickMark val="none"/>
        <c:tickLblPos val="nextTo"/>
        <c:spPr>
          <a:ln w="6350">
            <a:solidFill>
              <a:schemeClr val="tx1"/>
            </a:solidFill>
          </a:ln>
        </c:spPr>
        <c:txPr>
          <a:bodyPr/>
          <a:lstStyle/>
          <a:p>
            <a:pPr>
              <a:defRPr sz="950"/>
            </a:pPr>
            <a:endParaRPr lang="en-US"/>
          </a:p>
        </c:txPr>
        <c:crossAx val="134598656"/>
        <c:crosses val="autoZero"/>
        <c:auto val="1"/>
        <c:lblAlgn val="ctr"/>
        <c:lblOffset val="100"/>
        <c:tickLblSkip val="1"/>
        <c:noMultiLvlLbl val="0"/>
      </c:catAx>
      <c:valAx>
        <c:axId val="134598656"/>
        <c:scaling>
          <c:orientation val="minMax"/>
        </c:scaling>
        <c:delete val="0"/>
        <c:axPos val="b"/>
        <c:numFmt formatCode="&quot;$&quot;#,##0" sourceLinked="0"/>
        <c:majorTickMark val="out"/>
        <c:minorTickMark val="none"/>
        <c:tickLblPos val="nextTo"/>
        <c:spPr>
          <a:ln w="6350">
            <a:solidFill>
              <a:schemeClr val="tx1"/>
            </a:solidFill>
          </a:ln>
        </c:spPr>
        <c:txPr>
          <a:bodyPr/>
          <a:lstStyle/>
          <a:p>
            <a:pPr>
              <a:defRPr sz="950"/>
            </a:pPr>
            <a:endParaRPr lang="en-US"/>
          </a:p>
        </c:txPr>
        <c:crossAx val="134584576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000"/>
      </a:pPr>
      <a:endParaRPr lang="en-US"/>
    </a:p>
  </c:txPr>
  <c:externalData r:id="rId1">
    <c:autoUpdate val="0"/>
  </c:externalData>
  <c:userShapes r:id="rId2"/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CA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9.8225866096634834E-2"/>
          <c:y val="8.8338628724041079E-2"/>
          <c:w val="0.66729251515974297"/>
          <c:h val="0.78287726906155053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2015f</c:v>
                </c:pt>
              </c:strCache>
            </c:strRef>
          </c:tx>
          <c:spPr>
            <a:ln w="6350">
              <a:solidFill>
                <a:schemeClr val="tx1"/>
              </a:solidFill>
            </a:ln>
          </c:spPr>
          <c:dPt>
            <c:idx val="0"/>
            <c:bubble3D val="0"/>
            <c:spPr>
              <a:solidFill>
                <a:srgbClr val="8B9B3C"/>
              </a:solidFill>
              <a:ln w="6350">
                <a:solidFill>
                  <a:schemeClr val="tx1"/>
                </a:solidFill>
              </a:ln>
            </c:spPr>
          </c:dPt>
          <c:dPt>
            <c:idx val="1"/>
            <c:bubble3D val="0"/>
            <c:spPr>
              <a:solidFill>
                <a:schemeClr val="bg1"/>
              </a:solidFill>
              <a:ln w="6350">
                <a:solidFill>
                  <a:schemeClr val="tx1"/>
                </a:solidFill>
              </a:ln>
            </c:spPr>
          </c:dPt>
          <c:dPt>
            <c:idx val="2"/>
            <c:bubble3D val="0"/>
            <c:spPr>
              <a:solidFill>
                <a:srgbClr val="B3BD81"/>
              </a:solidFill>
              <a:ln w="6350">
                <a:solidFill>
                  <a:schemeClr val="tx1"/>
                </a:solidFill>
              </a:ln>
            </c:spPr>
          </c:dPt>
          <c:dPt>
            <c:idx val="3"/>
            <c:bubble3D val="0"/>
            <c:spPr>
              <a:pattFill prst="zigZag">
                <a:fgClr>
                  <a:srgbClr val="93A445"/>
                </a:fgClr>
                <a:bgClr>
                  <a:schemeClr val="bg1"/>
                </a:bgClr>
              </a:pattFill>
              <a:ln w="6350">
                <a:solidFill>
                  <a:schemeClr val="tx1"/>
                </a:solidFill>
              </a:ln>
            </c:spPr>
          </c:dPt>
          <c:dPt>
            <c:idx val="4"/>
            <c:bubble3D val="0"/>
            <c:spPr>
              <a:solidFill>
                <a:srgbClr val="C9D1A5"/>
              </a:solidFill>
              <a:ln w="6350">
                <a:solidFill>
                  <a:schemeClr val="tx1"/>
                </a:solidFill>
              </a:ln>
            </c:spPr>
          </c:dPt>
          <c:dPt>
            <c:idx val="5"/>
            <c:bubble3D val="0"/>
            <c:spPr>
              <a:pattFill prst="ltUpDiag">
                <a:fgClr>
                  <a:srgbClr val="93A445"/>
                </a:fgClr>
                <a:bgClr>
                  <a:schemeClr val="bg1"/>
                </a:bgClr>
              </a:pattFill>
              <a:ln w="6350">
                <a:solidFill>
                  <a:schemeClr val="tx1"/>
                </a:solidFill>
              </a:ln>
            </c:spPr>
          </c:dPt>
          <c:dLbls>
            <c:dLbl>
              <c:idx val="0"/>
              <c:spPr/>
              <c:txPr>
                <a:bodyPr/>
                <a:lstStyle/>
                <a:p>
                  <a:pPr>
                    <a:defRPr b="1" i="0">
                      <a:solidFill>
                        <a:schemeClr val="bg1"/>
                      </a:solidFill>
                    </a:defRPr>
                  </a:pPr>
                  <a:endParaRPr lang="en-US"/>
                </a:p>
              </c:txPr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</c:dLbl>
            <c:dLbl>
              <c:idx val="3"/>
              <c:layout>
                <c:manualLayout>
                  <c:x val="0.16760144182641123"/>
                  <c:y val="-0.1439671481465381"/>
                </c:manualLayout>
              </c:layout>
              <c:spPr>
                <a:solidFill>
                  <a:schemeClr val="bg1"/>
                </a:solidFill>
              </c:spPr>
              <c:txPr>
                <a:bodyPr/>
                <a:lstStyle/>
                <a:p>
                  <a:pPr>
                    <a:defRPr b="1" i="0"/>
                  </a:pPr>
                  <a:endParaRPr lang="en-US"/>
                </a:p>
              </c:txPr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</c:dLbl>
            <c:dLbl>
              <c:idx val="5"/>
              <c:spPr>
                <a:solidFill>
                  <a:schemeClr val="bg1"/>
                </a:solidFill>
              </c:spPr>
              <c:txPr>
                <a:bodyPr/>
                <a:lstStyle/>
                <a:p>
                  <a:pPr>
                    <a:defRPr b="1" i="0"/>
                  </a:pPr>
                  <a:endParaRPr lang="en-US"/>
                </a:p>
              </c:txPr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</c:dLbl>
            <c:txPr>
              <a:bodyPr/>
              <a:lstStyle/>
              <a:p>
                <a:pPr>
                  <a:defRPr b="1" i="0"/>
                </a:pPr>
                <a:endParaRPr lang="en-US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0"/>
          </c:dLbls>
          <c:cat>
            <c:strRef>
              <c:f>Sheet1!$A$2:$A$7</c:f>
              <c:strCache>
                <c:ptCount val="6"/>
                <c:pt idx="0">
                  <c:v>Hospitals </c:v>
                </c:pt>
                <c:pt idx="1">
                  <c:v>Drugs</c:v>
                </c:pt>
                <c:pt idx="2">
                  <c:v>Physicians</c:v>
                </c:pt>
                <c:pt idx="3">
                  <c:v>Other Institutions</c:v>
                </c:pt>
                <c:pt idx="4">
                  <c:v>Other Professionals</c:v>
                </c:pt>
                <c:pt idx="5">
                  <c:v>Other Expenditures</c:v>
                </c:pt>
              </c:strCache>
            </c:strRef>
          </c:cat>
          <c:val>
            <c:numRef>
              <c:f>Sheet1!$B$2:$B$7</c:f>
              <c:numCache>
                <c:formatCode>0%</c:formatCode>
                <c:ptCount val="6"/>
                <c:pt idx="0">
                  <c:v>0.29549540768703775</c:v>
                </c:pt>
                <c:pt idx="1">
                  <c:v>0.15708856960342282</c:v>
                </c:pt>
                <c:pt idx="2">
                  <c:v>0.15490371462345265</c:v>
                </c:pt>
                <c:pt idx="3">
                  <c:v>0.10664328780535326</c:v>
                </c:pt>
                <c:pt idx="4">
                  <c:v>9.9968105591303133E-2</c:v>
                </c:pt>
                <c:pt idx="5">
                  <c:v>0.18590091468943037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</c:plotArea>
    <c:plotVisOnly val="1"/>
    <c:dispBlanksAs val="gap"/>
    <c:showDLblsOverMax val="0"/>
  </c:chart>
  <c:txPr>
    <a:bodyPr/>
    <a:lstStyle/>
    <a:p>
      <a:pPr>
        <a:defRPr sz="1200"/>
      </a:pPr>
      <a:endParaRPr lang="en-US"/>
    </a:p>
  </c:txPr>
  <c:externalData r:id="rId1">
    <c:autoUpdate val="0"/>
  </c:externalData>
</c:chartSpace>
</file>

<file path=ppt/charts/chart1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CA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3234990631955812"/>
          <c:y val="2.4348715796101476E-2"/>
          <c:w val="0.78896909000914028"/>
          <c:h val="0.78831909782463627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 Total Current Expenditure per Capita  </c:v>
                </c:pt>
              </c:strCache>
            </c:strRef>
          </c:tx>
          <c:spPr>
            <a:solidFill>
              <a:srgbClr val="93A445"/>
            </a:solidFill>
            <a:ln w="6350">
              <a:solidFill>
                <a:schemeClr val="tx1"/>
              </a:solidFill>
            </a:ln>
          </c:spPr>
          <c:invertIfNegative val="0"/>
          <c:dPt>
            <c:idx val="8"/>
            <c:invertIfNegative val="0"/>
            <c:bubble3D val="0"/>
          </c:dPt>
          <c:dPt>
            <c:idx val="9"/>
            <c:invertIfNegative val="0"/>
            <c:bubble3D val="0"/>
          </c:dPt>
          <c:dPt>
            <c:idx val="10"/>
            <c:invertIfNegative val="0"/>
            <c:bubble3D val="0"/>
          </c:dPt>
          <c:dPt>
            <c:idx val="14"/>
            <c:invertIfNegative val="0"/>
            <c:bubble3D val="0"/>
          </c:dPt>
          <c:dPt>
            <c:idx val="27"/>
            <c:invertIfNegative val="0"/>
            <c:bubble3D val="0"/>
            <c:spPr>
              <a:solidFill>
                <a:schemeClr val="bg1"/>
              </a:solidFill>
              <a:ln w="6350">
                <a:solidFill>
                  <a:schemeClr val="tx1"/>
                </a:solidFill>
              </a:ln>
            </c:spPr>
          </c:dPt>
          <c:dLbls>
            <c:dLbl>
              <c:idx val="8"/>
              <c:layout>
                <c:manualLayout>
                  <c:x val="3.0852294639413806E-3"/>
                  <c:y val="0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1"/>
              <c:layout>
                <c:manualLayout>
                  <c:x val="1.0798303123794832E-2"/>
                  <c:y val="0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</c:dLbl>
            <c:txPr>
              <a:bodyPr/>
              <a:lstStyle/>
              <a:p>
                <a:pPr>
                  <a:defRPr sz="950"/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Sheet1!$A$2:$A$30</c:f>
              <c:strCache>
                <c:ptCount val="29"/>
                <c:pt idx="0">
                  <c:v>New Zealand§</c:v>
                </c:pt>
                <c:pt idx="1">
                  <c:v>Israel‡</c:v>
                </c:pt>
                <c:pt idx="2">
                  <c:v>Denmark</c:v>
                </c:pt>
                <c:pt idx="3">
                  <c:v>Estonia</c:v>
                </c:pt>
                <c:pt idx="4">
                  <c:v>Mexico</c:v>
                </c:pt>
                <c:pt idx="5">
                  <c:v>Poland</c:v>
                </c:pt>
                <c:pt idx="6">
                  <c:v>United Kingdom†</c:v>
                </c:pt>
                <c:pt idx="7">
                  <c:v>Netherlands</c:v>
                </c:pt>
                <c:pt idx="8">
                  <c:v>Luxembourg*</c:v>
                </c:pt>
                <c:pt idx="9">
                  <c:v>Czech Republic</c:v>
                </c:pt>
                <c:pt idx="10">
                  <c:v>Norway</c:v>
                </c:pt>
                <c:pt idx="11">
                  <c:v>Portugal*</c:v>
                </c:pt>
                <c:pt idx="12">
                  <c:v>Korea</c:v>
                </c:pt>
                <c:pt idx="13">
                  <c:v>Finland</c:v>
                </c:pt>
                <c:pt idx="14">
                  <c:v>Spain*</c:v>
                </c:pt>
                <c:pt idx="15">
                  <c:v>Sweden</c:v>
                </c:pt>
                <c:pt idx="16">
                  <c:v>Iceland</c:v>
                </c:pt>
                <c:pt idx="17">
                  <c:v>Slovenia</c:v>
                </c:pt>
                <c:pt idx="18">
                  <c:v>Hungary</c:v>
                </c:pt>
                <c:pt idx="19">
                  <c:v>Slovak Republic</c:v>
                </c:pt>
                <c:pt idx="20">
                  <c:v>Austria</c:v>
                </c:pt>
                <c:pt idx="21">
                  <c:v>Australia*</c:v>
                </c:pt>
                <c:pt idx="22">
                  <c:v>Belgium</c:v>
                </c:pt>
                <c:pt idx="23">
                  <c:v>France</c:v>
                </c:pt>
                <c:pt idx="24">
                  <c:v>Germany</c:v>
                </c:pt>
                <c:pt idx="25">
                  <c:v>Switzerland</c:v>
                </c:pt>
                <c:pt idx="26">
                  <c:v>Japan*</c:v>
                </c:pt>
                <c:pt idx="27">
                  <c:v>CANADA</c:v>
                </c:pt>
                <c:pt idx="28">
                  <c:v>United States</c:v>
                </c:pt>
              </c:strCache>
            </c:strRef>
          </c:cat>
          <c:val>
            <c:numRef>
              <c:f>Sheet1!$B$2:$B$30</c:f>
              <c:numCache>
                <c:formatCode>_-"$"* #,##0_-;\-"$"* #,##0_-;_-"$"* "-"??_-;_-@_-</c:formatCode>
                <c:ptCount val="29"/>
                <c:pt idx="0">
                  <c:v>253.14789999999999</c:v>
                </c:pt>
                <c:pt idx="1">
                  <c:v>286.73790000000002</c:v>
                </c:pt>
                <c:pt idx="2">
                  <c:v>288.38400000000001</c:v>
                </c:pt>
                <c:pt idx="3">
                  <c:v>289.59820000000002</c:v>
                </c:pt>
                <c:pt idx="4">
                  <c:v>293.55889999999999</c:v>
                </c:pt>
                <c:pt idx="5">
                  <c:v>330.8578</c:v>
                </c:pt>
                <c:pt idx="6">
                  <c:v>366.92099999999999</c:v>
                </c:pt>
                <c:pt idx="7">
                  <c:v>397.38479999999998</c:v>
                </c:pt>
                <c:pt idx="8">
                  <c:v>401.03109999999998</c:v>
                </c:pt>
                <c:pt idx="9">
                  <c:v>402.73939999999999</c:v>
                </c:pt>
                <c:pt idx="10">
                  <c:v>437.45839999999998</c:v>
                </c:pt>
                <c:pt idx="11">
                  <c:v>438.07839999999999</c:v>
                </c:pt>
                <c:pt idx="12">
                  <c:v>469.5333</c:v>
                </c:pt>
                <c:pt idx="13">
                  <c:v>475.08819999999997</c:v>
                </c:pt>
                <c:pt idx="14">
                  <c:v>489.14109999999999</c:v>
                </c:pt>
                <c:pt idx="15">
                  <c:v>495.60219999999998</c:v>
                </c:pt>
                <c:pt idx="16">
                  <c:v>497.625</c:v>
                </c:pt>
                <c:pt idx="17">
                  <c:v>511.22680000000003</c:v>
                </c:pt>
                <c:pt idx="18">
                  <c:v>526.95410000000004</c:v>
                </c:pt>
                <c:pt idx="19">
                  <c:v>533.42570000000001</c:v>
                </c:pt>
                <c:pt idx="20">
                  <c:v>548.81590000000006</c:v>
                </c:pt>
                <c:pt idx="21">
                  <c:v>589.85919999999999</c:v>
                </c:pt>
                <c:pt idx="22">
                  <c:v>606.11130000000003</c:v>
                </c:pt>
                <c:pt idx="23">
                  <c:v>622.13530000000003</c:v>
                </c:pt>
                <c:pt idx="24">
                  <c:v>678.27089999999998</c:v>
                </c:pt>
                <c:pt idx="25">
                  <c:v>695.62760000000003</c:v>
                </c:pt>
                <c:pt idx="26">
                  <c:v>756.08309999999994</c:v>
                </c:pt>
                <c:pt idx="27">
                  <c:v>761.44110000000001</c:v>
                </c:pt>
                <c:pt idx="28">
                  <c:v>1034.3506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 Average</c:v>
                </c:pt>
              </c:strCache>
            </c:strRef>
          </c:tx>
          <c:spPr>
            <a:noFill/>
            <a:ln>
              <a:noFill/>
            </a:ln>
          </c:spPr>
          <c:invertIfNegative val="0"/>
          <c:trendline>
            <c:name>Average: 73.3%</c:name>
            <c:spPr>
              <a:ln w="12700">
                <a:solidFill>
                  <a:schemeClr val="tx1"/>
                </a:solidFill>
              </a:ln>
            </c:spPr>
            <c:trendlineType val="linear"/>
            <c:dispRSqr val="0"/>
            <c:dispEq val="0"/>
          </c:trendline>
          <c:cat>
            <c:strRef>
              <c:f>Sheet1!$A$2:$A$30</c:f>
              <c:strCache>
                <c:ptCount val="29"/>
                <c:pt idx="0">
                  <c:v>New Zealand§</c:v>
                </c:pt>
                <c:pt idx="1">
                  <c:v>Israel‡</c:v>
                </c:pt>
                <c:pt idx="2">
                  <c:v>Denmark</c:v>
                </c:pt>
                <c:pt idx="3">
                  <c:v>Estonia</c:v>
                </c:pt>
                <c:pt idx="4">
                  <c:v>Mexico</c:v>
                </c:pt>
                <c:pt idx="5">
                  <c:v>Poland</c:v>
                </c:pt>
                <c:pt idx="6">
                  <c:v>United Kingdom†</c:v>
                </c:pt>
                <c:pt idx="7">
                  <c:v>Netherlands</c:v>
                </c:pt>
                <c:pt idx="8">
                  <c:v>Luxembourg*</c:v>
                </c:pt>
                <c:pt idx="9">
                  <c:v>Czech Republic</c:v>
                </c:pt>
                <c:pt idx="10">
                  <c:v>Norway</c:v>
                </c:pt>
                <c:pt idx="11">
                  <c:v>Portugal*</c:v>
                </c:pt>
                <c:pt idx="12">
                  <c:v>Korea</c:v>
                </c:pt>
                <c:pt idx="13">
                  <c:v>Finland</c:v>
                </c:pt>
                <c:pt idx="14">
                  <c:v>Spain*</c:v>
                </c:pt>
                <c:pt idx="15">
                  <c:v>Sweden</c:v>
                </c:pt>
                <c:pt idx="16">
                  <c:v>Iceland</c:v>
                </c:pt>
                <c:pt idx="17">
                  <c:v>Slovenia</c:v>
                </c:pt>
                <c:pt idx="18">
                  <c:v>Hungary</c:v>
                </c:pt>
                <c:pt idx="19">
                  <c:v>Slovak Republic</c:v>
                </c:pt>
                <c:pt idx="20">
                  <c:v>Austria</c:v>
                </c:pt>
                <c:pt idx="21">
                  <c:v>Australia*</c:v>
                </c:pt>
                <c:pt idx="22">
                  <c:v>Belgium</c:v>
                </c:pt>
                <c:pt idx="23">
                  <c:v>France</c:v>
                </c:pt>
                <c:pt idx="24">
                  <c:v>Germany</c:v>
                </c:pt>
                <c:pt idx="25">
                  <c:v>Switzerland</c:v>
                </c:pt>
                <c:pt idx="26">
                  <c:v>Japan*</c:v>
                </c:pt>
                <c:pt idx="27">
                  <c:v>CANADA</c:v>
                </c:pt>
                <c:pt idx="28">
                  <c:v>United States</c:v>
                </c:pt>
              </c:strCache>
            </c:strRef>
          </c:cat>
          <c:val>
            <c:numRef>
              <c:f>Sheet1!$C$2:$C$30</c:f>
              <c:numCache>
                <c:formatCode>_-"$"* #,##0_-;\-"$"* #,##0_-;_-"$"* "-"??_-;_-@_-</c:formatCode>
                <c:ptCount val="29"/>
                <c:pt idx="0">
                  <c:v>499.21342068965521</c:v>
                </c:pt>
                <c:pt idx="1">
                  <c:v>499.21342068965521</c:v>
                </c:pt>
                <c:pt idx="2">
                  <c:v>499.21342068965521</c:v>
                </c:pt>
                <c:pt idx="3">
                  <c:v>499.21342068965521</c:v>
                </c:pt>
                <c:pt idx="4">
                  <c:v>499.21342068965521</c:v>
                </c:pt>
                <c:pt idx="5">
                  <c:v>499.21342068965521</c:v>
                </c:pt>
                <c:pt idx="6">
                  <c:v>499.21342068965521</c:v>
                </c:pt>
                <c:pt idx="7">
                  <c:v>499.21342068965521</c:v>
                </c:pt>
                <c:pt idx="8">
                  <c:v>499.21342068965521</c:v>
                </c:pt>
                <c:pt idx="9">
                  <c:v>499.21342068965521</c:v>
                </c:pt>
                <c:pt idx="10">
                  <c:v>499.21342068965521</c:v>
                </c:pt>
                <c:pt idx="11">
                  <c:v>499.21342068965521</c:v>
                </c:pt>
                <c:pt idx="12">
                  <c:v>499.21342068965521</c:v>
                </c:pt>
                <c:pt idx="13">
                  <c:v>499.21342068965521</c:v>
                </c:pt>
                <c:pt idx="14">
                  <c:v>499.21342068965521</c:v>
                </c:pt>
                <c:pt idx="15">
                  <c:v>499.21342068965521</c:v>
                </c:pt>
                <c:pt idx="16">
                  <c:v>499.21342068965521</c:v>
                </c:pt>
                <c:pt idx="17">
                  <c:v>499.21342068965521</c:v>
                </c:pt>
                <c:pt idx="18">
                  <c:v>499.21342068965521</c:v>
                </c:pt>
                <c:pt idx="19">
                  <c:v>499.21342068965521</c:v>
                </c:pt>
                <c:pt idx="20">
                  <c:v>499.21342068965521</c:v>
                </c:pt>
                <c:pt idx="21">
                  <c:v>499.21342068965521</c:v>
                </c:pt>
                <c:pt idx="22">
                  <c:v>499.21342068965521</c:v>
                </c:pt>
                <c:pt idx="23">
                  <c:v>499.21342068965521</c:v>
                </c:pt>
                <c:pt idx="24">
                  <c:v>499.21342068965521</c:v>
                </c:pt>
                <c:pt idx="25">
                  <c:v>499.21342068965521</c:v>
                </c:pt>
                <c:pt idx="26">
                  <c:v>499.21342068965521</c:v>
                </c:pt>
                <c:pt idx="27">
                  <c:v>499.21342068965521</c:v>
                </c:pt>
                <c:pt idx="28">
                  <c:v>499.21342068965521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0"/>
        <c:overlap val="100"/>
        <c:axId val="139158656"/>
        <c:axId val="139160192"/>
      </c:barChart>
      <c:catAx>
        <c:axId val="139158656"/>
        <c:scaling>
          <c:orientation val="minMax"/>
        </c:scaling>
        <c:delete val="0"/>
        <c:axPos val="l"/>
        <c:majorTickMark val="out"/>
        <c:minorTickMark val="none"/>
        <c:tickLblPos val="nextTo"/>
        <c:spPr>
          <a:ln w="6350">
            <a:solidFill>
              <a:schemeClr val="tx1"/>
            </a:solidFill>
          </a:ln>
        </c:spPr>
        <c:txPr>
          <a:bodyPr/>
          <a:lstStyle/>
          <a:p>
            <a:pPr>
              <a:defRPr sz="950"/>
            </a:pPr>
            <a:endParaRPr lang="en-US"/>
          </a:p>
        </c:txPr>
        <c:crossAx val="139160192"/>
        <c:crosses val="autoZero"/>
        <c:auto val="1"/>
        <c:lblAlgn val="ctr"/>
        <c:lblOffset val="100"/>
        <c:tickLblSkip val="1"/>
        <c:noMultiLvlLbl val="0"/>
      </c:catAx>
      <c:valAx>
        <c:axId val="139160192"/>
        <c:scaling>
          <c:orientation val="minMax"/>
        </c:scaling>
        <c:delete val="0"/>
        <c:axPos val="b"/>
        <c:numFmt formatCode="&quot;$&quot;#,##0" sourceLinked="0"/>
        <c:majorTickMark val="out"/>
        <c:minorTickMark val="none"/>
        <c:tickLblPos val="nextTo"/>
        <c:spPr>
          <a:ln w="6350">
            <a:solidFill>
              <a:schemeClr val="tx1"/>
            </a:solidFill>
          </a:ln>
        </c:spPr>
        <c:txPr>
          <a:bodyPr/>
          <a:lstStyle/>
          <a:p>
            <a:pPr>
              <a:defRPr sz="950"/>
            </a:pPr>
            <a:endParaRPr lang="en-US"/>
          </a:p>
        </c:txPr>
        <c:crossAx val="139158656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000"/>
      </a:pPr>
      <a:endParaRPr lang="en-US"/>
    </a:p>
  </c:txPr>
  <c:externalData r:id="rId1">
    <c:autoUpdate val="0"/>
  </c:externalData>
  <c:userShapes r:id="rId2"/>
</c:chartSpace>
</file>

<file path=ppt/charts/chart1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CA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3234990631955812"/>
          <c:y val="7.6894823831886033E-3"/>
          <c:w val="0.78896909000914028"/>
          <c:h val="0.84945709670906522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 Total Current Expenditure per Capita  </c:v>
                </c:pt>
              </c:strCache>
            </c:strRef>
          </c:tx>
          <c:spPr>
            <a:solidFill>
              <a:srgbClr val="93A445"/>
            </a:solidFill>
            <a:ln w="6350">
              <a:solidFill>
                <a:schemeClr val="tx1"/>
              </a:solidFill>
            </a:ln>
          </c:spPr>
          <c:invertIfNegative val="0"/>
          <c:dPt>
            <c:idx val="8"/>
            <c:invertIfNegative val="0"/>
            <c:bubble3D val="0"/>
          </c:dPt>
          <c:dPt>
            <c:idx val="9"/>
            <c:invertIfNegative val="0"/>
            <c:bubble3D val="0"/>
          </c:dPt>
          <c:dPt>
            <c:idx val="10"/>
            <c:invertIfNegative val="0"/>
            <c:bubble3D val="0"/>
          </c:dPt>
          <c:dPt>
            <c:idx val="14"/>
            <c:invertIfNegative val="0"/>
            <c:bubble3D val="0"/>
          </c:dPt>
          <c:dPt>
            <c:idx val="23"/>
            <c:invertIfNegative val="0"/>
            <c:bubble3D val="0"/>
            <c:spPr>
              <a:solidFill>
                <a:schemeClr val="bg1"/>
              </a:solidFill>
              <a:ln w="6350">
                <a:solidFill>
                  <a:schemeClr val="tx1"/>
                </a:solidFill>
              </a:ln>
            </c:spPr>
          </c:dPt>
          <c:dPt>
            <c:idx val="27"/>
            <c:invertIfNegative val="0"/>
            <c:bubble3D val="0"/>
            <c:spPr>
              <a:solidFill>
                <a:schemeClr val="bg1"/>
              </a:solidFill>
              <a:ln w="6350">
                <a:solidFill>
                  <a:schemeClr val="tx1"/>
                </a:solidFill>
              </a:ln>
            </c:spPr>
          </c:dPt>
          <c:dLbls>
            <c:dLbl>
              <c:idx val="8"/>
              <c:layout>
                <c:manualLayout>
                  <c:x val="3.0852294639413806E-3"/>
                  <c:y val="0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1"/>
              <c:layout>
                <c:manualLayout>
                  <c:x val="1.0798303123794832E-2"/>
                  <c:y val="0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</c:dLbl>
            <c:txPr>
              <a:bodyPr/>
              <a:lstStyle/>
              <a:p>
                <a:pPr>
                  <a:defRPr sz="950"/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Sheet1!$A$2:$A$28</c:f>
              <c:strCache>
                <c:ptCount val="27"/>
                <c:pt idx="0">
                  <c:v>Poland</c:v>
                </c:pt>
                <c:pt idx="1">
                  <c:v>Israel‡</c:v>
                </c:pt>
                <c:pt idx="2">
                  <c:v>Slovenia</c:v>
                </c:pt>
                <c:pt idx="3">
                  <c:v>Hungary</c:v>
                </c:pt>
                <c:pt idx="4">
                  <c:v>Estonia</c:v>
                </c:pt>
                <c:pt idx="5">
                  <c:v>New Zealand†</c:v>
                </c:pt>
                <c:pt idx="6">
                  <c:v>Slovak Republic</c:v>
                </c:pt>
                <c:pt idx="7">
                  <c:v>Iceland</c:v>
                </c:pt>
                <c:pt idx="8">
                  <c:v>Spain*</c:v>
                </c:pt>
                <c:pt idx="9">
                  <c:v>Finland</c:v>
                </c:pt>
                <c:pt idx="10">
                  <c:v>Czech Republic</c:v>
                </c:pt>
                <c:pt idx="11">
                  <c:v>Portugal*</c:v>
                </c:pt>
                <c:pt idx="12">
                  <c:v>Denmark</c:v>
                </c:pt>
                <c:pt idx="13">
                  <c:v>Mexico</c:v>
                </c:pt>
                <c:pt idx="14">
                  <c:v>Netherlands</c:v>
                </c:pt>
                <c:pt idx="15">
                  <c:v>Korea</c:v>
                </c:pt>
                <c:pt idx="16">
                  <c:v>France</c:v>
                </c:pt>
                <c:pt idx="17">
                  <c:v>Austria</c:v>
                </c:pt>
                <c:pt idx="18">
                  <c:v>Norway*</c:v>
                </c:pt>
                <c:pt idx="19">
                  <c:v>Luxembourg*</c:v>
                </c:pt>
                <c:pt idx="20">
                  <c:v>Australia*</c:v>
                </c:pt>
                <c:pt idx="21">
                  <c:v>Belgium</c:v>
                </c:pt>
                <c:pt idx="22">
                  <c:v>Japan*</c:v>
                </c:pt>
                <c:pt idx="23">
                  <c:v>CANADA</c:v>
                </c:pt>
                <c:pt idx="24">
                  <c:v>Germany</c:v>
                </c:pt>
                <c:pt idx="25">
                  <c:v>Switzerland</c:v>
                </c:pt>
                <c:pt idx="26">
                  <c:v>United States</c:v>
                </c:pt>
              </c:strCache>
            </c:strRef>
          </c:cat>
          <c:val>
            <c:numRef>
              <c:f>Sheet1!$B$2:$B$28</c:f>
              <c:numCache>
                <c:formatCode>_-"$"* #,##0_-;\-"$"* #,##0_-;_-"$"* "-"??_-;_-@_-</c:formatCode>
                <c:ptCount val="27"/>
                <c:pt idx="0">
                  <c:v>33.544699999999999</c:v>
                </c:pt>
                <c:pt idx="1">
                  <c:v>96.983000000000004</c:v>
                </c:pt>
                <c:pt idx="2">
                  <c:v>108.6951</c:v>
                </c:pt>
                <c:pt idx="3">
                  <c:v>121.97790000000001</c:v>
                </c:pt>
                <c:pt idx="4">
                  <c:v>133.26009999999999</c:v>
                </c:pt>
                <c:pt idx="5">
                  <c:v>148.44460000000001</c:v>
                </c:pt>
                <c:pt idx="6">
                  <c:v>156.69710000000001</c:v>
                </c:pt>
                <c:pt idx="7">
                  <c:v>185.47640000000001</c:v>
                </c:pt>
                <c:pt idx="8">
                  <c:v>189.64619999999999</c:v>
                </c:pt>
                <c:pt idx="9">
                  <c:v>209.21379999999999</c:v>
                </c:pt>
                <c:pt idx="10">
                  <c:v>259.94499999999999</c:v>
                </c:pt>
                <c:pt idx="11">
                  <c:v>292.35140000000001</c:v>
                </c:pt>
                <c:pt idx="12">
                  <c:v>292.99590000000001</c:v>
                </c:pt>
                <c:pt idx="13">
                  <c:v>314.00029999999998</c:v>
                </c:pt>
                <c:pt idx="14">
                  <c:v>380.62029999999999</c:v>
                </c:pt>
                <c:pt idx="15">
                  <c:v>393.32089999999999</c:v>
                </c:pt>
                <c:pt idx="16">
                  <c:v>415.3886</c:v>
                </c:pt>
                <c:pt idx="17">
                  <c:v>421.09120000000001</c:v>
                </c:pt>
                <c:pt idx="18">
                  <c:v>458.69200000000001</c:v>
                </c:pt>
                <c:pt idx="19">
                  <c:v>506.30529999999999</c:v>
                </c:pt>
                <c:pt idx="20">
                  <c:v>560.63279999999997</c:v>
                </c:pt>
                <c:pt idx="21">
                  <c:v>621.90620000000001</c:v>
                </c:pt>
                <c:pt idx="22">
                  <c:v>667.52139999999997</c:v>
                </c:pt>
                <c:pt idx="23">
                  <c:v>720.14769999999999</c:v>
                </c:pt>
                <c:pt idx="24">
                  <c:v>724.86879999999996</c:v>
                </c:pt>
                <c:pt idx="25">
                  <c:v>1119.4785999999999</c:v>
                </c:pt>
                <c:pt idx="26">
                  <c:v>1855.81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 Average</c:v>
                </c:pt>
              </c:strCache>
            </c:strRef>
          </c:tx>
          <c:spPr>
            <a:noFill/>
            <a:ln>
              <a:noFill/>
            </a:ln>
          </c:spPr>
          <c:invertIfNegative val="0"/>
          <c:trendline>
            <c:name>Average: 73.3%</c:name>
            <c:spPr>
              <a:ln w="12700">
                <a:solidFill>
                  <a:schemeClr val="tx1"/>
                </a:solidFill>
              </a:ln>
            </c:spPr>
            <c:trendlineType val="linear"/>
            <c:dispRSqr val="0"/>
            <c:dispEq val="0"/>
          </c:trendline>
          <c:cat>
            <c:strRef>
              <c:f>Sheet1!$A$2:$A$28</c:f>
              <c:strCache>
                <c:ptCount val="27"/>
                <c:pt idx="0">
                  <c:v>Poland</c:v>
                </c:pt>
                <c:pt idx="1">
                  <c:v>Israel‡</c:v>
                </c:pt>
                <c:pt idx="2">
                  <c:v>Slovenia</c:v>
                </c:pt>
                <c:pt idx="3">
                  <c:v>Hungary</c:v>
                </c:pt>
                <c:pt idx="4">
                  <c:v>Estonia</c:v>
                </c:pt>
                <c:pt idx="5">
                  <c:v>New Zealand†</c:v>
                </c:pt>
                <c:pt idx="6">
                  <c:v>Slovak Republic</c:v>
                </c:pt>
                <c:pt idx="7">
                  <c:v>Iceland</c:v>
                </c:pt>
                <c:pt idx="8">
                  <c:v>Spain*</c:v>
                </c:pt>
                <c:pt idx="9">
                  <c:v>Finland</c:v>
                </c:pt>
                <c:pt idx="10">
                  <c:v>Czech Republic</c:v>
                </c:pt>
                <c:pt idx="11">
                  <c:v>Portugal*</c:v>
                </c:pt>
                <c:pt idx="12">
                  <c:v>Denmark</c:v>
                </c:pt>
                <c:pt idx="13">
                  <c:v>Mexico</c:v>
                </c:pt>
                <c:pt idx="14">
                  <c:v>Netherlands</c:v>
                </c:pt>
                <c:pt idx="15">
                  <c:v>Korea</c:v>
                </c:pt>
                <c:pt idx="16">
                  <c:v>France</c:v>
                </c:pt>
                <c:pt idx="17">
                  <c:v>Austria</c:v>
                </c:pt>
                <c:pt idx="18">
                  <c:v>Norway*</c:v>
                </c:pt>
                <c:pt idx="19">
                  <c:v>Luxembourg*</c:v>
                </c:pt>
                <c:pt idx="20">
                  <c:v>Australia*</c:v>
                </c:pt>
                <c:pt idx="21">
                  <c:v>Belgium</c:v>
                </c:pt>
                <c:pt idx="22">
                  <c:v>Japan*</c:v>
                </c:pt>
                <c:pt idx="23">
                  <c:v>CANADA</c:v>
                </c:pt>
                <c:pt idx="24">
                  <c:v>Germany</c:v>
                </c:pt>
                <c:pt idx="25">
                  <c:v>Switzerland</c:v>
                </c:pt>
                <c:pt idx="26">
                  <c:v>United States</c:v>
                </c:pt>
              </c:strCache>
            </c:strRef>
          </c:cat>
          <c:val>
            <c:numRef>
              <c:f>Sheet1!$C$2:$C$28</c:f>
              <c:numCache>
                <c:formatCode>_-"$"* #,##0_-;\-"$"* #,##0_-;_-"$"* "-"??_-;_-@_-</c:formatCode>
                <c:ptCount val="27"/>
                <c:pt idx="0">
                  <c:v>421.8153814814815</c:v>
                </c:pt>
                <c:pt idx="1">
                  <c:v>421.8153814814815</c:v>
                </c:pt>
                <c:pt idx="2">
                  <c:v>421.8153814814815</c:v>
                </c:pt>
                <c:pt idx="3">
                  <c:v>421.8153814814815</c:v>
                </c:pt>
                <c:pt idx="4">
                  <c:v>421.8153814814815</c:v>
                </c:pt>
                <c:pt idx="5">
                  <c:v>421.8153814814815</c:v>
                </c:pt>
                <c:pt idx="6">
                  <c:v>421.8153814814815</c:v>
                </c:pt>
                <c:pt idx="7">
                  <c:v>421.8153814814815</c:v>
                </c:pt>
                <c:pt idx="8">
                  <c:v>421.8153814814815</c:v>
                </c:pt>
                <c:pt idx="9">
                  <c:v>421.8153814814815</c:v>
                </c:pt>
                <c:pt idx="10">
                  <c:v>421.8153814814815</c:v>
                </c:pt>
                <c:pt idx="11">
                  <c:v>421.8153814814815</c:v>
                </c:pt>
                <c:pt idx="12">
                  <c:v>421.8153814814815</c:v>
                </c:pt>
                <c:pt idx="13">
                  <c:v>421.8153814814815</c:v>
                </c:pt>
                <c:pt idx="14">
                  <c:v>421.8153814814815</c:v>
                </c:pt>
                <c:pt idx="15">
                  <c:v>421.8153814814815</c:v>
                </c:pt>
                <c:pt idx="16">
                  <c:v>421.8153814814815</c:v>
                </c:pt>
                <c:pt idx="17">
                  <c:v>421.8153814814815</c:v>
                </c:pt>
                <c:pt idx="18">
                  <c:v>421.8153814814815</c:v>
                </c:pt>
                <c:pt idx="19">
                  <c:v>421.8153814814815</c:v>
                </c:pt>
                <c:pt idx="20">
                  <c:v>421.8153814814815</c:v>
                </c:pt>
                <c:pt idx="21">
                  <c:v>421.8153814814815</c:v>
                </c:pt>
                <c:pt idx="22">
                  <c:v>421.8153814814815</c:v>
                </c:pt>
                <c:pt idx="23">
                  <c:v>421.8153814814815</c:v>
                </c:pt>
                <c:pt idx="24">
                  <c:v>421.8153814814815</c:v>
                </c:pt>
                <c:pt idx="25">
                  <c:v>421.8153814814815</c:v>
                </c:pt>
                <c:pt idx="26">
                  <c:v>421.8153814814815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0"/>
        <c:overlap val="100"/>
        <c:axId val="139108736"/>
        <c:axId val="139110272"/>
      </c:barChart>
      <c:catAx>
        <c:axId val="139108736"/>
        <c:scaling>
          <c:orientation val="minMax"/>
        </c:scaling>
        <c:delete val="0"/>
        <c:axPos val="l"/>
        <c:majorTickMark val="out"/>
        <c:minorTickMark val="none"/>
        <c:tickLblPos val="nextTo"/>
        <c:spPr>
          <a:ln w="6350">
            <a:solidFill>
              <a:schemeClr val="tx1"/>
            </a:solidFill>
          </a:ln>
        </c:spPr>
        <c:txPr>
          <a:bodyPr/>
          <a:lstStyle/>
          <a:p>
            <a:pPr>
              <a:defRPr sz="950"/>
            </a:pPr>
            <a:endParaRPr lang="en-US"/>
          </a:p>
        </c:txPr>
        <c:crossAx val="139110272"/>
        <c:crosses val="autoZero"/>
        <c:auto val="1"/>
        <c:lblAlgn val="ctr"/>
        <c:lblOffset val="100"/>
        <c:tickLblSkip val="1"/>
        <c:noMultiLvlLbl val="0"/>
      </c:catAx>
      <c:valAx>
        <c:axId val="139110272"/>
        <c:scaling>
          <c:orientation val="minMax"/>
        </c:scaling>
        <c:delete val="0"/>
        <c:axPos val="b"/>
        <c:numFmt formatCode="&quot;$&quot;#,##0" sourceLinked="0"/>
        <c:majorTickMark val="out"/>
        <c:minorTickMark val="none"/>
        <c:tickLblPos val="nextTo"/>
        <c:spPr>
          <a:ln w="6350">
            <a:solidFill>
              <a:schemeClr val="tx1"/>
            </a:solidFill>
          </a:ln>
        </c:spPr>
        <c:txPr>
          <a:bodyPr/>
          <a:lstStyle/>
          <a:p>
            <a:pPr>
              <a:defRPr sz="950"/>
            </a:pPr>
            <a:endParaRPr lang="en-US"/>
          </a:p>
        </c:txPr>
        <c:crossAx val="139108736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000"/>
      </a:pPr>
      <a:endParaRPr lang="en-US"/>
    </a:p>
  </c:txPr>
  <c:externalData r:id="rId1">
    <c:autoUpdate val="0"/>
  </c:externalData>
  <c:userShapes r:id="rId2"/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CA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 sz="1400" b="1"/>
            </a:pPr>
            <a:r>
              <a:rPr lang="en-CA" sz="1400" b="1" dirty="0" smtClean="0">
                <a:solidFill>
                  <a:schemeClr val="tx1"/>
                </a:solidFill>
              </a:rPr>
              <a:t>Public-</a:t>
            </a:r>
            <a:r>
              <a:rPr lang="en-CA" sz="1400" b="1" baseline="0" dirty="0" smtClean="0">
                <a:solidFill>
                  <a:schemeClr val="tx1"/>
                </a:solidFill>
              </a:rPr>
              <a:t> and p</a:t>
            </a:r>
            <a:r>
              <a:rPr lang="en-CA" sz="1400" b="1" dirty="0" smtClean="0">
                <a:solidFill>
                  <a:schemeClr val="tx1"/>
                </a:solidFill>
              </a:rPr>
              <a:t>rivate-sector shares</a:t>
            </a:r>
            <a:r>
              <a:rPr lang="en-CA" sz="1400" b="1" baseline="0" dirty="0" smtClean="0">
                <a:solidFill>
                  <a:schemeClr val="tx1"/>
                </a:solidFill>
              </a:rPr>
              <a:t> by category, 2015</a:t>
            </a:r>
            <a:r>
              <a:rPr lang="en-CA" sz="1400" b="1" baseline="30000" dirty="0" smtClean="0">
                <a:solidFill>
                  <a:schemeClr val="tx1"/>
                </a:solidFill>
              </a:rPr>
              <a:t>f</a:t>
            </a:r>
            <a:endParaRPr lang="en-CA" sz="1400" b="1" baseline="30000" dirty="0">
              <a:solidFill>
                <a:schemeClr val="tx1"/>
              </a:solidFill>
            </a:endParaRPr>
          </a:p>
        </c:rich>
      </c:tx>
      <c:layout>
        <c:manualLayout>
          <c:xMode val="edge"/>
          <c:yMode val="edge"/>
          <c:x val="0.20800419947506563"/>
          <c:y val="0"/>
        </c:manualLayout>
      </c:layout>
      <c:overlay val="1"/>
    </c:title>
    <c:autoTitleDeleted val="0"/>
    <c:plotArea>
      <c:layout>
        <c:manualLayout>
          <c:layoutTarget val="inner"/>
          <c:xMode val="edge"/>
          <c:yMode val="edge"/>
          <c:x val="6.30108317061987E-2"/>
          <c:y val="0.15715131003361421"/>
          <c:w val="0.90494444461314683"/>
          <c:h val="0.3959812589215821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Public-sector share</c:v>
                </c:pt>
              </c:strCache>
            </c:strRef>
          </c:tx>
          <c:spPr>
            <a:solidFill>
              <a:srgbClr val="8B9B3C"/>
            </a:solidFill>
            <a:ln w="6350">
              <a:solidFill>
                <a:schemeClr val="tx1"/>
              </a:solidFill>
            </a:ln>
          </c:spPr>
          <c:invertIfNegative val="0"/>
          <c:dLbls>
            <c:dLbl>
              <c:idx val="0"/>
              <c:layout>
                <c:manualLayout>
                  <c:x val="-2.4649606299212597E-3"/>
                  <c:y val="2.6185789276340458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"/>
              <c:layout>
                <c:manualLayout>
                  <c:x val="-2.7131233595800524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2"/>
              <c:layout>
                <c:manualLayout>
                  <c:x val="-4.2556430446194227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3"/>
              <c:layout>
                <c:manualLayout>
                  <c:x val="-4.6278441959120712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4"/>
              <c:layout>
                <c:manualLayout>
                  <c:x val="-7.7130736598534514E-3"/>
                  <c:y val="2.6186954648937067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6"/>
              <c:layout>
                <c:manualLayout>
                  <c:x val="-4.6278441959120712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7"/>
              <c:layout>
                <c:manualLayout>
                  <c:x val="-9.6278215223097111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8"/>
              <c:layout>
                <c:manualLayout>
                  <c:x val="-2.7131233595800524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9"/>
              <c:layout>
                <c:manualLayout>
                  <c:x val="-6.1704589278827613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</c:dLbl>
            <c:numFmt formatCode="0%" sourceLinked="0"/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Sheet1!$A$2:$A$10</c:f>
              <c:strCache>
                <c:ptCount val="9"/>
                <c:pt idx="0">
                  <c:v>Hospitals</c:v>
                </c:pt>
                <c:pt idx="1">
                  <c:v>Other institutions</c:v>
                </c:pt>
                <c:pt idx="2">
                  <c:v>Physicians</c:v>
                </c:pt>
                <c:pt idx="3">
                  <c:v>Other professionals</c:v>
                </c:pt>
                <c:pt idx="4">
                  <c:v>Drugs</c:v>
                </c:pt>
                <c:pt idx="5">
                  <c:v>Capital</c:v>
                </c:pt>
                <c:pt idx="6">
                  <c:v>Public health</c:v>
                </c:pt>
                <c:pt idx="7">
                  <c:v>Administration</c:v>
                </c:pt>
                <c:pt idx="8">
                  <c:v>Other health spending</c:v>
                </c:pt>
              </c:strCache>
            </c:strRef>
          </c:cat>
          <c:val>
            <c:numRef>
              <c:f>Sheet1!$B$2:$B$10</c:f>
              <c:numCache>
                <c:formatCode>0.0%</c:formatCode>
                <c:ptCount val="9"/>
                <c:pt idx="0">
                  <c:v>0.90400000000000003</c:v>
                </c:pt>
                <c:pt idx="1">
                  <c:v>0.70299999999999996</c:v>
                </c:pt>
                <c:pt idx="2">
                  <c:v>0.98699999999999999</c:v>
                </c:pt>
                <c:pt idx="3">
                  <c:v>8.7999999999999995E-2</c:v>
                </c:pt>
                <c:pt idx="4">
                  <c:v>0.36599999999999999</c:v>
                </c:pt>
                <c:pt idx="5">
                  <c:v>0.82099999999999995</c:v>
                </c:pt>
                <c:pt idx="6">
                  <c:v>1</c:v>
                </c:pt>
                <c:pt idx="7">
                  <c:v>0.42899999999999999</c:v>
                </c:pt>
                <c:pt idx="8">
                  <c:v>0.74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Private-sector share</c:v>
                </c:pt>
              </c:strCache>
            </c:strRef>
          </c:tx>
          <c:spPr>
            <a:solidFill>
              <a:schemeClr val="bg1"/>
            </a:solidFill>
            <a:ln w="6350">
              <a:solidFill>
                <a:schemeClr val="tx1"/>
              </a:solidFill>
            </a:ln>
          </c:spPr>
          <c:invertIfNegative val="0"/>
          <c:dLbls>
            <c:dLbl>
              <c:idx val="0"/>
              <c:layout>
                <c:manualLayout>
                  <c:x val="8.8835958005249339E-3"/>
                  <c:y val="5.2373922009748778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"/>
              <c:layout>
                <c:manualLayout>
                  <c:x val="1.3883532587736213E-2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2"/>
              <c:layout>
                <c:manualLayout>
                  <c:x val="9.2556883918241423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3"/>
              <c:layout>
                <c:manualLayout>
                  <c:x val="2.7131233595800524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4"/>
              <c:layout>
                <c:manualLayout>
                  <c:x val="4.2556430446194227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5"/>
              <c:layout>
                <c:manualLayout>
                  <c:x val="1.0798303123794832E-2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6"/>
              <c:layout>
                <c:manualLayout>
                  <c:x val="7.7130736598534514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7"/>
              <c:layout>
                <c:manualLayout>
                  <c:x val="2.4649606299212597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8"/>
              <c:layout>
                <c:manualLayout>
                  <c:x val="8.8834645669291345E-3"/>
                  <c:y val="-5.2373922009748778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9"/>
              <c:layout>
                <c:manualLayout>
                  <c:x val="1.0798303123794945E-2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</c:dLbl>
            <c:numFmt formatCode="0%" sourceLinked="0"/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Sheet1!$A$2:$A$10</c:f>
              <c:strCache>
                <c:ptCount val="9"/>
                <c:pt idx="0">
                  <c:v>Hospitals</c:v>
                </c:pt>
                <c:pt idx="1">
                  <c:v>Other institutions</c:v>
                </c:pt>
                <c:pt idx="2">
                  <c:v>Physicians</c:v>
                </c:pt>
                <c:pt idx="3">
                  <c:v>Other professionals</c:v>
                </c:pt>
                <c:pt idx="4">
                  <c:v>Drugs</c:v>
                </c:pt>
                <c:pt idx="5">
                  <c:v>Capital</c:v>
                </c:pt>
                <c:pt idx="6">
                  <c:v>Public health</c:v>
                </c:pt>
                <c:pt idx="7">
                  <c:v>Administration</c:v>
                </c:pt>
                <c:pt idx="8">
                  <c:v>Other health spending</c:v>
                </c:pt>
              </c:strCache>
            </c:strRef>
          </c:cat>
          <c:val>
            <c:numRef>
              <c:f>Sheet1!$C$2:$C$10</c:f>
              <c:numCache>
                <c:formatCode>0.0%</c:formatCode>
                <c:ptCount val="9"/>
                <c:pt idx="0">
                  <c:v>9.6000000000000002E-2</c:v>
                </c:pt>
                <c:pt idx="1">
                  <c:v>0.29699999999999999</c:v>
                </c:pt>
                <c:pt idx="2">
                  <c:v>1.2999999999999999E-2</c:v>
                </c:pt>
                <c:pt idx="3">
                  <c:v>0.91200000000000003</c:v>
                </c:pt>
                <c:pt idx="4">
                  <c:v>0.63400000000000001</c:v>
                </c:pt>
                <c:pt idx="5">
                  <c:v>0.17899999999999999</c:v>
                </c:pt>
                <c:pt idx="6">
                  <c:v>0</c:v>
                </c:pt>
                <c:pt idx="7">
                  <c:v>0.57099999999999995</c:v>
                </c:pt>
                <c:pt idx="8">
                  <c:v>0.26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09648512"/>
        <c:axId val="109695360"/>
      </c:barChart>
      <c:catAx>
        <c:axId val="109648512"/>
        <c:scaling>
          <c:orientation val="minMax"/>
        </c:scaling>
        <c:delete val="0"/>
        <c:axPos val="b"/>
        <c:majorTickMark val="out"/>
        <c:minorTickMark val="none"/>
        <c:tickLblPos val="nextTo"/>
        <c:spPr>
          <a:ln w="6350">
            <a:solidFill>
              <a:schemeClr val="tx1"/>
            </a:solidFill>
          </a:ln>
        </c:spPr>
        <c:txPr>
          <a:bodyPr rot="-2700000" vert="horz" anchor="t" anchorCtr="0"/>
          <a:lstStyle/>
          <a:p>
            <a:pPr>
              <a:defRPr sz="1200"/>
            </a:pPr>
            <a:endParaRPr lang="en-US"/>
          </a:p>
        </c:txPr>
        <c:crossAx val="109695360"/>
        <c:crosses val="autoZero"/>
        <c:auto val="1"/>
        <c:lblAlgn val="ctr"/>
        <c:lblOffset val="100"/>
        <c:noMultiLvlLbl val="0"/>
      </c:catAx>
      <c:valAx>
        <c:axId val="109695360"/>
        <c:scaling>
          <c:orientation val="minMax"/>
          <c:max val="1"/>
        </c:scaling>
        <c:delete val="0"/>
        <c:axPos val="l"/>
        <c:majorGridlines>
          <c:spPr>
            <a:ln>
              <a:noFill/>
            </a:ln>
          </c:spPr>
        </c:majorGridlines>
        <c:numFmt formatCode="0%" sourceLinked="0"/>
        <c:majorTickMark val="out"/>
        <c:minorTickMark val="none"/>
        <c:tickLblPos val="nextTo"/>
        <c:spPr>
          <a:ln w="6350">
            <a:solidFill>
              <a:schemeClr val="tx1"/>
            </a:solidFill>
          </a:ln>
        </c:spPr>
        <c:crossAx val="109648512"/>
        <c:crosses val="autoZero"/>
        <c:crossBetween val="between"/>
        <c:majorUnit val="0.2"/>
      </c:valAx>
    </c:plotArea>
    <c:legend>
      <c:legendPos val="b"/>
      <c:layout>
        <c:manualLayout>
          <c:xMode val="edge"/>
          <c:yMode val="edge"/>
          <c:x val="0.25704015748031495"/>
          <c:y val="0.85515612272603858"/>
          <c:w val="0.49258622047244094"/>
          <c:h val="7.7109814398200222E-2"/>
        </c:manualLayout>
      </c:layout>
      <c:overlay val="0"/>
      <c:txPr>
        <a:bodyPr/>
        <a:lstStyle/>
        <a:p>
          <a:pPr>
            <a:defRPr sz="1800" baseline="12000"/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1200"/>
      </a:pPr>
      <a:endParaRPr lang="en-US"/>
    </a:p>
  </c:txPr>
  <c:externalData r:id="rId1">
    <c:autoUpdate val="0"/>
  </c:externalData>
  <c:userShapes r:id="rId2"/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CA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1806453445591604"/>
          <c:y val="2.0318301121450728E-2"/>
          <c:w val="0.8655389262357327"/>
          <c:h val="0.72759293724648055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Hospitals </c:v>
                </c:pt>
              </c:strCache>
            </c:strRef>
          </c:tx>
          <c:spPr>
            <a:ln w="12700">
              <a:solidFill>
                <a:srgbClr val="8B9B3C"/>
              </a:solidFill>
            </a:ln>
          </c:spPr>
          <c:marker>
            <c:symbol val="diamond"/>
            <c:size val="10"/>
            <c:spPr>
              <a:solidFill>
                <a:srgbClr val="8B9B3C"/>
              </a:solidFill>
              <a:ln w="6350">
                <a:solidFill>
                  <a:schemeClr val="tx1"/>
                </a:solidFill>
              </a:ln>
            </c:spPr>
          </c:marker>
          <c:dPt>
            <c:idx val="39"/>
            <c:marker>
              <c:symbol val="circle"/>
              <c:size val="8"/>
              <c:spPr>
                <a:solidFill>
                  <a:schemeClr val="bg1"/>
                </a:solidFill>
                <a:ln w="6350">
                  <a:solidFill>
                    <a:schemeClr val="tx1"/>
                  </a:solidFill>
                </a:ln>
              </c:spPr>
            </c:marker>
            <c:bubble3D val="0"/>
          </c:dPt>
          <c:dPt>
            <c:idx val="40"/>
            <c:marker>
              <c:symbol val="circle"/>
              <c:size val="8"/>
              <c:spPr>
                <a:solidFill>
                  <a:schemeClr val="bg1"/>
                </a:solidFill>
                <a:ln w="6350">
                  <a:solidFill>
                    <a:schemeClr val="tx1"/>
                  </a:solidFill>
                </a:ln>
              </c:spPr>
            </c:marker>
            <c:bubble3D val="0"/>
          </c:dPt>
          <c:cat>
            <c:numRef>
              <c:f>Sheet1!$A$2:$A$42</c:f>
              <c:numCache>
                <c:formatCode>General</c:formatCode>
                <c:ptCount val="41"/>
                <c:pt idx="0">
                  <c:v>1975</c:v>
                </c:pt>
                <c:pt idx="1">
                  <c:v>1976</c:v>
                </c:pt>
                <c:pt idx="2">
                  <c:v>1977</c:v>
                </c:pt>
                <c:pt idx="3">
                  <c:v>1978</c:v>
                </c:pt>
                <c:pt idx="4">
                  <c:v>1979</c:v>
                </c:pt>
                <c:pt idx="5">
                  <c:v>1980</c:v>
                </c:pt>
                <c:pt idx="6">
                  <c:v>1981</c:v>
                </c:pt>
                <c:pt idx="7">
                  <c:v>1982</c:v>
                </c:pt>
                <c:pt idx="8">
                  <c:v>1983</c:v>
                </c:pt>
                <c:pt idx="9">
                  <c:v>1984</c:v>
                </c:pt>
                <c:pt idx="10">
                  <c:v>1985</c:v>
                </c:pt>
                <c:pt idx="11">
                  <c:v>1986</c:v>
                </c:pt>
                <c:pt idx="12">
                  <c:v>1987</c:v>
                </c:pt>
                <c:pt idx="13">
                  <c:v>1988</c:v>
                </c:pt>
                <c:pt idx="14">
                  <c:v>1989</c:v>
                </c:pt>
                <c:pt idx="15">
                  <c:v>1990</c:v>
                </c:pt>
                <c:pt idx="16">
                  <c:v>1991</c:v>
                </c:pt>
                <c:pt idx="17">
                  <c:v>1992</c:v>
                </c:pt>
                <c:pt idx="18">
                  <c:v>1993</c:v>
                </c:pt>
                <c:pt idx="19">
                  <c:v>1994</c:v>
                </c:pt>
                <c:pt idx="20">
                  <c:v>1995</c:v>
                </c:pt>
                <c:pt idx="21">
                  <c:v>1996</c:v>
                </c:pt>
                <c:pt idx="22">
                  <c:v>1997</c:v>
                </c:pt>
                <c:pt idx="23">
                  <c:v>1998</c:v>
                </c:pt>
                <c:pt idx="24">
                  <c:v>1999</c:v>
                </c:pt>
                <c:pt idx="25">
                  <c:v>2000</c:v>
                </c:pt>
                <c:pt idx="26">
                  <c:v>2001</c:v>
                </c:pt>
                <c:pt idx="27">
                  <c:v>2002</c:v>
                </c:pt>
                <c:pt idx="28">
                  <c:v>2003</c:v>
                </c:pt>
                <c:pt idx="29">
                  <c:v>2004</c:v>
                </c:pt>
                <c:pt idx="30">
                  <c:v>2005</c:v>
                </c:pt>
                <c:pt idx="31">
                  <c:v>2006</c:v>
                </c:pt>
                <c:pt idx="32">
                  <c:v>2007</c:v>
                </c:pt>
                <c:pt idx="33">
                  <c:v>2008</c:v>
                </c:pt>
                <c:pt idx="34">
                  <c:v>2009</c:v>
                </c:pt>
                <c:pt idx="35">
                  <c:v>2010</c:v>
                </c:pt>
                <c:pt idx="36">
                  <c:v>2011</c:v>
                </c:pt>
                <c:pt idx="37">
                  <c:v>2012</c:v>
                </c:pt>
                <c:pt idx="38">
                  <c:v>2013</c:v>
                </c:pt>
                <c:pt idx="39">
                  <c:v>2014</c:v>
                </c:pt>
                <c:pt idx="40">
                  <c:v>2015</c:v>
                </c:pt>
              </c:numCache>
            </c:numRef>
          </c:cat>
          <c:val>
            <c:numRef>
              <c:f>Sheet1!$B$2:$B$42</c:f>
              <c:numCache>
                <c:formatCode>_-* #,##0_-;\-* #,##0_-;_-* "-"??_-;_-@_-</c:formatCode>
                <c:ptCount val="41"/>
                <c:pt idx="0">
                  <c:v>235.70025358617877</c:v>
                </c:pt>
                <c:pt idx="1">
                  <c:v>271.10262060850124</c:v>
                </c:pt>
                <c:pt idx="2">
                  <c:v>286.30487480197837</c:v>
                </c:pt>
                <c:pt idx="3">
                  <c:v>308.05376405673411</c:v>
                </c:pt>
                <c:pt idx="4">
                  <c:v>335.27026992948515</c:v>
                </c:pt>
                <c:pt idx="5">
                  <c:v>380.74504856899154</c:v>
                </c:pt>
                <c:pt idx="6">
                  <c:v>444.42153967259759</c:v>
                </c:pt>
                <c:pt idx="7">
                  <c:v>521.26160717441849</c:v>
                </c:pt>
                <c:pt idx="8">
                  <c:v>568.36203544868863</c:v>
                </c:pt>
                <c:pt idx="9">
                  <c:v>599.22832942808748</c:v>
                </c:pt>
                <c:pt idx="10">
                  <c:v>629.20221782926001</c:v>
                </c:pt>
                <c:pt idx="11">
                  <c:v>675.7236584506071</c:v>
                </c:pt>
                <c:pt idx="12">
                  <c:v>716.51834236974094</c:v>
                </c:pt>
                <c:pt idx="13">
                  <c:v>761.33651473027817</c:v>
                </c:pt>
                <c:pt idx="14">
                  <c:v>816.29974722809209</c:v>
                </c:pt>
                <c:pt idx="15">
                  <c:v>822.03933706515659</c:v>
                </c:pt>
                <c:pt idx="16">
                  <c:v>863.48245445474822</c:v>
                </c:pt>
                <c:pt idx="17">
                  <c:v>888.01518017453327</c:v>
                </c:pt>
                <c:pt idx="18">
                  <c:v>881.70971605233387</c:v>
                </c:pt>
                <c:pt idx="19">
                  <c:v>853.72788440411637</c:v>
                </c:pt>
                <c:pt idx="20">
                  <c:v>826.94899086542671</c:v>
                </c:pt>
                <c:pt idx="21">
                  <c:v>818.79893482530167</c:v>
                </c:pt>
                <c:pt idx="22">
                  <c:v>823.71938041117619</c:v>
                </c:pt>
                <c:pt idx="23">
                  <c:v>857.71174879512478</c:v>
                </c:pt>
                <c:pt idx="24">
                  <c:v>895.57351093885734</c:v>
                </c:pt>
                <c:pt idx="25">
                  <c:v>965.01577115140196</c:v>
                </c:pt>
                <c:pt idx="26">
                  <c:v>1016.34109281336</c:v>
                </c:pt>
                <c:pt idx="27">
                  <c:v>1082.225198946647</c:v>
                </c:pt>
                <c:pt idx="28">
                  <c:v>1143.2528837365082</c:v>
                </c:pt>
                <c:pt idx="29">
                  <c:v>1215.2526615154331</c:v>
                </c:pt>
                <c:pt idx="30">
                  <c:v>1266.6391865381177</c:v>
                </c:pt>
                <c:pt idx="31">
                  <c:v>1340.5018728725599</c:v>
                </c:pt>
                <c:pt idx="32">
                  <c:v>1414.295195622972</c:v>
                </c:pt>
                <c:pt idx="33">
                  <c:v>1497.3234358183854</c:v>
                </c:pt>
                <c:pt idx="34">
                  <c:v>1579.5248806564232</c:v>
                </c:pt>
                <c:pt idx="35">
                  <c:v>1668.3852692729611</c:v>
                </c:pt>
                <c:pt idx="36">
                  <c:v>1715.7940030298607</c:v>
                </c:pt>
                <c:pt idx="37">
                  <c:v>1752.4325003548859</c:v>
                </c:pt>
                <c:pt idx="38">
                  <c:v>1774.4954901769759</c:v>
                </c:pt>
                <c:pt idx="39">
                  <c:v>1788.2840805565875</c:v>
                </c:pt>
                <c:pt idx="40">
                  <c:v>1803.9110908190842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Physicians</c:v>
                </c:pt>
              </c:strCache>
            </c:strRef>
          </c:tx>
          <c:spPr>
            <a:ln w="12700">
              <a:solidFill>
                <a:srgbClr val="B3BD81"/>
              </a:solidFill>
            </a:ln>
          </c:spPr>
          <c:marker>
            <c:symbol val="square"/>
            <c:size val="8"/>
            <c:spPr>
              <a:solidFill>
                <a:srgbClr val="B3BD81"/>
              </a:solidFill>
              <a:ln w="6350">
                <a:solidFill>
                  <a:schemeClr val="tx1"/>
                </a:solidFill>
              </a:ln>
            </c:spPr>
          </c:marker>
          <c:dPt>
            <c:idx val="39"/>
            <c:marker>
              <c:symbol val="circle"/>
              <c:size val="8"/>
              <c:spPr>
                <a:solidFill>
                  <a:schemeClr val="bg1"/>
                </a:solidFill>
                <a:ln w="6350">
                  <a:solidFill>
                    <a:schemeClr val="tx1"/>
                  </a:solidFill>
                </a:ln>
              </c:spPr>
            </c:marker>
            <c:bubble3D val="0"/>
          </c:dPt>
          <c:dPt>
            <c:idx val="40"/>
            <c:marker>
              <c:symbol val="circle"/>
              <c:size val="8"/>
              <c:spPr>
                <a:solidFill>
                  <a:schemeClr val="bg1"/>
                </a:solidFill>
                <a:ln w="6350">
                  <a:solidFill>
                    <a:schemeClr val="tx1"/>
                  </a:solidFill>
                </a:ln>
              </c:spPr>
            </c:marker>
            <c:bubble3D val="0"/>
          </c:dPt>
          <c:cat>
            <c:numRef>
              <c:f>Sheet1!$A$2:$A$42</c:f>
              <c:numCache>
                <c:formatCode>General</c:formatCode>
                <c:ptCount val="41"/>
                <c:pt idx="0">
                  <c:v>1975</c:v>
                </c:pt>
                <c:pt idx="1">
                  <c:v>1976</c:v>
                </c:pt>
                <c:pt idx="2">
                  <c:v>1977</c:v>
                </c:pt>
                <c:pt idx="3">
                  <c:v>1978</c:v>
                </c:pt>
                <c:pt idx="4">
                  <c:v>1979</c:v>
                </c:pt>
                <c:pt idx="5">
                  <c:v>1980</c:v>
                </c:pt>
                <c:pt idx="6">
                  <c:v>1981</c:v>
                </c:pt>
                <c:pt idx="7">
                  <c:v>1982</c:v>
                </c:pt>
                <c:pt idx="8">
                  <c:v>1983</c:v>
                </c:pt>
                <c:pt idx="9">
                  <c:v>1984</c:v>
                </c:pt>
                <c:pt idx="10">
                  <c:v>1985</c:v>
                </c:pt>
                <c:pt idx="11">
                  <c:v>1986</c:v>
                </c:pt>
                <c:pt idx="12">
                  <c:v>1987</c:v>
                </c:pt>
                <c:pt idx="13">
                  <c:v>1988</c:v>
                </c:pt>
                <c:pt idx="14">
                  <c:v>1989</c:v>
                </c:pt>
                <c:pt idx="15">
                  <c:v>1990</c:v>
                </c:pt>
                <c:pt idx="16">
                  <c:v>1991</c:v>
                </c:pt>
                <c:pt idx="17">
                  <c:v>1992</c:v>
                </c:pt>
                <c:pt idx="18">
                  <c:v>1993</c:v>
                </c:pt>
                <c:pt idx="19">
                  <c:v>1994</c:v>
                </c:pt>
                <c:pt idx="20">
                  <c:v>1995</c:v>
                </c:pt>
                <c:pt idx="21">
                  <c:v>1996</c:v>
                </c:pt>
                <c:pt idx="22">
                  <c:v>1997</c:v>
                </c:pt>
                <c:pt idx="23">
                  <c:v>1998</c:v>
                </c:pt>
                <c:pt idx="24">
                  <c:v>1999</c:v>
                </c:pt>
                <c:pt idx="25">
                  <c:v>2000</c:v>
                </c:pt>
                <c:pt idx="26">
                  <c:v>2001</c:v>
                </c:pt>
                <c:pt idx="27">
                  <c:v>2002</c:v>
                </c:pt>
                <c:pt idx="28">
                  <c:v>2003</c:v>
                </c:pt>
                <c:pt idx="29">
                  <c:v>2004</c:v>
                </c:pt>
                <c:pt idx="30">
                  <c:v>2005</c:v>
                </c:pt>
                <c:pt idx="31">
                  <c:v>2006</c:v>
                </c:pt>
                <c:pt idx="32">
                  <c:v>2007</c:v>
                </c:pt>
                <c:pt idx="33">
                  <c:v>2008</c:v>
                </c:pt>
                <c:pt idx="34">
                  <c:v>2009</c:v>
                </c:pt>
                <c:pt idx="35">
                  <c:v>2010</c:v>
                </c:pt>
                <c:pt idx="36">
                  <c:v>2011</c:v>
                </c:pt>
                <c:pt idx="37">
                  <c:v>2012</c:v>
                </c:pt>
                <c:pt idx="38">
                  <c:v>2013</c:v>
                </c:pt>
                <c:pt idx="39">
                  <c:v>2014</c:v>
                </c:pt>
                <c:pt idx="40">
                  <c:v>2015</c:v>
                </c:pt>
              </c:numCache>
            </c:numRef>
          </c:cat>
          <c:val>
            <c:numRef>
              <c:f>Sheet1!$C$2:$C$42</c:f>
              <c:numCache>
                <c:formatCode>_-* #,##0_-;\-* #,##0_-;_-* "-"??_-;_-@_-</c:formatCode>
                <c:ptCount val="41"/>
                <c:pt idx="0">
                  <c:v>79.501398943517103</c:v>
                </c:pt>
                <c:pt idx="1">
                  <c:v>88.317561312304576</c:v>
                </c:pt>
                <c:pt idx="2">
                  <c:v>96.283559051661427</c:v>
                </c:pt>
                <c:pt idx="3">
                  <c:v>107.10852436503599</c:v>
                </c:pt>
                <c:pt idx="4">
                  <c:v>118.05113274530071</c:v>
                </c:pt>
                <c:pt idx="5">
                  <c:v>134.09612291316029</c:v>
                </c:pt>
                <c:pt idx="6">
                  <c:v>154.10082219517514</c:v>
                </c:pt>
                <c:pt idx="7">
                  <c:v>176.00522694524517</c:v>
                </c:pt>
                <c:pt idx="8">
                  <c:v>199.18378806184853</c:v>
                </c:pt>
                <c:pt idx="9">
                  <c:v>215.78902860175043</c:v>
                </c:pt>
                <c:pt idx="10">
                  <c:v>233.94078319614803</c:v>
                </c:pt>
                <c:pt idx="11">
                  <c:v>255.72839651051927</c:v>
                </c:pt>
                <c:pt idx="12">
                  <c:v>277.62441902820217</c:v>
                </c:pt>
                <c:pt idx="13">
                  <c:v>296.39805554241963</c:v>
                </c:pt>
                <c:pt idx="14">
                  <c:v>311.80766175244929</c:v>
                </c:pt>
                <c:pt idx="15">
                  <c:v>331.39361145005336</c:v>
                </c:pt>
                <c:pt idx="16">
                  <c:v>360.50147399103412</c:v>
                </c:pt>
                <c:pt idx="17">
                  <c:v>364.63144685170971</c:v>
                </c:pt>
                <c:pt idx="18">
                  <c:v>362.72257569176298</c:v>
                </c:pt>
                <c:pt idx="19">
                  <c:v>366.75073818874995</c:v>
                </c:pt>
                <c:pt idx="20">
                  <c:v>362.27898588300826</c:v>
                </c:pt>
                <c:pt idx="21">
                  <c:v>363.75968105353127</c:v>
                </c:pt>
                <c:pt idx="22">
                  <c:v>375.3200257223516</c:v>
                </c:pt>
                <c:pt idx="23">
                  <c:v>390.32775779488441</c:v>
                </c:pt>
                <c:pt idx="24">
                  <c:v>408.11735407172182</c:v>
                </c:pt>
                <c:pt idx="25">
                  <c:v>430.80103881789358</c:v>
                </c:pt>
                <c:pt idx="26">
                  <c:v>456.13719073980366</c:v>
                </c:pt>
                <c:pt idx="27">
                  <c:v>484.47439564159856</c:v>
                </c:pt>
                <c:pt idx="28">
                  <c:v>513.98574976174132</c:v>
                </c:pt>
                <c:pt idx="29">
                  <c:v>541.21942777667209</c:v>
                </c:pt>
                <c:pt idx="30">
                  <c:v>574.29231211328863</c:v>
                </c:pt>
                <c:pt idx="31">
                  <c:v>615.50032905113812</c:v>
                </c:pt>
                <c:pt idx="32">
                  <c:v>655.3455378474207</c:v>
                </c:pt>
                <c:pt idx="33">
                  <c:v>715.27610486143215</c:v>
                </c:pt>
                <c:pt idx="34">
                  <c:v>763.44606831813076</c:v>
                </c:pt>
                <c:pt idx="35">
                  <c:v>807.08095926680551</c:v>
                </c:pt>
                <c:pt idx="36">
                  <c:v>851.79691126256375</c:v>
                </c:pt>
                <c:pt idx="37">
                  <c:v>872.88054857906832</c:v>
                </c:pt>
                <c:pt idx="38">
                  <c:v>901.26235863779664</c:v>
                </c:pt>
                <c:pt idx="39">
                  <c:v>925.03558284646374</c:v>
                </c:pt>
                <c:pt idx="40">
                  <c:v>945.64085108987672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Drugs</c:v>
                </c:pt>
              </c:strCache>
            </c:strRef>
          </c:tx>
          <c:spPr>
            <a:ln w="12700">
              <a:solidFill>
                <a:srgbClr val="C9D1A5"/>
              </a:solidFill>
            </a:ln>
          </c:spPr>
          <c:marker>
            <c:symbol val="triangle"/>
            <c:size val="9"/>
            <c:spPr>
              <a:solidFill>
                <a:srgbClr val="C9D1A5"/>
              </a:solidFill>
              <a:ln w="6350">
                <a:solidFill>
                  <a:schemeClr val="tx1"/>
                </a:solidFill>
              </a:ln>
            </c:spPr>
          </c:marker>
          <c:dPt>
            <c:idx val="39"/>
            <c:marker>
              <c:symbol val="circle"/>
              <c:size val="8"/>
              <c:spPr>
                <a:solidFill>
                  <a:schemeClr val="bg1"/>
                </a:solidFill>
                <a:ln w="6350">
                  <a:solidFill>
                    <a:schemeClr val="tx1"/>
                  </a:solidFill>
                </a:ln>
              </c:spPr>
            </c:marker>
            <c:bubble3D val="0"/>
          </c:dPt>
          <c:dPt>
            <c:idx val="40"/>
            <c:marker>
              <c:symbol val="circle"/>
              <c:size val="8"/>
              <c:spPr>
                <a:solidFill>
                  <a:schemeClr val="bg1"/>
                </a:solidFill>
                <a:ln w="6350">
                  <a:solidFill>
                    <a:schemeClr val="tx1"/>
                  </a:solidFill>
                </a:ln>
              </c:spPr>
            </c:marker>
            <c:bubble3D val="0"/>
          </c:dPt>
          <c:cat>
            <c:numRef>
              <c:f>Sheet1!$A$2:$A$42</c:f>
              <c:numCache>
                <c:formatCode>General</c:formatCode>
                <c:ptCount val="41"/>
                <c:pt idx="0">
                  <c:v>1975</c:v>
                </c:pt>
                <c:pt idx="1">
                  <c:v>1976</c:v>
                </c:pt>
                <c:pt idx="2">
                  <c:v>1977</c:v>
                </c:pt>
                <c:pt idx="3">
                  <c:v>1978</c:v>
                </c:pt>
                <c:pt idx="4">
                  <c:v>1979</c:v>
                </c:pt>
                <c:pt idx="5">
                  <c:v>1980</c:v>
                </c:pt>
                <c:pt idx="6">
                  <c:v>1981</c:v>
                </c:pt>
                <c:pt idx="7">
                  <c:v>1982</c:v>
                </c:pt>
                <c:pt idx="8">
                  <c:v>1983</c:v>
                </c:pt>
                <c:pt idx="9">
                  <c:v>1984</c:v>
                </c:pt>
                <c:pt idx="10">
                  <c:v>1985</c:v>
                </c:pt>
                <c:pt idx="11">
                  <c:v>1986</c:v>
                </c:pt>
                <c:pt idx="12">
                  <c:v>1987</c:v>
                </c:pt>
                <c:pt idx="13">
                  <c:v>1988</c:v>
                </c:pt>
                <c:pt idx="14">
                  <c:v>1989</c:v>
                </c:pt>
                <c:pt idx="15">
                  <c:v>1990</c:v>
                </c:pt>
                <c:pt idx="16">
                  <c:v>1991</c:v>
                </c:pt>
                <c:pt idx="17">
                  <c:v>1992</c:v>
                </c:pt>
                <c:pt idx="18">
                  <c:v>1993</c:v>
                </c:pt>
                <c:pt idx="19">
                  <c:v>1994</c:v>
                </c:pt>
                <c:pt idx="20">
                  <c:v>1995</c:v>
                </c:pt>
                <c:pt idx="21">
                  <c:v>1996</c:v>
                </c:pt>
                <c:pt idx="22">
                  <c:v>1997</c:v>
                </c:pt>
                <c:pt idx="23">
                  <c:v>1998</c:v>
                </c:pt>
                <c:pt idx="24">
                  <c:v>1999</c:v>
                </c:pt>
                <c:pt idx="25">
                  <c:v>2000</c:v>
                </c:pt>
                <c:pt idx="26">
                  <c:v>2001</c:v>
                </c:pt>
                <c:pt idx="27">
                  <c:v>2002</c:v>
                </c:pt>
                <c:pt idx="28">
                  <c:v>2003</c:v>
                </c:pt>
                <c:pt idx="29">
                  <c:v>2004</c:v>
                </c:pt>
                <c:pt idx="30">
                  <c:v>2005</c:v>
                </c:pt>
                <c:pt idx="31">
                  <c:v>2006</c:v>
                </c:pt>
                <c:pt idx="32">
                  <c:v>2007</c:v>
                </c:pt>
                <c:pt idx="33">
                  <c:v>2008</c:v>
                </c:pt>
                <c:pt idx="34">
                  <c:v>2009</c:v>
                </c:pt>
                <c:pt idx="35">
                  <c:v>2010</c:v>
                </c:pt>
                <c:pt idx="36">
                  <c:v>2011</c:v>
                </c:pt>
                <c:pt idx="37">
                  <c:v>2012</c:v>
                </c:pt>
                <c:pt idx="38">
                  <c:v>2013</c:v>
                </c:pt>
                <c:pt idx="39">
                  <c:v>2014</c:v>
                </c:pt>
                <c:pt idx="40">
                  <c:v>2015</c:v>
                </c:pt>
              </c:numCache>
            </c:numRef>
          </c:cat>
          <c:val>
            <c:numRef>
              <c:f>Sheet1!$D$2:$D$42</c:f>
              <c:numCache>
                <c:formatCode>_-* #,##0_-;\-* #,##0_-;_-* "-"??_-;_-@_-</c:formatCode>
                <c:ptCount val="41"/>
                <c:pt idx="0">
                  <c:v>46.549630619058625</c:v>
                </c:pt>
                <c:pt idx="1">
                  <c:v>51.149433198853842</c:v>
                </c:pt>
                <c:pt idx="2">
                  <c:v>55.315711369238244</c:v>
                </c:pt>
                <c:pt idx="3">
                  <c:v>60.321148112672731</c:v>
                </c:pt>
                <c:pt idx="4">
                  <c:v>68.523872977263963</c:v>
                </c:pt>
                <c:pt idx="5">
                  <c:v>76.873999461168978</c:v>
                </c:pt>
                <c:pt idx="6">
                  <c:v>93.957235840684135</c:v>
                </c:pt>
                <c:pt idx="7">
                  <c:v>105.06942828942526</c:v>
                </c:pt>
                <c:pt idx="8">
                  <c:v>116.41042064622037</c:v>
                </c:pt>
                <c:pt idx="9">
                  <c:v>129.42202508525023</c:v>
                </c:pt>
                <c:pt idx="10">
                  <c:v>147.13251604880392</c:v>
                </c:pt>
                <c:pt idx="11">
                  <c:v>169.22902129887521</c:v>
                </c:pt>
                <c:pt idx="12">
                  <c:v>185.82481106135282</c:v>
                </c:pt>
                <c:pt idx="13">
                  <c:v>206.0699089560427</c:v>
                </c:pt>
                <c:pt idx="14">
                  <c:v>228.66998409196117</c:v>
                </c:pt>
                <c:pt idx="15">
                  <c:v>250.21380403750004</c:v>
                </c:pt>
                <c:pt idx="16">
                  <c:v>274.80134642321246</c:v>
                </c:pt>
                <c:pt idx="17">
                  <c:v>300.18330658313255</c:v>
                </c:pt>
                <c:pt idx="18">
                  <c:v>319.93455950482695</c:v>
                </c:pt>
                <c:pt idx="19">
                  <c:v>328.42293235459579</c:v>
                </c:pt>
                <c:pt idx="20">
                  <c:v>347.6975748721523</c:v>
                </c:pt>
                <c:pt idx="21">
                  <c:v>352.95464787520973</c:v>
                </c:pt>
                <c:pt idx="22">
                  <c:v>384.81252573186316</c:v>
                </c:pt>
                <c:pt idx="23">
                  <c:v>418.55556004252634</c:v>
                </c:pt>
                <c:pt idx="24">
                  <c:v>447.28395241807567</c:v>
                </c:pt>
                <c:pt idx="25">
                  <c:v>493.49277640764109</c:v>
                </c:pt>
                <c:pt idx="26">
                  <c:v>538.66304423080169</c:v>
                </c:pt>
                <c:pt idx="27">
                  <c:v>587.93544362981277</c:v>
                </c:pt>
                <c:pt idx="28">
                  <c:v>637.25476802804985</c:v>
                </c:pt>
                <c:pt idx="29">
                  <c:v>681.23071359154119</c:v>
                </c:pt>
                <c:pt idx="30">
                  <c:v>718.16568411651156</c:v>
                </c:pt>
                <c:pt idx="31">
                  <c:v>769.8489276529416</c:v>
                </c:pt>
                <c:pt idx="32">
                  <c:v>803.12913110490865</c:v>
                </c:pt>
                <c:pt idx="33">
                  <c:v>838.94708351004647</c:v>
                </c:pt>
                <c:pt idx="34">
                  <c:v>878.11498879693113</c:v>
                </c:pt>
                <c:pt idx="35">
                  <c:v>952.99735727658856</c:v>
                </c:pt>
                <c:pt idx="36">
                  <c:v>960.91481295654</c:v>
                </c:pt>
                <c:pt idx="37">
                  <c:v>957.30785755270961</c:v>
                </c:pt>
                <c:pt idx="38">
                  <c:v>950.01192492498114</c:v>
                </c:pt>
                <c:pt idx="39">
                  <c:v>952.1637389656812</c:v>
                </c:pt>
                <c:pt idx="40">
                  <c:v>958.97873732320136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Forecast</c:v>
                </c:pt>
              </c:strCache>
            </c:strRef>
          </c:tx>
          <c:spPr>
            <a:ln w="12700">
              <a:solidFill>
                <a:srgbClr val="8B9B3C"/>
              </a:solidFill>
            </a:ln>
          </c:spPr>
          <c:marker>
            <c:symbol val="circle"/>
            <c:size val="7"/>
            <c:spPr>
              <a:solidFill>
                <a:schemeClr val="bg1"/>
              </a:solidFill>
              <a:ln>
                <a:solidFill>
                  <a:schemeClr val="tx1"/>
                </a:solidFill>
              </a:ln>
            </c:spPr>
          </c:marker>
          <c:cat>
            <c:numRef>
              <c:f>Sheet1!$A$2:$A$42</c:f>
              <c:numCache>
                <c:formatCode>General</c:formatCode>
                <c:ptCount val="41"/>
                <c:pt idx="0">
                  <c:v>1975</c:v>
                </c:pt>
                <c:pt idx="1">
                  <c:v>1976</c:v>
                </c:pt>
                <c:pt idx="2">
                  <c:v>1977</c:v>
                </c:pt>
                <c:pt idx="3">
                  <c:v>1978</c:v>
                </c:pt>
                <c:pt idx="4">
                  <c:v>1979</c:v>
                </c:pt>
                <c:pt idx="5">
                  <c:v>1980</c:v>
                </c:pt>
                <c:pt idx="6">
                  <c:v>1981</c:v>
                </c:pt>
                <c:pt idx="7">
                  <c:v>1982</c:v>
                </c:pt>
                <c:pt idx="8">
                  <c:v>1983</c:v>
                </c:pt>
                <c:pt idx="9">
                  <c:v>1984</c:v>
                </c:pt>
                <c:pt idx="10">
                  <c:v>1985</c:v>
                </c:pt>
                <c:pt idx="11">
                  <c:v>1986</c:v>
                </c:pt>
                <c:pt idx="12">
                  <c:v>1987</c:v>
                </c:pt>
                <c:pt idx="13">
                  <c:v>1988</c:v>
                </c:pt>
                <c:pt idx="14">
                  <c:v>1989</c:v>
                </c:pt>
                <c:pt idx="15">
                  <c:v>1990</c:v>
                </c:pt>
                <c:pt idx="16">
                  <c:v>1991</c:v>
                </c:pt>
                <c:pt idx="17">
                  <c:v>1992</c:v>
                </c:pt>
                <c:pt idx="18">
                  <c:v>1993</c:v>
                </c:pt>
                <c:pt idx="19">
                  <c:v>1994</c:v>
                </c:pt>
                <c:pt idx="20">
                  <c:v>1995</c:v>
                </c:pt>
                <c:pt idx="21">
                  <c:v>1996</c:v>
                </c:pt>
                <c:pt idx="22">
                  <c:v>1997</c:v>
                </c:pt>
                <c:pt idx="23">
                  <c:v>1998</c:v>
                </c:pt>
                <c:pt idx="24">
                  <c:v>1999</c:v>
                </c:pt>
                <c:pt idx="25">
                  <c:v>2000</c:v>
                </c:pt>
                <c:pt idx="26">
                  <c:v>2001</c:v>
                </c:pt>
                <c:pt idx="27">
                  <c:v>2002</c:v>
                </c:pt>
                <c:pt idx="28">
                  <c:v>2003</c:v>
                </c:pt>
                <c:pt idx="29">
                  <c:v>2004</c:v>
                </c:pt>
                <c:pt idx="30">
                  <c:v>2005</c:v>
                </c:pt>
                <c:pt idx="31">
                  <c:v>2006</c:v>
                </c:pt>
                <c:pt idx="32">
                  <c:v>2007</c:v>
                </c:pt>
                <c:pt idx="33">
                  <c:v>2008</c:v>
                </c:pt>
                <c:pt idx="34">
                  <c:v>2009</c:v>
                </c:pt>
                <c:pt idx="35">
                  <c:v>2010</c:v>
                </c:pt>
                <c:pt idx="36">
                  <c:v>2011</c:v>
                </c:pt>
                <c:pt idx="37">
                  <c:v>2012</c:v>
                </c:pt>
                <c:pt idx="38">
                  <c:v>2013</c:v>
                </c:pt>
                <c:pt idx="39">
                  <c:v>2014</c:v>
                </c:pt>
                <c:pt idx="40">
                  <c:v>2015</c:v>
                </c:pt>
              </c:numCache>
            </c:numRef>
          </c:cat>
          <c:val>
            <c:numRef>
              <c:f>Sheet1!$E$2:$E$42</c:f>
              <c:numCache>
                <c:formatCode>General</c:formatCode>
                <c:ptCount val="41"/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13552000"/>
        <c:axId val="113563136"/>
      </c:lineChart>
      <c:catAx>
        <c:axId val="113552000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ln w="6350">
            <a:solidFill>
              <a:schemeClr val="tx1"/>
            </a:solidFill>
          </a:ln>
        </c:spPr>
        <c:txPr>
          <a:bodyPr rot="-2700000"/>
          <a:lstStyle/>
          <a:p>
            <a:pPr>
              <a:defRPr sz="1200"/>
            </a:pPr>
            <a:endParaRPr lang="en-US"/>
          </a:p>
        </c:txPr>
        <c:crossAx val="113563136"/>
        <c:crosses val="autoZero"/>
        <c:auto val="1"/>
        <c:lblAlgn val="ctr"/>
        <c:lblOffset val="100"/>
        <c:noMultiLvlLbl val="0"/>
      </c:catAx>
      <c:valAx>
        <c:axId val="113563136"/>
        <c:scaling>
          <c:orientation val="minMax"/>
        </c:scaling>
        <c:delete val="0"/>
        <c:axPos val="l"/>
        <c:numFmt formatCode="&quot;$&quot;#,##0" sourceLinked="0"/>
        <c:majorTickMark val="out"/>
        <c:minorTickMark val="none"/>
        <c:tickLblPos val="nextTo"/>
        <c:spPr>
          <a:ln w="6350">
            <a:solidFill>
              <a:schemeClr val="tx1"/>
            </a:solidFill>
          </a:ln>
        </c:spPr>
        <c:txPr>
          <a:bodyPr/>
          <a:lstStyle/>
          <a:p>
            <a:pPr>
              <a:defRPr sz="1200"/>
            </a:pPr>
            <a:endParaRPr lang="en-US"/>
          </a:p>
        </c:txPr>
        <c:crossAx val="113552000"/>
        <c:crosses val="autoZero"/>
        <c:crossBetween val="between"/>
      </c:valAx>
    </c:plotArea>
    <c:legend>
      <c:legendPos val="b"/>
      <c:layout>
        <c:manualLayout>
          <c:xMode val="edge"/>
          <c:yMode val="edge"/>
          <c:x val="0.21704908109659171"/>
          <c:y val="0.88119844394450686"/>
          <c:w val="0.56257676315088734"/>
          <c:h val="5.8411834884275829E-2"/>
        </c:manualLayout>
      </c:layout>
      <c:overlay val="0"/>
      <c:txPr>
        <a:bodyPr/>
        <a:lstStyle/>
        <a:p>
          <a:pPr>
            <a:defRPr sz="1800" baseline="12000"/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  <c:userShapes r:id="rId2"/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CA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autoTitleDeleted val="0"/>
    <c:plotArea>
      <c:layout>
        <c:manualLayout>
          <c:layoutTarget val="inner"/>
          <c:xMode val="edge"/>
          <c:yMode val="edge"/>
          <c:x val="5.240579710144927E-2"/>
          <c:y val="2.9059659548188517E-2"/>
          <c:w val="0.89518840579710135"/>
          <c:h val="0.6791442664494524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Public-sector hospital expenditure growth rate (left axis)</c:v>
                </c:pt>
              </c:strCache>
            </c:strRef>
          </c:tx>
          <c:spPr>
            <a:solidFill>
              <a:srgbClr val="8B9B3C"/>
            </a:solidFill>
            <a:ln>
              <a:solidFill>
                <a:schemeClr val="tx1"/>
              </a:solidFill>
            </a:ln>
          </c:spPr>
          <c:invertIfNegative val="0"/>
          <c:dPt>
            <c:idx val="14"/>
            <c:invertIfNegative val="0"/>
            <c:bubble3D val="0"/>
            <c:spPr>
              <a:solidFill>
                <a:srgbClr val="8B9B3C"/>
              </a:solidFill>
              <a:ln w="6350">
                <a:solidFill>
                  <a:schemeClr val="tx1"/>
                </a:solidFill>
              </a:ln>
            </c:spPr>
          </c:dPt>
          <c:cat>
            <c:strRef>
              <c:f>Sheet1!$A$2:$A$41</c:f>
              <c:strCache>
                <c:ptCount val="40"/>
                <c:pt idx="0">
                  <c:v>1976</c:v>
                </c:pt>
                <c:pt idx="1">
                  <c:v>1977</c:v>
                </c:pt>
                <c:pt idx="2">
                  <c:v>1978</c:v>
                </c:pt>
                <c:pt idx="3">
                  <c:v>1979</c:v>
                </c:pt>
                <c:pt idx="4">
                  <c:v>1980</c:v>
                </c:pt>
                <c:pt idx="5">
                  <c:v>1981</c:v>
                </c:pt>
                <c:pt idx="6">
                  <c:v>1982</c:v>
                </c:pt>
                <c:pt idx="7">
                  <c:v>1983</c:v>
                </c:pt>
                <c:pt idx="8">
                  <c:v>1984</c:v>
                </c:pt>
                <c:pt idx="9">
                  <c:v>1985</c:v>
                </c:pt>
                <c:pt idx="10">
                  <c:v>1986</c:v>
                </c:pt>
                <c:pt idx="11">
                  <c:v>1987</c:v>
                </c:pt>
                <c:pt idx="12">
                  <c:v>1988</c:v>
                </c:pt>
                <c:pt idx="13">
                  <c:v>1989</c:v>
                </c:pt>
                <c:pt idx="14">
                  <c:v>1990</c:v>
                </c:pt>
                <c:pt idx="15">
                  <c:v>1991</c:v>
                </c:pt>
                <c:pt idx="16">
                  <c:v>1992</c:v>
                </c:pt>
                <c:pt idx="17">
                  <c:v>1993</c:v>
                </c:pt>
                <c:pt idx="18">
                  <c:v>1994</c:v>
                </c:pt>
                <c:pt idx="19">
                  <c:v>1995</c:v>
                </c:pt>
                <c:pt idx="20">
                  <c:v>1996</c:v>
                </c:pt>
                <c:pt idx="21">
                  <c:v>1997</c:v>
                </c:pt>
                <c:pt idx="22">
                  <c:v>1998</c:v>
                </c:pt>
                <c:pt idx="23">
                  <c:v>1999</c:v>
                </c:pt>
                <c:pt idx="24">
                  <c:v>2000</c:v>
                </c:pt>
                <c:pt idx="25">
                  <c:v>2001</c:v>
                </c:pt>
                <c:pt idx="26">
                  <c:v>2002</c:v>
                </c:pt>
                <c:pt idx="27">
                  <c:v>2003</c:v>
                </c:pt>
                <c:pt idx="28">
                  <c:v>2004</c:v>
                </c:pt>
                <c:pt idx="29">
                  <c:v>2005</c:v>
                </c:pt>
                <c:pt idx="30">
                  <c:v>2006</c:v>
                </c:pt>
                <c:pt idx="31">
                  <c:v>2007</c:v>
                </c:pt>
                <c:pt idx="32">
                  <c:v>2008</c:v>
                </c:pt>
                <c:pt idx="33">
                  <c:v>2009</c:v>
                </c:pt>
                <c:pt idx="34">
                  <c:v>2010</c:v>
                </c:pt>
                <c:pt idx="35">
                  <c:v>2011</c:v>
                </c:pt>
                <c:pt idx="36">
                  <c:v>2012</c:v>
                </c:pt>
                <c:pt idx="37">
                  <c:v>2013</c:v>
                </c:pt>
                <c:pt idx="38">
                  <c:v>2014 f</c:v>
                </c:pt>
                <c:pt idx="39">
                  <c:v>2015f</c:v>
                </c:pt>
              </c:strCache>
            </c:strRef>
          </c:cat>
          <c:val>
            <c:numRef>
              <c:f>Sheet1!$B$2:$B$41</c:f>
              <c:numCache>
                <c:formatCode>0.0%</c:formatCode>
                <c:ptCount val="40"/>
                <c:pt idx="0">
                  <c:v>0.16370293891652277</c:v>
                </c:pt>
                <c:pt idx="1">
                  <c:v>6.6087241565792043E-2</c:v>
                </c:pt>
                <c:pt idx="2">
                  <c:v>7.6763012431582123E-2</c:v>
                </c:pt>
                <c:pt idx="3">
                  <c:v>9.1184149969061323E-2</c:v>
                </c:pt>
                <c:pt idx="4">
                  <c:v>0.14658135855496557</c:v>
                </c:pt>
                <c:pt idx="5">
                  <c:v>0.17963447543290065</c:v>
                </c:pt>
                <c:pt idx="6">
                  <c:v>0.18510013381201751</c:v>
                </c:pt>
                <c:pt idx="7">
                  <c:v>9.7702742836210721E-2</c:v>
                </c:pt>
                <c:pt idx="8">
                  <c:v>5.7820448510735645E-2</c:v>
                </c:pt>
                <c:pt idx="9">
                  <c:v>5.7507530617669333E-2</c:v>
                </c:pt>
                <c:pt idx="10">
                  <c:v>8.1376463657853559E-2</c:v>
                </c:pt>
                <c:pt idx="11">
                  <c:v>7.6372578668088442E-2</c:v>
                </c:pt>
                <c:pt idx="12">
                  <c:v>7.8287876787750177E-2</c:v>
                </c:pt>
                <c:pt idx="13">
                  <c:v>9.578770475244669E-2</c:v>
                </c:pt>
                <c:pt idx="14">
                  <c:v>1.278676314332694E-2</c:v>
                </c:pt>
                <c:pt idx="15">
                  <c:v>6.1139715777767556E-2</c:v>
                </c:pt>
                <c:pt idx="16">
                  <c:v>3.9900428593500736E-2</c:v>
                </c:pt>
                <c:pt idx="17">
                  <c:v>-1.4715476650949411E-3</c:v>
                </c:pt>
                <c:pt idx="18">
                  <c:v>-2.3088347156538291E-2</c:v>
                </c:pt>
                <c:pt idx="19">
                  <c:v>-1.11944285637815E-2</c:v>
                </c:pt>
                <c:pt idx="20">
                  <c:v>6.7657789287094428E-3</c:v>
                </c:pt>
                <c:pt idx="21">
                  <c:v>1.4102968765027368E-2</c:v>
                </c:pt>
                <c:pt idx="22">
                  <c:v>5.4819748572521476E-2</c:v>
                </c:pt>
                <c:pt idx="23">
                  <c:v>5.1913934585665622E-2</c:v>
                </c:pt>
                <c:pt idx="24">
                  <c:v>8.883306394170741E-2</c:v>
                </c:pt>
                <c:pt idx="25">
                  <c:v>6.1288387069656558E-2</c:v>
                </c:pt>
                <c:pt idx="26">
                  <c:v>7.2382115290296811E-2</c:v>
                </c:pt>
                <c:pt idx="27">
                  <c:v>7.2163110848617373E-2</c:v>
                </c:pt>
                <c:pt idx="28">
                  <c:v>7.1974882295594345E-2</c:v>
                </c:pt>
                <c:pt idx="29">
                  <c:v>5.2226117118650439E-2</c:v>
                </c:pt>
                <c:pt idx="30">
                  <c:v>6.9863872751375844E-2</c:v>
                </c:pt>
                <c:pt idx="31">
                  <c:v>6.7247893024540373E-2</c:v>
                </c:pt>
                <c:pt idx="32">
                  <c:v>7.0316208987218243E-2</c:v>
                </c:pt>
                <c:pt idx="33">
                  <c:v>6.4861714479952148E-2</c:v>
                </c:pt>
                <c:pt idx="34">
                  <c:v>6.8656091716158052E-2</c:v>
                </c:pt>
                <c:pt idx="35">
                  <c:v>4.1106655388823743E-2</c:v>
                </c:pt>
                <c:pt idx="36">
                  <c:v>3.0396386126611663E-2</c:v>
                </c:pt>
                <c:pt idx="37">
                  <c:v>2.0713843022718281E-2</c:v>
                </c:pt>
                <c:pt idx="38">
                  <c:v>1.8097595658205901E-2</c:v>
                </c:pt>
                <c:pt idx="39">
                  <c:v>1.7847789715647489E-2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Total public-sector health expenditure growth rate (left axis)</c:v>
                </c:pt>
              </c:strCache>
            </c:strRef>
          </c:tx>
          <c:spPr>
            <a:solidFill>
              <a:schemeClr val="bg1"/>
            </a:solidFill>
            <a:ln w="6350">
              <a:solidFill>
                <a:schemeClr val="tx1"/>
              </a:solidFill>
            </a:ln>
          </c:spPr>
          <c:invertIfNegative val="0"/>
          <c:cat>
            <c:strRef>
              <c:f>Sheet1!$A$2:$A$41</c:f>
              <c:strCache>
                <c:ptCount val="40"/>
                <c:pt idx="0">
                  <c:v>1976</c:v>
                </c:pt>
                <c:pt idx="1">
                  <c:v>1977</c:v>
                </c:pt>
                <c:pt idx="2">
                  <c:v>1978</c:v>
                </c:pt>
                <c:pt idx="3">
                  <c:v>1979</c:v>
                </c:pt>
                <c:pt idx="4">
                  <c:v>1980</c:v>
                </c:pt>
                <c:pt idx="5">
                  <c:v>1981</c:v>
                </c:pt>
                <c:pt idx="6">
                  <c:v>1982</c:v>
                </c:pt>
                <c:pt idx="7">
                  <c:v>1983</c:v>
                </c:pt>
                <c:pt idx="8">
                  <c:v>1984</c:v>
                </c:pt>
                <c:pt idx="9">
                  <c:v>1985</c:v>
                </c:pt>
                <c:pt idx="10">
                  <c:v>1986</c:v>
                </c:pt>
                <c:pt idx="11">
                  <c:v>1987</c:v>
                </c:pt>
                <c:pt idx="12">
                  <c:v>1988</c:v>
                </c:pt>
                <c:pt idx="13">
                  <c:v>1989</c:v>
                </c:pt>
                <c:pt idx="14">
                  <c:v>1990</c:v>
                </c:pt>
                <c:pt idx="15">
                  <c:v>1991</c:v>
                </c:pt>
                <c:pt idx="16">
                  <c:v>1992</c:v>
                </c:pt>
                <c:pt idx="17">
                  <c:v>1993</c:v>
                </c:pt>
                <c:pt idx="18">
                  <c:v>1994</c:v>
                </c:pt>
                <c:pt idx="19">
                  <c:v>1995</c:v>
                </c:pt>
                <c:pt idx="20">
                  <c:v>1996</c:v>
                </c:pt>
                <c:pt idx="21">
                  <c:v>1997</c:v>
                </c:pt>
                <c:pt idx="22">
                  <c:v>1998</c:v>
                </c:pt>
                <c:pt idx="23">
                  <c:v>1999</c:v>
                </c:pt>
                <c:pt idx="24">
                  <c:v>2000</c:v>
                </c:pt>
                <c:pt idx="25">
                  <c:v>2001</c:v>
                </c:pt>
                <c:pt idx="26">
                  <c:v>2002</c:v>
                </c:pt>
                <c:pt idx="27">
                  <c:v>2003</c:v>
                </c:pt>
                <c:pt idx="28">
                  <c:v>2004</c:v>
                </c:pt>
                <c:pt idx="29">
                  <c:v>2005</c:v>
                </c:pt>
                <c:pt idx="30">
                  <c:v>2006</c:v>
                </c:pt>
                <c:pt idx="31">
                  <c:v>2007</c:v>
                </c:pt>
                <c:pt idx="32">
                  <c:v>2008</c:v>
                </c:pt>
                <c:pt idx="33">
                  <c:v>2009</c:v>
                </c:pt>
                <c:pt idx="34">
                  <c:v>2010</c:v>
                </c:pt>
                <c:pt idx="35">
                  <c:v>2011</c:v>
                </c:pt>
                <c:pt idx="36">
                  <c:v>2012</c:v>
                </c:pt>
                <c:pt idx="37">
                  <c:v>2013</c:v>
                </c:pt>
                <c:pt idx="38">
                  <c:v>2014 f</c:v>
                </c:pt>
                <c:pt idx="39">
                  <c:v>2015f</c:v>
                </c:pt>
              </c:strCache>
            </c:strRef>
          </c:cat>
          <c:val>
            <c:numRef>
              <c:f>Sheet1!$C$2:$C$41</c:f>
              <c:numCache>
                <c:formatCode>0.0%</c:formatCode>
                <c:ptCount val="40"/>
                <c:pt idx="0">
                  <c:v>0.16310663425197824</c:v>
                </c:pt>
                <c:pt idx="1">
                  <c:v>9.4975165143445187E-2</c:v>
                </c:pt>
                <c:pt idx="2">
                  <c:v>0.10097088788341413</c:v>
                </c:pt>
                <c:pt idx="3">
                  <c:v>0.1159280605671329</c:v>
                </c:pt>
                <c:pt idx="4">
                  <c:v>0.15733431553612243</c:v>
                </c:pt>
                <c:pt idx="5">
                  <c:v>0.18410963067031361</c:v>
                </c:pt>
                <c:pt idx="6">
                  <c:v>0.17571667360259036</c:v>
                </c:pt>
                <c:pt idx="7">
                  <c:v>0.11230382549189265</c:v>
                </c:pt>
                <c:pt idx="8">
                  <c:v>7.1965663870246832E-2</c:v>
                </c:pt>
                <c:pt idx="9">
                  <c:v>7.6497514982853954E-2</c:v>
                </c:pt>
                <c:pt idx="10">
                  <c:v>8.0873121610646415E-2</c:v>
                </c:pt>
                <c:pt idx="11">
                  <c:v>7.7661296788287038E-2</c:v>
                </c:pt>
                <c:pt idx="12">
                  <c:v>8.865790892936154E-2</c:v>
                </c:pt>
                <c:pt idx="13">
                  <c:v>9.8214120594496426E-2</c:v>
                </c:pt>
                <c:pt idx="14">
                  <c:v>8.5988099169027846E-2</c:v>
                </c:pt>
                <c:pt idx="15">
                  <c:v>8.8204709154020802E-2</c:v>
                </c:pt>
                <c:pt idx="16">
                  <c:v>4.4642690205460189E-2</c:v>
                </c:pt>
                <c:pt idx="17">
                  <c:v>3.8526672696479469E-3</c:v>
                </c:pt>
                <c:pt idx="18">
                  <c:v>1.2405915181561866E-2</c:v>
                </c:pt>
                <c:pt idx="19">
                  <c:v>5.360455540675213E-3</c:v>
                </c:pt>
                <c:pt idx="20">
                  <c:v>5.7599233789884519E-3</c:v>
                </c:pt>
                <c:pt idx="21">
                  <c:v>3.8303378795750076E-2</c:v>
                </c:pt>
                <c:pt idx="22">
                  <c:v>7.1745046554224201E-2</c:v>
                </c:pt>
                <c:pt idx="23">
                  <c:v>6.960600081538848E-2</c:v>
                </c:pt>
                <c:pt idx="24">
                  <c:v>9.4595537172268429E-2</c:v>
                </c:pt>
                <c:pt idx="25">
                  <c:v>8.242285682111096E-2</c:v>
                </c:pt>
                <c:pt idx="26">
                  <c:v>6.56756091293067E-2</c:v>
                </c:pt>
                <c:pt idx="27">
                  <c:v>8.3305937718475498E-2</c:v>
                </c:pt>
                <c:pt idx="28">
                  <c:v>6.3229095177746997E-2</c:v>
                </c:pt>
                <c:pt idx="29">
                  <c:v>6.7650689190552171E-2</c:v>
                </c:pt>
                <c:pt idx="30">
                  <c:v>6.8133867973245277E-2</c:v>
                </c:pt>
                <c:pt idx="31">
                  <c:v>7.0606950163697668E-2</c:v>
                </c:pt>
                <c:pt idx="32">
                  <c:v>7.9531169046032524E-2</c:v>
                </c:pt>
                <c:pt idx="33">
                  <c:v>6.3672792496366704E-2</c:v>
                </c:pt>
                <c:pt idx="34">
                  <c:v>5.4445901618714876E-2</c:v>
                </c:pt>
                <c:pt idx="35">
                  <c:v>3.5189335750840378E-2</c:v>
                </c:pt>
                <c:pt idx="36">
                  <c:v>3.0200958791433585E-2</c:v>
                </c:pt>
                <c:pt idx="37">
                  <c:v>2.0971034871118954E-2</c:v>
                </c:pt>
                <c:pt idx="38">
                  <c:v>3.1211074370798064E-2</c:v>
                </c:pt>
                <c:pt idx="39">
                  <c:v>1.4618794740071106E-2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13487232"/>
        <c:axId val="113489408"/>
      </c:barChart>
      <c:lineChart>
        <c:grouping val="standard"/>
        <c:varyColors val="0"/>
        <c:ser>
          <c:idx val="2"/>
          <c:order val="2"/>
          <c:tx>
            <c:strRef>
              <c:f>Sheet1!$D$1</c:f>
              <c:strCache>
                <c:ptCount val="1"/>
                <c:pt idx="0">
                  <c:v>Public-sector hospital share of total public-sector health expenditure (right axis)</c:v>
                </c:pt>
              </c:strCache>
            </c:strRef>
          </c:tx>
          <c:spPr>
            <a:ln w="12700">
              <a:solidFill>
                <a:srgbClr val="B3BD81"/>
              </a:solidFill>
            </a:ln>
          </c:spPr>
          <c:marker>
            <c:symbol val="triangle"/>
            <c:size val="9"/>
            <c:spPr>
              <a:solidFill>
                <a:srgbClr val="B3BD81"/>
              </a:solidFill>
              <a:ln w="6350">
                <a:solidFill>
                  <a:schemeClr val="tx1"/>
                </a:solidFill>
              </a:ln>
            </c:spPr>
          </c:marker>
          <c:cat>
            <c:strRef>
              <c:f>Sheet1!$A$2:$A$41</c:f>
              <c:strCache>
                <c:ptCount val="40"/>
                <c:pt idx="0">
                  <c:v>1976</c:v>
                </c:pt>
                <c:pt idx="1">
                  <c:v>1977</c:v>
                </c:pt>
                <c:pt idx="2">
                  <c:v>1978</c:v>
                </c:pt>
                <c:pt idx="3">
                  <c:v>1979</c:v>
                </c:pt>
                <c:pt idx="4">
                  <c:v>1980</c:v>
                </c:pt>
                <c:pt idx="5">
                  <c:v>1981</c:v>
                </c:pt>
                <c:pt idx="6">
                  <c:v>1982</c:v>
                </c:pt>
                <c:pt idx="7">
                  <c:v>1983</c:v>
                </c:pt>
                <c:pt idx="8">
                  <c:v>1984</c:v>
                </c:pt>
                <c:pt idx="9">
                  <c:v>1985</c:v>
                </c:pt>
                <c:pt idx="10">
                  <c:v>1986</c:v>
                </c:pt>
                <c:pt idx="11">
                  <c:v>1987</c:v>
                </c:pt>
                <c:pt idx="12">
                  <c:v>1988</c:v>
                </c:pt>
                <c:pt idx="13">
                  <c:v>1989</c:v>
                </c:pt>
                <c:pt idx="14">
                  <c:v>1990</c:v>
                </c:pt>
                <c:pt idx="15">
                  <c:v>1991</c:v>
                </c:pt>
                <c:pt idx="16">
                  <c:v>1992</c:v>
                </c:pt>
                <c:pt idx="17">
                  <c:v>1993</c:v>
                </c:pt>
                <c:pt idx="18">
                  <c:v>1994</c:v>
                </c:pt>
                <c:pt idx="19">
                  <c:v>1995</c:v>
                </c:pt>
                <c:pt idx="20">
                  <c:v>1996</c:v>
                </c:pt>
                <c:pt idx="21">
                  <c:v>1997</c:v>
                </c:pt>
                <c:pt idx="22">
                  <c:v>1998</c:v>
                </c:pt>
                <c:pt idx="23">
                  <c:v>1999</c:v>
                </c:pt>
                <c:pt idx="24">
                  <c:v>2000</c:v>
                </c:pt>
                <c:pt idx="25">
                  <c:v>2001</c:v>
                </c:pt>
                <c:pt idx="26">
                  <c:v>2002</c:v>
                </c:pt>
                <c:pt idx="27">
                  <c:v>2003</c:v>
                </c:pt>
                <c:pt idx="28">
                  <c:v>2004</c:v>
                </c:pt>
                <c:pt idx="29">
                  <c:v>2005</c:v>
                </c:pt>
                <c:pt idx="30">
                  <c:v>2006</c:v>
                </c:pt>
                <c:pt idx="31">
                  <c:v>2007</c:v>
                </c:pt>
                <c:pt idx="32">
                  <c:v>2008</c:v>
                </c:pt>
                <c:pt idx="33">
                  <c:v>2009</c:v>
                </c:pt>
                <c:pt idx="34">
                  <c:v>2010</c:v>
                </c:pt>
                <c:pt idx="35">
                  <c:v>2011</c:v>
                </c:pt>
                <c:pt idx="36">
                  <c:v>2012</c:v>
                </c:pt>
                <c:pt idx="37">
                  <c:v>2013</c:v>
                </c:pt>
                <c:pt idx="38">
                  <c:v>2014 f</c:v>
                </c:pt>
                <c:pt idx="39">
                  <c:v>2015f</c:v>
                </c:pt>
              </c:strCache>
            </c:strRef>
          </c:cat>
          <c:val>
            <c:numRef>
              <c:f>Sheet1!$D$2:$D$41</c:f>
              <c:numCache>
                <c:formatCode>0.0%</c:formatCode>
                <c:ptCount val="40"/>
                <c:pt idx="0">
                  <c:v>0.55260906988300418</c:v>
                </c:pt>
                <c:pt idx="1">
                  <c:v>0.53802999166527399</c:v>
                </c:pt>
                <c:pt idx="2">
                  <c:v>0.52619992134195914</c:v>
                </c:pt>
                <c:pt idx="3">
                  <c:v>0.51453228408962537</c:v>
                </c:pt>
                <c:pt idx="4">
                  <c:v>0.5097516917906153</c:v>
                </c:pt>
                <c:pt idx="5">
                  <c:v>0.50782516582189607</c:v>
                </c:pt>
                <c:pt idx="6">
                  <c:v>0.51187814673457999</c:v>
                </c:pt>
                <c:pt idx="7">
                  <c:v>0.50515878197216568</c:v>
                </c:pt>
                <c:pt idx="8">
                  <c:v>0.49849291570183563</c:v>
                </c:pt>
                <c:pt idx="9">
                  <c:v>0.48969923755248673</c:v>
                </c:pt>
                <c:pt idx="10">
                  <c:v>0.48992728117001894</c:v>
                </c:pt>
                <c:pt idx="11">
                  <c:v>0.48934140305905305</c:v>
                </c:pt>
                <c:pt idx="12">
                  <c:v>0.48468017198148339</c:v>
                </c:pt>
                <c:pt idx="13">
                  <c:v>0.48360931009255897</c:v>
                </c:pt>
                <c:pt idx="14">
                  <c:v>0.45101148729843193</c:v>
                </c:pt>
                <c:pt idx="15">
                  <c:v>0.43979427530360832</c:v>
                </c:pt>
                <c:pt idx="16">
                  <c:v>0.43779778451447382</c:v>
                </c:pt>
                <c:pt idx="17">
                  <c:v>0.43547580084225923</c:v>
                </c:pt>
                <c:pt idx="18">
                  <c:v>0.42020831565158107</c:v>
                </c:pt>
                <c:pt idx="19">
                  <c:v>0.41328890686938491</c:v>
                </c:pt>
                <c:pt idx="20">
                  <c:v>0.41370223507122461</c:v>
                </c:pt>
                <c:pt idx="21">
                  <c:v>0.40405980885571724</c:v>
                </c:pt>
                <c:pt idx="22">
                  <c:v>0.39767878317306959</c:v>
                </c:pt>
                <c:pt idx="23">
                  <c:v>0.39110088498935519</c:v>
                </c:pt>
                <c:pt idx="24">
                  <c:v>0.38904194330389757</c:v>
                </c:pt>
                <c:pt idx="25">
                  <c:v>0.38144584060614922</c:v>
                </c:pt>
                <c:pt idx="26">
                  <c:v>0.38384635428798097</c:v>
                </c:pt>
                <c:pt idx="27">
                  <c:v>0.37989813124079164</c:v>
                </c:pt>
                <c:pt idx="28">
                  <c:v>0.38302305342112808</c:v>
                </c:pt>
                <c:pt idx="29">
                  <c:v>0.37748943952239755</c:v>
                </c:pt>
                <c:pt idx="30">
                  <c:v>0.37810084091472185</c:v>
                </c:pt>
                <c:pt idx="31">
                  <c:v>0.37691453969670546</c:v>
                </c:pt>
                <c:pt idx="32">
                  <c:v>0.37369716855589741</c:v>
                </c:pt>
                <c:pt idx="33">
                  <c:v>0.37411486917025355</c:v>
                </c:pt>
                <c:pt idx="34">
                  <c:v>0.37915661043078508</c:v>
                </c:pt>
                <c:pt idx="35">
                  <c:v>0.38132393459003761</c:v>
                </c:pt>
                <c:pt idx="36">
                  <c:v>0.38139627107908913</c:v>
                </c:pt>
                <c:pt idx="37">
                  <c:v>0.38130019390492692</c:v>
                </c:pt>
                <c:pt idx="38">
                  <c:v>0.37645135926752699</c:v>
                </c:pt>
                <c:pt idx="39">
                  <c:v>0.37764940483294068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13496832"/>
        <c:axId val="113490944"/>
      </c:lineChart>
      <c:catAx>
        <c:axId val="11348723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low"/>
        <c:spPr>
          <a:ln w="6350">
            <a:solidFill>
              <a:schemeClr val="tx1"/>
            </a:solidFill>
          </a:ln>
        </c:spPr>
        <c:txPr>
          <a:bodyPr rot="-2700000"/>
          <a:lstStyle/>
          <a:p>
            <a:pPr>
              <a:defRPr sz="1100"/>
            </a:pPr>
            <a:endParaRPr lang="en-US"/>
          </a:p>
        </c:txPr>
        <c:crossAx val="113489408"/>
        <c:crosses val="autoZero"/>
        <c:auto val="1"/>
        <c:lblAlgn val="ctr"/>
        <c:lblOffset val="0"/>
        <c:tickLblSkip val="3"/>
        <c:noMultiLvlLbl val="0"/>
      </c:catAx>
      <c:valAx>
        <c:axId val="113489408"/>
        <c:scaling>
          <c:orientation val="minMax"/>
        </c:scaling>
        <c:delete val="0"/>
        <c:axPos val="l"/>
        <c:numFmt formatCode="0%" sourceLinked="0"/>
        <c:majorTickMark val="cross"/>
        <c:minorTickMark val="none"/>
        <c:tickLblPos val="nextTo"/>
        <c:spPr>
          <a:ln w="6350">
            <a:solidFill>
              <a:schemeClr val="tx1"/>
            </a:solidFill>
          </a:ln>
        </c:spPr>
        <c:txPr>
          <a:bodyPr/>
          <a:lstStyle/>
          <a:p>
            <a:pPr>
              <a:defRPr sz="1100"/>
            </a:pPr>
            <a:endParaRPr lang="en-US"/>
          </a:p>
        </c:txPr>
        <c:crossAx val="113487232"/>
        <c:crosses val="autoZero"/>
        <c:crossBetween val="between"/>
      </c:valAx>
      <c:valAx>
        <c:axId val="113490944"/>
        <c:scaling>
          <c:orientation val="minMax"/>
          <c:min val="-0.15000000000000002"/>
        </c:scaling>
        <c:delete val="0"/>
        <c:axPos val="r"/>
        <c:numFmt formatCode="0%" sourceLinked="0"/>
        <c:majorTickMark val="cross"/>
        <c:minorTickMark val="out"/>
        <c:tickLblPos val="nextTo"/>
        <c:spPr>
          <a:ln w="6350">
            <a:solidFill>
              <a:schemeClr val="tx1"/>
            </a:solidFill>
          </a:ln>
        </c:spPr>
        <c:txPr>
          <a:bodyPr/>
          <a:lstStyle/>
          <a:p>
            <a:pPr>
              <a:defRPr sz="1100"/>
            </a:pPr>
            <a:endParaRPr lang="en-US"/>
          </a:p>
        </c:txPr>
        <c:crossAx val="113496832"/>
        <c:crosses val="max"/>
        <c:crossBetween val="between"/>
        <c:majorUnit val="0.15000000000000002"/>
        <c:minorUnit val="5.000000000000001E-2"/>
      </c:valAx>
      <c:catAx>
        <c:axId val="113496832"/>
        <c:scaling>
          <c:orientation val="minMax"/>
        </c:scaling>
        <c:delete val="1"/>
        <c:axPos val="b"/>
        <c:majorTickMark val="out"/>
        <c:minorTickMark val="none"/>
        <c:tickLblPos val="nextTo"/>
        <c:crossAx val="113490944"/>
        <c:crosses val="autoZero"/>
        <c:auto val="1"/>
        <c:lblAlgn val="ctr"/>
        <c:lblOffset val="100"/>
        <c:noMultiLvlLbl val="0"/>
      </c:catAx>
    </c:plotArea>
    <c:legend>
      <c:legendPos val="l"/>
      <c:layout>
        <c:manualLayout>
          <c:xMode val="edge"/>
          <c:yMode val="edge"/>
          <c:x val="0"/>
          <c:y val="0.81190507436570425"/>
          <c:w val="0.67871784776902888"/>
          <c:h val="0.15402187226596675"/>
        </c:manualLayout>
      </c:layout>
      <c:overlay val="0"/>
      <c:txPr>
        <a:bodyPr/>
        <a:lstStyle/>
        <a:p>
          <a:pPr>
            <a:defRPr sz="1600" baseline="12000"/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  <c:userShapes r:id="rId2"/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CA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autoTitleDeleted val="0"/>
    <c:plotArea>
      <c:layout>
        <c:manualLayout>
          <c:layoutTarget val="inner"/>
          <c:xMode val="edge"/>
          <c:yMode val="edge"/>
          <c:x val="0.56191250082886779"/>
          <c:y val="0.21701842416756728"/>
          <c:w val="0.3581079219457689"/>
          <c:h val="0.69900699912510933"/>
        </c:manualLayout>
      </c:layout>
      <c:pieChart>
        <c:varyColors val="1"/>
        <c:ser>
          <c:idx val="0"/>
          <c:order val="0"/>
          <c:spPr>
            <a:ln w="6350">
              <a:solidFill>
                <a:schemeClr val="tx1"/>
              </a:solidFill>
            </a:ln>
          </c:spPr>
          <c:dPt>
            <c:idx val="0"/>
            <c:bubble3D val="0"/>
            <c:spPr>
              <a:solidFill>
                <a:srgbClr val="8B9B3C"/>
              </a:solidFill>
              <a:ln w="6350">
                <a:solidFill>
                  <a:schemeClr val="tx1"/>
                </a:solidFill>
              </a:ln>
            </c:spPr>
          </c:dPt>
          <c:dPt>
            <c:idx val="1"/>
            <c:bubble3D val="0"/>
            <c:spPr>
              <a:solidFill>
                <a:schemeClr val="bg1"/>
              </a:solidFill>
              <a:ln w="6350">
                <a:solidFill>
                  <a:schemeClr val="tx1"/>
                </a:solidFill>
              </a:ln>
            </c:spPr>
          </c:dPt>
          <c:dPt>
            <c:idx val="2"/>
            <c:bubble3D val="0"/>
            <c:explosion val="12"/>
            <c:spPr>
              <a:solidFill>
                <a:srgbClr val="B3BD81"/>
              </a:solidFill>
              <a:ln w="6350">
                <a:solidFill>
                  <a:schemeClr val="tx1"/>
                </a:solidFill>
              </a:ln>
            </c:spPr>
          </c:dPt>
          <c:dPt>
            <c:idx val="3"/>
            <c:bubble3D val="0"/>
            <c:explosion val="12"/>
            <c:spPr>
              <a:pattFill prst="wave">
                <a:fgClr>
                  <a:srgbClr val="93A445"/>
                </a:fgClr>
                <a:bgClr>
                  <a:schemeClr val="bg1"/>
                </a:bgClr>
              </a:pattFill>
              <a:ln w="6350">
                <a:solidFill>
                  <a:schemeClr val="tx1"/>
                </a:solidFill>
              </a:ln>
            </c:spPr>
          </c:dPt>
          <c:dLbls>
            <c:dLbl>
              <c:idx val="0"/>
              <c:layout>
                <c:manualLayout>
                  <c:x val="-9.409952925583559E-2"/>
                  <c:y val="-4.2406463897895117E-4"/>
                </c:manualLayout>
              </c:layout>
              <c:tx>
                <c:rich>
                  <a:bodyPr/>
                  <a:lstStyle/>
                  <a:p>
                    <a:pPr>
                      <a:defRPr sz="1200">
                        <a:solidFill>
                          <a:schemeClr val="bg1"/>
                        </a:solidFill>
                      </a:defRPr>
                    </a:pPr>
                    <a:r>
                      <a:rPr lang="en-US" sz="1200" dirty="0" smtClean="0">
                        <a:solidFill>
                          <a:schemeClr val="bg1"/>
                        </a:solidFill>
                      </a:rPr>
                      <a:t>Prescribed</a:t>
                    </a:r>
                    <a:r>
                      <a:rPr lang="en-US" sz="1200" dirty="0">
                        <a:solidFill>
                          <a:schemeClr val="bg1"/>
                        </a:solidFill>
                      </a:rPr>
                      <a:t>
</a:t>
                    </a:r>
                    <a:r>
                      <a:rPr lang="en-US" sz="1200" dirty="0" smtClean="0">
                        <a:solidFill>
                          <a:schemeClr val="bg1"/>
                        </a:solidFill>
                      </a:rPr>
                      <a:t>36.6%</a:t>
                    </a:r>
                    <a:r>
                      <a:rPr lang="en-US" sz="1200" b="0" i="0" u="none" strike="noStrike" baseline="0" dirty="0" smtClean="0">
                        <a:solidFill>
                          <a:schemeClr val="bg1"/>
                        </a:solidFill>
                        <a:effectLst/>
                      </a:rPr>
                      <a:t> ($12.6)</a:t>
                    </a:r>
                    <a:endParaRPr lang="en-US" dirty="0">
                      <a:solidFill>
                        <a:schemeClr val="bg1"/>
                      </a:solidFill>
                    </a:endParaRPr>
                  </a:p>
                </c:rich>
              </c:tx>
              <c:numFmt formatCode="0.0%" sourceLinked="0"/>
              <c:spPr/>
              <c:dLblPos val="bestFit"/>
              <c:showLegendKey val="0"/>
              <c:showVal val="1"/>
              <c:showCatName val="1"/>
              <c:showSerName val="0"/>
              <c:showPercent val="1"/>
              <c:showBubbleSize val="0"/>
              <c:separator>
</c:separator>
            </c:dLbl>
            <c:dLbl>
              <c:idx val="1"/>
              <c:layout>
                <c:manualLayout>
                  <c:x val="0.15882279815477884"/>
                  <c:y val="-0.14497195203540733"/>
                </c:manualLayout>
              </c:layout>
              <c:tx>
                <c:rich>
                  <a:bodyPr/>
                  <a:lstStyle/>
                  <a:p>
                    <a:r>
                      <a:rPr lang="en-US" sz="1200" dirty="0" smtClean="0"/>
                      <a:t>Prescribed</a:t>
                    </a:r>
                    <a:r>
                      <a:rPr lang="en-US" sz="1200" dirty="0"/>
                      <a:t>
 </a:t>
                    </a:r>
                    <a:r>
                      <a:rPr lang="en-US" sz="1200" dirty="0" smtClean="0"/>
                      <a:t>48.3% </a:t>
                    </a:r>
                    <a:r>
                      <a:rPr lang="en-US" sz="1200" b="0" i="0" u="none" strike="noStrike" baseline="0" dirty="0" smtClean="0">
                        <a:effectLst/>
                      </a:rPr>
                      <a:t>($16.6)</a:t>
                    </a:r>
                    <a:endParaRPr lang="en-US" dirty="0"/>
                  </a:p>
                </c:rich>
              </c:tx>
              <c:dLblPos val="bestFit"/>
              <c:showLegendKey val="0"/>
              <c:showVal val="1"/>
              <c:showCatName val="1"/>
              <c:showSerName val="0"/>
              <c:showPercent val="1"/>
              <c:showBubbleSize val="0"/>
              <c:separator>
</c:separator>
            </c:dLbl>
            <c:dLbl>
              <c:idx val="2"/>
              <c:layout>
                <c:manualLayout>
                  <c:x val="-7.114563436994209E-2"/>
                  <c:y val="1.1272965879265091E-2"/>
                </c:manualLayout>
              </c:layout>
              <c:tx>
                <c:rich>
                  <a:bodyPr/>
                  <a:lstStyle/>
                  <a:p>
                    <a:r>
                      <a:rPr lang="en-US" sz="1200" dirty="0" smtClean="0"/>
                      <a:t>OTC
8.7%</a:t>
                    </a:r>
                    <a:r>
                      <a:rPr lang="en-US" sz="1200" b="0" i="0" u="none" strike="noStrike" baseline="0" dirty="0" smtClean="0">
                        <a:effectLst/>
                      </a:rPr>
                      <a:t> ($3.0)</a:t>
                    </a:r>
                    <a:endParaRPr lang="en-US" dirty="0"/>
                  </a:p>
                </c:rich>
              </c:tx>
              <c:dLblPos val="bestFit"/>
              <c:showLegendKey val="0"/>
              <c:showVal val="1"/>
              <c:showCatName val="1"/>
              <c:showSerName val="0"/>
              <c:showPercent val="1"/>
              <c:showBubbleSize val="0"/>
              <c:separator>
</c:separator>
            </c:dLbl>
            <c:dLbl>
              <c:idx val="3"/>
              <c:layout>
                <c:manualLayout>
                  <c:x val="6.6049418331000295E-2"/>
                  <c:y val="1.041557305336833E-2"/>
                </c:manualLayout>
              </c:layout>
              <c:tx>
                <c:rich>
                  <a:bodyPr/>
                  <a:lstStyle/>
                  <a:p>
                    <a:r>
                      <a:rPr lang="en-US" sz="1200" dirty="0" smtClean="0"/>
                      <a:t>PHS</a:t>
                    </a:r>
                    <a:r>
                      <a:rPr lang="en-US" sz="1200" dirty="0"/>
                      <a:t>
 </a:t>
                    </a:r>
                    <a:r>
                      <a:rPr lang="en-US" sz="1200" dirty="0" smtClean="0"/>
                      <a:t>6.4% </a:t>
                    </a:r>
                    <a:r>
                      <a:rPr lang="en-US" sz="1200" b="0" i="0" u="none" strike="noStrike" baseline="0" dirty="0" smtClean="0">
                        <a:effectLst/>
                      </a:rPr>
                      <a:t>($2.2)</a:t>
                    </a:r>
                    <a:endParaRPr lang="en-US" dirty="0"/>
                  </a:p>
                </c:rich>
              </c:tx>
              <c:dLblPos val="bestFit"/>
              <c:showLegendKey val="0"/>
              <c:showVal val="1"/>
              <c:showCatName val="1"/>
              <c:showSerName val="0"/>
              <c:showPercent val="1"/>
              <c:showBubbleSize val="0"/>
              <c:separator>
</c:separator>
            </c:dLbl>
            <c:numFmt formatCode="0.0%" sourceLinked="0"/>
            <c:txPr>
              <a:bodyPr/>
              <a:lstStyle/>
              <a:p>
                <a:pPr>
                  <a:defRPr sz="1200"/>
                </a:pPr>
                <a:endParaRPr lang="en-US"/>
              </a:p>
            </c:txPr>
            <c:dLblPos val="inEnd"/>
            <c:showLegendKey val="0"/>
            <c:showVal val="1"/>
            <c:showCatName val="1"/>
            <c:showSerName val="0"/>
            <c:showPercent val="1"/>
            <c:showBubbleSize val="0"/>
            <c:separator>
</c:separator>
            <c:showLeaderLines val="1"/>
          </c:dLbls>
          <c:cat>
            <c:strRef>
              <c:f>Sheet1!$B$1:$E$1</c:f>
              <c:strCache>
                <c:ptCount val="4"/>
                <c:pt idx="0">
                  <c:v>Public</c:v>
                </c:pt>
                <c:pt idx="1">
                  <c:v>Private</c:v>
                </c:pt>
                <c:pt idx="2">
                  <c:v>OTC</c:v>
                </c:pt>
                <c:pt idx="3">
                  <c:v>PHS</c:v>
                </c:pt>
              </c:strCache>
            </c:strRef>
          </c:cat>
          <c:val>
            <c:numRef>
              <c:f>Sheet1!$B$2:$E$2</c:f>
              <c:numCache>
                <c:formatCode>_-* #,##0.0_-;\-* #,##0.0_-;_-* "-"??_-;_-@_-</c:formatCode>
                <c:ptCount val="4"/>
                <c:pt idx="0">
                  <c:v>12.598377776861705</c:v>
                </c:pt>
                <c:pt idx="1">
                  <c:v>16.613128512514844</c:v>
                </c:pt>
                <c:pt idx="2">
                  <c:v>3.008532556508666</c:v>
                </c:pt>
                <c:pt idx="3">
                  <c:v>2.2050291948474645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26"/>
      </c:pieChart>
    </c:plotArea>
    <c:legend>
      <c:legendPos val="b"/>
      <c:legendEntry>
        <c:idx val="2"/>
        <c:delete val="1"/>
      </c:legendEntry>
      <c:legendEntry>
        <c:idx val="3"/>
        <c:delete val="1"/>
      </c:legendEntry>
      <c:layout>
        <c:manualLayout>
          <c:xMode val="edge"/>
          <c:yMode val="edge"/>
          <c:x val="0.35384355379480387"/>
          <c:y val="0.88971846679542421"/>
          <c:w val="0.26146056463343165"/>
          <c:h val="7.1969160104986871E-2"/>
        </c:manualLayout>
      </c:layout>
      <c:overlay val="0"/>
      <c:txPr>
        <a:bodyPr/>
        <a:lstStyle/>
        <a:p>
          <a:pPr>
            <a:defRPr baseline="12000"/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  <c:userShapes r:id="rId2"/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CA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8462062852572861"/>
          <c:y val="0.20293344228197888"/>
          <c:w val="0.53843955125875087"/>
          <c:h val="0.68332986678551977"/>
        </c:manualLayout>
      </c:layout>
      <c:pieChart>
        <c:varyColors val="1"/>
        <c:ser>
          <c:idx val="0"/>
          <c:order val="0"/>
          <c:spPr>
            <a:ln w="6350">
              <a:solidFill>
                <a:schemeClr val="tx1"/>
              </a:solidFill>
            </a:ln>
          </c:spPr>
          <c:dPt>
            <c:idx val="0"/>
            <c:bubble3D val="0"/>
            <c:spPr>
              <a:solidFill>
                <a:srgbClr val="8B9B3C"/>
              </a:solidFill>
              <a:ln w="6350">
                <a:solidFill>
                  <a:schemeClr val="tx1"/>
                </a:solidFill>
              </a:ln>
            </c:spPr>
          </c:dPt>
          <c:dPt>
            <c:idx val="1"/>
            <c:bubble3D val="0"/>
            <c:spPr>
              <a:solidFill>
                <a:schemeClr val="bg1"/>
              </a:solidFill>
              <a:ln w="6350">
                <a:solidFill>
                  <a:schemeClr val="tx1"/>
                </a:solidFill>
              </a:ln>
            </c:spPr>
          </c:dPt>
          <c:dPt>
            <c:idx val="2"/>
            <c:bubble3D val="0"/>
            <c:explosion val="12"/>
            <c:spPr>
              <a:solidFill>
                <a:srgbClr val="B3BD81"/>
              </a:solidFill>
              <a:ln w="6350">
                <a:solidFill>
                  <a:schemeClr val="tx1"/>
                </a:solidFill>
              </a:ln>
            </c:spPr>
          </c:dPt>
          <c:dPt>
            <c:idx val="3"/>
            <c:bubble3D val="0"/>
            <c:explosion val="12"/>
            <c:spPr>
              <a:pattFill prst="zigZag">
                <a:fgClr>
                  <a:srgbClr val="93A445"/>
                </a:fgClr>
                <a:bgClr>
                  <a:schemeClr val="bg1"/>
                </a:bgClr>
              </a:pattFill>
              <a:ln w="6350">
                <a:solidFill>
                  <a:schemeClr val="tx1"/>
                </a:solidFill>
              </a:ln>
            </c:spPr>
          </c:dPt>
          <c:dLbls>
            <c:dLbl>
              <c:idx val="0"/>
              <c:layout>
                <c:manualLayout>
                  <c:x val="-0.2093525546210519"/>
                  <c:y val="6.7564458854407969E-2"/>
                </c:manualLayout>
              </c:layout>
              <c:tx>
                <c:rich>
                  <a:bodyPr/>
                  <a:lstStyle/>
                  <a:p>
                    <a:pPr>
                      <a:defRPr sz="1200">
                        <a:solidFill>
                          <a:schemeClr val="bg1"/>
                        </a:solidFill>
                      </a:defRPr>
                    </a:pPr>
                    <a:r>
                      <a:rPr lang="en-US" sz="1200" dirty="0" smtClean="0">
                        <a:solidFill>
                          <a:schemeClr val="bg1"/>
                        </a:solidFill>
                      </a:rPr>
                      <a:t>Prescribed</a:t>
                    </a:r>
                    <a:r>
                      <a:rPr lang="en-US" sz="1200" dirty="0">
                        <a:solidFill>
                          <a:schemeClr val="bg1"/>
                        </a:solidFill>
                      </a:rPr>
                      <a:t>
</a:t>
                    </a:r>
                    <a:r>
                      <a:rPr lang="en-US" sz="1200" dirty="0" smtClean="0">
                        <a:solidFill>
                          <a:schemeClr val="bg1"/>
                        </a:solidFill>
                      </a:rPr>
                      <a:t>14.7%</a:t>
                    </a:r>
                    <a:r>
                      <a:rPr lang="en-US" sz="1200" b="0" i="0" u="none" strike="noStrike" baseline="0" dirty="0" smtClean="0">
                        <a:solidFill>
                          <a:schemeClr val="bg1"/>
                        </a:solidFill>
                        <a:effectLst/>
                      </a:rPr>
                      <a:t> ($0.2)</a:t>
                    </a:r>
                    <a:endParaRPr lang="en-US" dirty="0">
                      <a:solidFill>
                        <a:schemeClr val="bg1"/>
                      </a:solidFill>
                    </a:endParaRPr>
                  </a:p>
                </c:rich>
              </c:tx>
              <c:numFmt formatCode="0.0%" sourceLinked="0"/>
              <c:spPr/>
              <c:dLblPos val="bestFit"/>
              <c:showLegendKey val="0"/>
              <c:showVal val="1"/>
              <c:showCatName val="1"/>
              <c:showSerName val="0"/>
              <c:showPercent val="1"/>
              <c:showBubbleSize val="0"/>
              <c:separator>
</c:separator>
            </c:dLbl>
            <c:dLbl>
              <c:idx val="1"/>
              <c:layout>
                <c:manualLayout>
                  <c:x val="0.17773779358675168"/>
                  <c:y val="-0.23592300962379703"/>
                </c:manualLayout>
              </c:layout>
              <c:tx>
                <c:rich>
                  <a:bodyPr/>
                  <a:lstStyle/>
                  <a:p>
                    <a:r>
                      <a:rPr lang="en-US" sz="1200" dirty="0" smtClean="0"/>
                      <a:t>Prescribed</a:t>
                    </a:r>
                    <a:r>
                      <a:rPr lang="en-US" sz="1200" dirty="0"/>
                      <a:t>
 </a:t>
                    </a:r>
                    <a:r>
                      <a:rPr lang="en-US" sz="1200" dirty="0" smtClean="0"/>
                      <a:t>56.9% </a:t>
                    </a:r>
                    <a:r>
                      <a:rPr lang="en-US" sz="1200" b="0" i="0" u="none" strike="noStrike" baseline="0" dirty="0" smtClean="0">
                        <a:effectLst/>
                      </a:rPr>
                      <a:t>($0.6)</a:t>
                    </a:r>
                    <a:endParaRPr lang="en-US" dirty="0"/>
                  </a:p>
                </c:rich>
              </c:tx>
              <c:dLblPos val="bestFit"/>
              <c:showLegendKey val="0"/>
              <c:showVal val="1"/>
              <c:showCatName val="1"/>
              <c:showSerName val="0"/>
              <c:showPercent val="1"/>
              <c:showBubbleSize val="0"/>
              <c:separator>
</c:separator>
            </c:dLbl>
            <c:dLbl>
              <c:idx val="2"/>
              <c:layout>
                <c:manualLayout>
                  <c:x val="-5.0909826340200623E-2"/>
                  <c:y val="8.4951881014873141E-3"/>
                </c:manualLayout>
              </c:layout>
              <c:tx>
                <c:rich>
                  <a:bodyPr/>
                  <a:lstStyle/>
                  <a:p>
                    <a:r>
                      <a:rPr lang="en-US" sz="1200" dirty="0" smtClean="0"/>
                      <a:t>OTC
15.1%</a:t>
                    </a:r>
                    <a:r>
                      <a:rPr lang="en-US" sz="1200" b="0" i="0" u="none" strike="noStrike" baseline="0" dirty="0" smtClean="0">
                        <a:effectLst/>
                      </a:rPr>
                      <a:t> ($0.2)</a:t>
                    </a:r>
                    <a:endParaRPr lang="en-US" dirty="0"/>
                  </a:p>
                </c:rich>
              </c:tx>
              <c:dLblPos val="bestFit"/>
              <c:showLegendKey val="0"/>
              <c:showVal val="1"/>
              <c:showCatName val="1"/>
              <c:showSerName val="0"/>
              <c:showPercent val="1"/>
              <c:showBubbleSize val="0"/>
              <c:separator>
</c:separator>
            </c:dLbl>
            <c:dLbl>
              <c:idx val="3"/>
              <c:layout>
                <c:manualLayout>
                  <c:x val="6.363383924835482E-2"/>
                  <c:y val="1.041557305336833E-2"/>
                </c:manualLayout>
              </c:layout>
              <c:tx>
                <c:rich>
                  <a:bodyPr/>
                  <a:lstStyle/>
                  <a:p>
                    <a:r>
                      <a:rPr lang="en-US" sz="1200" dirty="0" smtClean="0"/>
                      <a:t>PHS</a:t>
                    </a:r>
                    <a:r>
                      <a:rPr lang="en-US" sz="1200" dirty="0"/>
                      <a:t>
 </a:t>
                    </a:r>
                    <a:r>
                      <a:rPr lang="en-US" sz="1200" dirty="0" smtClean="0"/>
                      <a:t>13.3% </a:t>
                    </a:r>
                    <a:r>
                      <a:rPr lang="en-US" sz="1200" b="0" i="0" u="none" strike="noStrike" baseline="0" dirty="0" smtClean="0">
                        <a:effectLst/>
                      </a:rPr>
                      <a:t>($0.1)</a:t>
                    </a:r>
                    <a:endParaRPr lang="en-US" dirty="0"/>
                  </a:p>
                </c:rich>
              </c:tx>
              <c:dLblPos val="bestFit"/>
              <c:showLegendKey val="0"/>
              <c:showVal val="1"/>
              <c:showCatName val="1"/>
              <c:showSerName val="0"/>
              <c:showPercent val="1"/>
              <c:showBubbleSize val="0"/>
              <c:separator>
</c:separator>
            </c:dLbl>
            <c:numFmt formatCode="0.0%" sourceLinked="0"/>
            <c:txPr>
              <a:bodyPr/>
              <a:lstStyle/>
              <a:p>
                <a:pPr>
                  <a:defRPr sz="1200"/>
                </a:pPr>
                <a:endParaRPr lang="en-US"/>
              </a:p>
            </c:txPr>
            <c:dLblPos val="inEnd"/>
            <c:showLegendKey val="0"/>
            <c:showVal val="1"/>
            <c:showCatName val="1"/>
            <c:showSerName val="0"/>
            <c:showPercent val="1"/>
            <c:showBubbleSize val="0"/>
            <c:separator>
</c:separator>
            <c:showLeaderLines val="1"/>
          </c:dLbls>
          <c:cat>
            <c:strRef>
              <c:f>Sheet1!$B$1:$E$1</c:f>
              <c:strCache>
                <c:ptCount val="4"/>
                <c:pt idx="0">
                  <c:v>Public</c:v>
                </c:pt>
                <c:pt idx="1">
                  <c:v>Private</c:v>
                </c:pt>
                <c:pt idx="2">
                  <c:v>OTC</c:v>
                </c:pt>
                <c:pt idx="3">
                  <c:v>PHS</c:v>
                </c:pt>
              </c:strCache>
            </c:strRef>
          </c:cat>
          <c:val>
            <c:numRef>
              <c:f>Sheet1!$B$2:$E$2</c:f>
              <c:numCache>
                <c:formatCode>_-* #,##0.0_-;\-* #,##0.0_-;_-* "-"??_-;_-@_-</c:formatCode>
                <c:ptCount val="4"/>
                <c:pt idx="0">
                  <c:v>0.15856174065107473</c:v>
                </c:pt>
                <c:pt idx="1">
                  <c:v>0.61312727182756799</c:v>
                </c:pt>
                <c:pt idx="2">
                  <c:v>0.16276916017240348</c:v>
                </c:pt>
                <c:pt idx="3">
                  <c:v>0.14284886629490642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49"/>
      </c:pie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CA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autoTitleDeleted val="0"/>
    <c:plotArea>
      <c:layout>
        <c:manualLayout>
          <c:layoutTarget val="inner"/>
          <c:xMode val="edge"/>
          <c:yMode val="edge"/>
          <c:x val="6.6624133527138404E-2"/>
          <c:y val="4.5088738548468635E-2"/>
          <c:w val="0.91697936642194544"/>
          <c:h val="0.69206919095122521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Private sector</c:v>
                </c:pt>
              </c:strCache>
            </c:strRef>
          </c:tx>
          <c:spPr>
            <a:ln w="12700">
              <a:solidFill>
                <a:srgbClr val="8B9B3C"/>
              </a:solidFill>
            </a:ln>
          </c:spPr>
          <c:marker>
            <c:symbol val="diamond"/>
            <c:size val="10"/>
            <c:spPr>
              <a:solidFill>
                <a:srgbClr val="8B9B3C"/>
              </a:solidFill>
              <a:ln w="6350">
                <a:solidFill>
                  <a:schemeClr val="tx1"/>
                </a:solidFill>
              </a:ln>
            </c:spPr>
          </c:marker>
          <c:dPt>
            <c:idx val="39"/>
            <c:marker>
              <c:symbol val="circle"/>
              <c:size val="8"/>
              <c:spPr>
                <a:solidFill>
                  <a:schemeClr val="bg1"/>
                </a:solidFill>
                <a:ln w="6350">
                  <a:solidFill>
                    <a:schemeClr val="tx1"/>
                  </a:solidFill>
                </a:ln>
              </c:spPr>
            </c:marker>
            <c:bubble3D val="0"/>
          </c:dPt>
          <c:dPt>
            <c:idx val="40"/>
            <c:marker>
              <c:symbol val="circle"/>
              <c:size val="8"/>
              <c:spPr>
                <a:solidFill>
                  <a:schemeClr val="bg1"/>
                </a:solidFill>
                <a:ln w="6350">
                  <a:solidFill>
                    <a:schemeClr val="tx1"/>
                  </a:solidFill>
                </a:ln>
              </c:spPr>
            </c:marker>
            <c:bubble3D val="0"/>
          </c:dPt>
          <c:cat>
            <c:numRef>
              <c:f>Sheet1!$A$2:$A$42</c:f>
              <c:numCache>
                <c:formatCode>General</c:formatCode>
                <c:ptCount val="41"/>
                <c:pt idx="0">
                  <c:v>1975</c:v>
                </c:pt>
                <c:pt idx="1">
                  <c:v>1976</c:v>
                </c:pt>
                <c:pt idx="2">
                  <c:v>1977</c:v>
                </c:pt>
                <c:pt idx="3">
                  <c:v>1978</c:v>
                </c:pt>
                <c:pt idx="4">
                  <c:v>1979</c:v>
                </c:pt>
                <c:pt idx="5">
                  <c:v>1980</c:v>
                </c:pt>
                <c:pt idx="6">
                  <c:v>1981</c:v>
                </c:pt>
                <c:pt idx="7">
                  <c:v>1982</c:v>
                </c:pt>
                <c:pt idx="8">
                  <c:v>1983</c:v>
                </c:pt>
                <c:pt idx="9">
                  <c:v>1984</c:v>
                </c:pt>
                <c:pt idx="10">
                  <c:v>1985</c:v>
                </c:pt>
                <c:pt idx="11">
                  <c:v>1986</c:v>
                </c:pt>
                <c:pt idx="12">
                  <c:v>1987</c:v>
                </c:pt>
                <c:pt idx="13">
                  <c:v>1988</c:v>
                </c:pt>
                <c:pt idx="14">
                  <c:v>1989</c:v>
                </c:pt>
                <c:pt idx="15">
                  <c:v>1990</c:v>
                </c:pt>
                <c:pt idx="16">
                  <c:v>1991</c:v>
                </c:pt>
                <c:pt idx="17">
                  <c:v>1992</c:v>
                </c:pt>
                <c:pt idx="18">
                  <c:v>1993</c:v>
                </c:pt>
                <c:pt idx="19">
                  <c:v>1994</c:v>
                </c:pt>
                <c:pt idx="20">
                  <c:v>1995</c:v>
                </c:pt>
                <c:pt idx="21">
                  <c:v>1996</c:v>
                </c:pt>
                <c:pt idx="22">
                  <c:v>1997</c:v>
                </c:pt>
                <c:pt idx="23">
                  <c:v>1998</c:v>
                </c:pt>
                <c:pt idx="24">
                  <c:v>1999</c:v>
                </c:pt>
                <c:pt idx="25">
                  <c:v>2000</c:v>
                </c:pt>
                <c:pt idx="26">
                  <c:v>2001</c:v>
                </c:pt>
                <c:pt idx="27">
                  <c:v>2002</c:v>
                </c:pt>
                <c:pt idx="28">
                  <c:v>2003</c:v>
                </c:pt>
                <c:pt idx="29">
                  <c:v>2004</c:v>
                </c:pt>
                <c:pt idx="30">
                  <c:v>2005</c:v>
                </c:pt>
                <c:pt idx="31">
                  <c:v>2006</c:v>
                </c:pt>
                <c:pt idx="32">
                  <c:v>2007</c:v>
                </c:pt>
                <c:pt idx="33">
                  <c:v>2008</c:v>
                </c:pt>
                <c:pt idx="34">
                  <c:v>2009</c:v>
                </c:pt>
                <c:pt idx="35">
                  <c:v>2010</c:v>
                </c:pt>
                <c:pt idx="36">
                  <c:v>2011</c:v>
                </c:pt>
                <c:pt idx="37">
                  <c:v>2012</c:v>
                </c:pt>
                <c:pt idx="38">
                  <c:v>2013</c:v>
                </c:pt>
                <c:pt idx="39">
                  <c:v>2014</c:v>
                </c:pt>
                <c:pt idx="40">
                  <c:v>2015</c:v>
                </c:pt>
              </c:numCache>
            </c:numRef>
          </c:cat>
          <c:val>
            <c:numRef>
              <c:f>Sheet1!$B$2:$B$42</c:f>
              <c:numCache>
                <c:formatCode>0%</c:formatCode>
                <c:ptCount val="41"/>
                <c:pt idx="0">
                  <c:v>0.79452637255806058</c:v>
                </c:pt>
                <c:pt idx="1">
                  <c:v>0.7556714855698472</c:v>
                </c:pt>
                <c:pt idx="2">
                  <c:v>0.73018338978454633</c:v>
                </c:pt>
                <c:pt idx="3">
                  <c:v>0.68847299330941403</c:v>
                </c:pt>
                <c:pt idx="4">
                  <c:v>0.66771202437458821</c:v>
                </c:pt>
                <c:pt idx="5">
                  <c:v>0.64184593876047469</c:v>
                </c:pt>
                <c:pt idx="6">
                  <c:v>0.66199613909284427</c:v>
                </c:pt>
                <c:pt idx="7">
                  <c:v>0.6447205376338091</c:v>
                </c:pt>
                <c:pt idx="8">
                  <c:v>0.61209511128096328</c:v>
                </c:pt>
                <c:pt idx="9">
                  <c:v>0.5819883102208947</c:v>
                </c:pt>
                <c:pt idx="10">
                  <c:v>0.56410261058418187</c:v>
                </c:pt>
                <c:pt idx="11">
                  <c:v>0.56289400585166516</c:v>
                </c:pt>
                <c:pt idx="12">
                  <c:v>0.54672398215925788</c:v>
                </c:pt>
                <c:pt idx="13">
                  <c:v>0.54430930626879415</c:v>
                </c:pt>
                <c:pt idx="14">
                  <c:v>0.53767023405482273</c:v>
                </c:pt>
                <c:pt idx="15">
                  <c:v>0.53244157247884394</c:v>
                </c:pt>
                <c:pt idx="16">
                  <c:v>0.52354404785767594</c:v>
                </c:pt>
                <c:pt idx="17">
                  <c:v>0.5235658288344075</c:v>
                </c:pt>
                <c:pt idx="18">
                  <c:v>0.53916966474150085</c:v>
                </c:pt>
                <c:pt idx="19">
                  <c:v>0.54339719817387444</c:v>
                </c:pt>
                <c:pt idx="20">
                  <c:v>0.54510893978084884</c:v>
                </c:pt>
                <c:pt idx="21">
                  <c:v>0.56193920449233858</c:v>
                </c:pt>
                <c:pt idx="22">
                  <c:v>0.57820002268786674</c:v>
                </c:pt>
                <c:pt idx="23">
                  <c:v>0.57597092696110852</c:v>
                </c:pt>
                <c:pt idx="24">
                  <c:v>0.55555059142057317</c:v>
                </c:pt>
                <c:pt idx="25">
                  <c:v>0.54836304588085671</c:v>
                </c:pt>
                <c:pt idx="26">
                  <c:v>0.5391472525024148</c:v>
                </c:pt>
                <c:pt idx="27">
                  <c:v>0.53818993539793702</c:v>
                </c:pt>
                <c:pt idx="28">
                  <c:v>0.53877121349838775</c:v>
                </c:pt>
                <c:pt idx="29">
                  <c:v>0.53699994088413461</c:v>
                </c:pt>
                <c:pt idx="30">
                  <c:v>0.53334319694519672</c:v>
                </c:pt>
                <c:pt idx="31">
                  <c:v>0.53889872041310038</c:v>
                </c:pt>
                <c:pt idx="32">
                  <c:v>0.53839755569232706</c:v>
                </c:pt>
                <c:pt idx="33">
                  <c:v>0.54053137872083579</c:v>
                </c:pt>
                <c:pt idx="34">
                  <c:v>0.53603473156379811</c:v>
                </c:pt>
                <c:pt idx="35">
                  <c:v>0.5742289747435374</c:v>
                </c:pt>
                <c:pt idx="36">
                  <c:v>0.570862179942488</c:v>
                </c:pt>
                <c:pt idx="37">
                  <c:v>0.575464555211051</c:v>
                </c:pt>
                <c:pt idx="38">
                  <c:v>0.57447613257155572</c:v>
                </c:pt>
                <c:pt idx="39">
                  <c:v>0.57178748298345872</c:v>
                </c:pt>
                <c:pt idx="40">
                  <c:v>0.56871865312048631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Forecast</c:v>
                </c:pt>
              </c:strCache>
            </c:strRef>
          </c:tx>
          <c:spPr>
            <a:ln w="12700">
              <a:solidFill>
                <a:srgbClr val="8B9B3C"/>
              </a:solidFill>
            </a:ln>
          </c:spPr>
          <c:marker>
            <c:symbol val="circle"/>
            <c:size val="8"/>
            <c:spPr>
              <a:solidFill>
                <a:schemeClr val="bg1"/>
              </a:solidFill>
              <a:ln>
                <a:solidFill>
                  <a:schemeClr val="tx1"/>
                </a:solidFill>
              </a:ln>
            </c:spPr>
          </c:marker>
          <c:dPt>
            <c:idx val="39"/>
            <c:bubble3D val="0"/>
          </c:dPt>
          <c:dPt>
            <c:idx val="40"/>
            <c:bubble3D val="0"/>
          </c:dPt>
          <c:cat>
            <c:numRef>
              <c:f>Sheet1!$A$2:$A$42</c:f>
              <c:numCache>
                <c:formatCode>General</c:formatCode>
                <c:ptCount val="41"/>
                <c:pt idx="0">
                  <c:v>1975</c:v>
                </c:pt>
                <c:pt idx="1">
                  <c:v>1976</c:v>
                </c:pt>
                <c:pt idx="2">
                  <c:v>1977</c:v>
                </c:pt>
                <c:pt idx="3">
                  <c:v>1978</c:v>
                </c:pt>
                <c:pt idx="4">
                  <c:v>1979</c:v>
                </c:pt>
                <c:pt idx="5">
                  <c:v>1980</c:v>
                </c:pt>
                <c:pt idx="6">
                  <c:v>1981</c:v>
                </c:pt>
                <c:pt idx="7">
                  <c:v>1982</c:v>
                </c:pt>
                <c:pt idx="8">
                  <c:v>1983</c:v>
                </c:pt>
                <c:pt idx="9">
                  <c:v>1984</c:v>
                </c:pt>
                <c:pt idx="10">
                  <c:v>1985</c:v>
                </c:pt>
                <c:pt idx="11">
                  <c:v>1986</c:v>
                </c:pt>
                <c:pt idx="12">
                  <c:v>1987</c:v>
                </c:pt>
                <c:pt idx="13">
                  <c:v>1988</c:v>
                </c:pt>
                <c:pt idx="14">
                  <c:v>1989</c:v>
                </c:pt>
                <c:pt idx="15">
                  <c:v>1990</c:v>
                </c:pt>
                <c:pt idx="16">
                  <c:v>1991</c:v>
                </c:pt>
                <c:pt idx="17">
                  <c:v>1992</c:v>
                </c:pt>
                <c:pt idx="18">
                  <c:v>1993</c:v>
                </c:pt>
                <c:pt idx="19">
                  <c:v>1994</c:v>
                </c:pt>
                <c:pt idx="20">
                  <c:v>1995</c:v>
                </c:pt>
                <c:pt idx="21">
                  <c:v>1996</c:v>
                </c:pt>
                <c:pt idx="22">
                  <c:v>1997</c:v>
                </c:pt>
                <c:pt idx="23">
                  <c:v>1998</c:v>
                </c:pt>
                <c:pt idx="24">
                  <c:v>1999</c:v>
                </c:pt>
                <c:pt idx="25">
                  <c:v>2000</c:v>
                </c:pt>
                <c:pt idx="26">
                  <c:v>2001</c:v>
                </c:pt>
                <c:pt idx="27">
                  <c:v>2002</c:v>
                </c:pt>
                <c:pt idx="28">
                  <c:v>2003</c:v>
                </c:pt>
                <c:pt idx="29">
                  <c:v>2004</c:v>
                </c:pt>
                <c:pt idx="30">
                  <c:v>2005</c:v>
                </c:pt>
                <c:pt idx="31">
                  <c:v>2006</c:v>
                </c:pt>
                <c:pt idx="32">
                  <c:v>2007</c:v>
                </c:pt>
                <c:pt idx="33">
                  <c:v>2008</c:v>
                </c:pt>
                <c:pt idx="34">
                  <c:v>2009</c:v>
                </c:pt>
                <c:pt idx="35">
                  <c:v>2010</c:v>
                </c:pt>
                <c:pt idx="36">
                  <c:v>2011</c:v>
                </c:pt>
                <c:pt idx="37">
                  <c:v>2012</c:v>
                </c:pt>
                <c:pt idx="38">
                  <c:v>2013</c:v>
                </c:pt>
                <c:pt idx="39">
                  <c:v>2014</c:v>
                </c:pt>
                <c:pt idx="40">
                  <c:v>2015</c:v>
                </c:pt>
              </c:numCache>
            </c:numRef>
          </c:cat>
          <c:val>
            <c:numRef>
              <c:f>Sheet1!$C$2:$C$42</c:f>
              <c:numCache>
                <c:formatCode>General</c:formatCode>
                <c:ptCount val="41"/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14084480"/>
        <c:axId val="114091520"/>
      </c:lineChart>
      <c:catAx>
        <c:axId val="114084480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ln w="6350">
            <a:solidFill>
              <a:schemeClr val="tx1"/>
            </a:solidFill>
          </a:ln>
        </c:spPr>
        <c:txPr>
          <a:bodyPr rot="-2700000"/>
          <a:lstStyle/>
          <a:p>
            <a:pPr>
              <a:defRPr sz="1200"/>
            </a:pPr>
            <a:endParaRPr lang="en-US"/>
          </a:p>
        </c:txPr>
        <c:crossAx val="114091520"/>
        <c:crosses val="autoZero"/>
        <c:auto val="1"/>
        <c:lblAlgn val="ctr"/>
        <c:lblOffset val="100"/>
        <c:noMultiLvlLbl val="0"/>
      </c:catAx>
      <c:valAx>
        <c:axId val="114091520"/>
        <c:scaling>
          <c:orientation val="minMax"/>
          <c:max val="0.8"/>
          <c:min val="0.5"/>
        </c:scaling>
        <c:delete val="0"/>
        <c:axPos val="l"/>
        <c:numFmt formatCode="0%" sourceLinked="1"/>
        <c:majorTickMark val="out"/>
        <c:minorTickMark val="none"/>
        <c:tickLblPos val="nextTo"/>
        <c:spPr>
          <a:ln w="6350">
            <a:solidFill>
              <a:schemeClr val="tx1"/>
            </a:solidFill>
          </a:ln>
        </c:spPr>
        <c:txPr>
          <a:bodyPr/>
          <a:lstStyle/>
          <a:p>
            <a:pPr>
              <a:defRPr sz="1200"/>
            </a:pPr>
            <a:endParaRPr lang="en-US"/>
          </a:p>
        </c:txPr>
        <c:crossAx val="114084480"/>
        <c:crosses val="autoZero"/>
        <c:crossBetween val="between"/>
      </c:valAx>
    </c:plotArea>
    <c:legend>
      <c:legendPos val="b"/>
      <c:layout>
        <c:manualLayout>
          <c:xMode val="edge"/>
          <c:yMode val="edge"/>
          <c:x val="0.33194934383202102"/>
          <c:y val="0.86823734917025097"/>
          <c:w val="0.3361011811023622"/>
          <c:h val="5.2611015380303945E-2"/>
        </c:manualLayout>
      </c:layout>
      <c:overlay val="0"/>
      <c:txPr>
        <a:bodyPr/>
        <a:lstStyle/>
        <a:p>
          <a:pPr>
            <a:defRPr sz="1800" baseline="12000"/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  <c:userShapes r:id="rId2"/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CA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autoTitleDeleted val="0"/>
    <c:plotArea>
      <c:layout>
        <c:manualLayout>
          <c:layoutTarget val="inner"/>
          <c:xMode val="edge"/>
          <c:yMode val="edge"/>
          <c:x val="6.8077952755905516E-2"/>
          <c:y val="3.3065082966324127E-2"/>
          <c:w val="0.91358871391076113"/>
          <c:h val="0.68412489063867021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Private health insurance</c:v>
                </c:pt>
              </c:strCache>
            </c:strRef>
          </c:tx>
          <c:spPr>
            <a:ln w="12700">
              <a:solidFill>
                <a:srgbClr val="8B9B3C"/>
              </a:solidFill>
            </a:ln>
          </c:spPr>
          <c:marker>
            <c:symbol val="diamond"/>
            <c:size val="10"/>
            <c:spPr>
              <a:solidFill>
                <a:srgbClr val="8B9B3C"/>
              </a:solidFill>
              <a:ln w="6350">
                <a:solidFill>
                  <a:schemeClr val="tx1"/>
                </a:solidFill>
              </a:ln>
            </c:spPr>
          </c:marker>
          <c:dPt>
            <c:idx val="26"/>
            <c:marker>
              <c:symbol val="circle"/>
              <c:size val="8"/>
              <c:spPr>
                <a:solidFill>
                  <a:schemeClr val="bg1"/>
                </a:solidFill>
                <a:ln w="6350">
                  <a:solidFill>
                    <a:schemeClr val="tx1"/>
                  </a:solidFill>
                </a:ln>
              </c:spPr>
            </c:marker>
            <c:bubble3D val="0"/>
          </c:dPt>
          <c:dPt>
            <c:idx val="27"/>
            <c:marker>
              <c:symbol val="circle"/>
              <c:size val="8"/>
              <c:spPr>
                <a:solidFill>
                  <a:schemeClr val="bg1"/>
                </a:solidFill>
                <a:ln w="6350">
                  <a:solidFill>
                    <a:schemeClr val="tx1"/>
                  </a:solidFill>
                </a:ln>
              </c:spPr>
            </c:marker>
            <c:bubble3D val="0"/>
          </c:dPt>
          <c:cat>
            <c:numRef>
              <c:f>Sheet1!$A$2:$A$29</c:f>
              <c:numCache>
                <c:formatCode>General</c:formatCode>
                <c:ptCount val="28"/>
                <c:pt idx="0">
                  <c:v>1988</c:v>
                </c:pt>
                <c:pt idx="1">
                  <c:v>1989</c:v>
                </c:pt>
                <c:pt idx="2">
                  <c:v>1990</c:v>
                </c:pt>
                <c:pt idx="3">
                  <c:v>1991</c:v>
                </c:pt>
                <c:pt idx="4">
                  <c:v>1992</c:v>
                </c:pt>
                <c:pt idx="5">
                  <c:v>1993</c:v>
                </c:pt>
                <c:pt idx="6">
                  <c:v>1994</c:v>
                </c:pt>
                <c:pt idx="7">
                  <c:v>1995</c:v>
                </c:pt>
                <c:pt idx="8">
                  <c:v>1996</c:v>
                </c:pt>
                <c:pt idx="9">
                  <c:v>1997</c:v>
                </c:pt>
                <c:pt idx="10">
                  <c:v>1998</c:v>
                </c:pt>
                <c:pt idx="11">
                  <c:v>1999</c:v>
                </c:pt>
                <c:pt idx="12">
                  <c:v>2000</c:v>
                </c:pt>
                <c:pt idx="13">
                  <c:v>2001</c:v>
                </c:pt>
                <c:pt idx="14">
                  <c:v>2002</c:v>
                </c:pt>
                <c:pt idx="15">
                  <c:v>2003</c:v>
                </c:pt>
                <c:pt idx="16">
                  <c:v>2004</c:v>
                </c:pt>
                <c:pt idx="17">
                  <c:v>2005</c:v>
                </c:pt>
                <c:pt idx="18">
                  <c:v>2006</c:v>
                </c:pt>
                <c:pt idx="19">
                  <c:v>2007</c:v>
                </c:pt>
                <c:pt idx="20">
                  <c:v>2008</c:v>
                </c:pt>
                <c:pt idx="21">
                  <c:v>2009</c:v>
                </c:pt>
                <c:pt idx="22">
                  <c:v>2010</c:v>
                </c:pt>
                <c:pt idx="23">
                  <c:v>2011</c:v>
                </c:pt>
                <c:pt idx="24">
                  <c:v>2012</c:v>
                </c:pt>
                <c:pt idx="25">
                  <c:v>2013</c:v>
                </c:pt>
                <c:pt idx="26">
                  <c:v>2014</c:v>
                </c:pt>
                <c:pt idx="27">
                  <c:v>2015</c:v>
                </c:pt>
              </c:numCache>
            </c:numRef>
          </c:cat>
          <c:val>
            <c:numRef>
              <c:f>Sheet1!$B$2:$B$29</c:f>
              <c:numCache>
                <c:formatCode>0%</c:formatCode>
                <c:ptCount val="28"/>
                <c:pt idx="0">
                  <c:v>0.55527319102336603</c:v>
                </c:pt>
                <c:pt idx="1">
                  <c:v>0.54945959205121164</c:v>
                </c:pt>
                <c:pt idx="2">
                  <c:v>0.56509826798427276</c:v>
                </c:pt>
                <c:pt idx="3">
                  <c:v>0.58371771972416464</c:v>
                </c:pt>
                <c:pt idx="4">
                  <c:v>0.6100235724065951</c:v>
                </c:pt>
                <c:pt idx="5">
                  <c:v>0.58708731277965565</c:v>
                </c:pt>
                <c:pt idx="6">
                  <c:v>0.57309364897740644</c:v>
                </c:pt>
                <c:pt idx="7">
                  <c:v>0.58261714019731081</c:v>
                </c:pt>
                <c:pt idx="8">
                  <c:v>0.57955935476479326</c:v>
                </c:pt>
                <c:pt idx="9">
                  <c:v>0.56459124223522983</c:v>
                </c:pt>
                <c:pt idx="10">
                  <c:v>0.59162350764285199</c:v>
                </c:pt>
                <c:pt idx="11">
                  <c:v>0.59535655251142394</c:v>
                </c:pt>
                <c:pt idx="12">
                  <c:v>0.60142861478184118</c:v>
                </c:pt>
                <c:pt idx="13">
                  <c:v>0.63202493979540209</c:v>
                </c:pt>
                <c:pt idx="14">
                  <c:v>0.63060530329669395</c:v>
                </c:pt>
                <c:pt idx="15">
                  <c:v>0.64333948756417669</c:v>
                </c:pt>
                <c:pt idx="16">
                  <c:v>0.64928303876092663</c:v>
                </c:pt>
                <c:pt idx="17">
                  <c:v>0.65836971053612614</c:v>
                </c:pt>
                <c:pt idx="18">
                  <c:v>0.64819407783962957</c:v>
                </c:pt>
                <c:pt idx="19">
                  <c:v>0.66742868162669466</c:v>
                </c:pt>
                <c:pt idx="20">
                  <c:v>0.6701389409040287</c:v>
                </c:pt>
                <c:pt idx="21">
                  <c:v>0.6760132900350222</c:v>
                </c:pt>
                <c:pt idx="22">
                  <c:v>0.58574196015928359</c:v>
                </c:pt>
                <c:pt idx="23">
                  <c:v>0.59603969063948925</c:v>
                </c:pt>
                <c:pt idx="24">
                  <c:v>0.60403760685141872</c:v>
                </c:pt>
                <c:pt idx="25">
                  <c:v>0.61917168107113085</c:v>
                </c:pt>
                <c:pt idx="26">
                  <c:v>0.6191175675316607</c:v>
                </c:pt>
                <c:pt idx="27">
                  <c:v>0.61610774933506429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Household (out of pocket)</c:v>
                </c:pt>
              </c:strCache>
            </c:strRef>
          </c:tx>
          <c:spPr>
            <a:ln w="12700">
              <a:solidFill>
                <a:srgbClr val="B3BD81"/>
              </a:solidFill>
            </a:ln>
          </c:spPr>
          <c:marker>
            <c:symbol val="square"/>
            <c:size val="8"/>
            <c:spPr>
              <a:solidFill>
                <a:srgbClr val="B3BD81"/>
              </a:solidFill>
              <a:ln w="6350">
                <a:solidFill>
                  <a:schemeClr val="tx1"/>
                </a:solidFill>
              </a:ln>
            </c:spPr>
          </c:marker>
          <c:dPt>
            <c:idx val="26"/>
            <c:marker>
              <c:symbol val="circle"/>
              <c:size val="8"/>
              <c:spPr>
                <a:solidFill>
                  <a:schemeClr val="bg1"/>
                </a:solidFill>
                <a:ln w="6350">
                  <a:solidFill>
                    <a:schemeClr val="tx1"/>
                  </a:solidFill>
                </a:ln>
              </c:spPr>
            </c:marker>
            <c:bubble3D val="0"/>
          </c:dPt>
          <c:dPt>
            <c:idx val="27"/>
            <c:marker>
              <c:symbol val="circle"/>
              <c:size val="8"/>
              <c:spPr>
                <a:solidFill>
                  <a:schemeClr val="bg1"/>
                </a:solidFill>
                <a:ln w="6350">
                  <a:solidFill>
                    <a:schemeClr val="tx1"/>
                  </a:solidFill>
                </a:ln>
              </c:spPr>
            </c:marker>
            <c:bubble3D val="0"/>
          </c:dPt>
          <c:cat>
            <c:numRef>
              <c:f>Sheet1!$A$2:$A$29</c:f>
              <c:numCache>
                <c:formatCode>General</c:formatCode>
                <c:ptCount val="28"/>
                <c:pt idx="0">
                  <c:v>1988</c:v>
                </c:pt>
                <c:pt idx="1">
                  <c:v>1989</c:v>
                </c:pt>
                <c:pt idx="2">
                  <c:v>1990</c:v>
                </c:pt>
                <c:pt idx="3">
                  <c:v>1991</c:v>
                </c:pt>
                <c:pt idx="4">
                  <c:v>1992</c:v>
                </c:pt>
                <c:pt idx="5">
                  <c:v>1993</c:v>
                </c:pt>
                <c:pt idx="6">
                  <c:v>1994</c:v>
                </c:pt>
                <c:pt idx="7">
                  <c:v>1995</c:v>
                </c:pt>
                <c:pt idx="8">
                  <c:v>1996</c:v>
                </c:pt>
                <c:pt idx="9">
                  <c:v>1997</c:v>
                </c:pt>
                <c:pt idx="10">
                  <c:v>1998</c:v>
                </c:pt>
                <c:pt idx="11">
                  <c:v>1999</c:v>
                </c:pt>
                <c:pt idx="12">
                  <c:v>2000</c:v>
                </c:pt>
                <c:pt idx="13">
                  <c:v>2001</c:v>
                </c:pt>
                <c:pt idx="14">
                  <c:v>2002</c:v>
                </c:pt>
                <c:pt idx="15">
                  <c:v>2003</c:v>
                </c:pt>
                <c:pt idx="16">
                  <c:v>2004</c:v>
                </c:pt>
                <c:pt idx="17">
                  <c:v>2005</c:v>
                </c:pt>
                <c:pt idx="18">
                  <c:v>2006</c:v>
                </c:pt>
                <c:pt idx="19">
                  <c:v>2007</c:v>
                </c:pt>
                <c:pt idx="20">
                  <c:v>2008</c:v>
                </c:pt>
                <c:pt idx="21">
                  <c:v>2009</c:v>
                </c:pt>
                <c:pt idx="22">
                  <c:v>2010</c:v>
                </c:pt>
                <c:pt idx="23">
                  <c:v>2011</c:v>
                </c:pt>
                <c:pt idx="24">
                  <c:v>2012</c:v>
                </c:pt>
                <c:pt idx="25">
                  <c:v>2013</c:v>
                </c:pt>
                <c:pt idx="26">
                  <c:v>2014</c:v>
                </c:pt>
                <c:pt idx="27">
                  <c:v>2015</c:v>
                </c:pt>
              </c:numCache>
            </c:numRef>
          </c:cat>
          <c:val>
            <c:numRef>
              <c:f>Sheet1!$C$2:$C$29</c:f>
              <c:numCache>
                <c:formatCode>0%</c:formatCode>
                <c:ptCount val="28"/>
                <c:pt idx="0">
                  <c:v>0.44472680897663391</c:v>
                </c:pt>
                <c:pt idx="1">
                  <c:v>0.4505404079487883</c:v>
                </c:pt>
                <c:pt idx="2">
                  <c:v>0.43490173201572729</c:v>
                </c:pt>
                <c:pt idx="3">
                  <c:v>0.41628228027583541</c:v>
                </c:pt>
                <c:pt idx="4">
                  <c:v>0.38997642759340484</c:v>
                </c:pt>
                <c:pt idx="5">
                  <c:v>0.41291268722034435</c:v>
                </c:pt>
                <c:pt idx="6">
                  <c:v>0.42690635102259356</c:v>
                </c:pt>
                <c:pt idx="7">
                  <c:v>0.41738285980268913</c:v>
                </c:pt>
                <c:pt idx="8">
                  <c:v>0.42044064523520669</c:v>
                </c:pt>
                <c:pt idx="9">
                  <c:v>0.43540875776477</c:v>
                </c:pt>
                <c:pt idx="10">
                  <c:v>0.40837649235714796</c:v>
                </c:pt>
                <c:pt idx="11">
                  <c:v>0.40464344748857606</c:v>
                </c:pt>
                <c:pt idx="12">
                  <c:v>0.39857138521815882</c:v>
                </c:pt>
                <c:pt idx="13">
                  <c:v>0.36797506020459791</c:v>
                </c:pt>
                <c:pt idx="14">
                  <c:v>0.3693946967033061</c:v>
                </c:pt>
                <c:pt idx="15">
                  <c:v>0.35666051243582336</c:v>
                </c:pt>
                <c:pt idx="16">
                  <c:v>0.35071696123907337</c:v>
                </c:pt>
                <c:pt idx="17">
                  <c:v>0.34163028946387386</c:v>
                </c:pt>
                <c:pt idx="18">
                  <c:v>0.35180592216037049</c:v>
                </c:pt>
                <c:pt idx="19">
                  <c:v>0.33257131837330534</c:v>
                </c:pt>
                <c:pt idx="20">
                  <c:v>0.3298610590959713</c:v>
                </c:pt>
                <c:pt idx="21">
                  <c:v>0.3239867099649778</c:v>
                </c:pt>
                <c:pt idx="22">
                  <c:v>0.41425803984071646</c:v>
                </c:pt>
                <c:pt idx="23">
                  <c:v>0.40396030936051069</c:v>
                </c:pt>
                <c:pt idx="24">
                  <c:v>0.39596239314858139</c:v>
                </c:pt>
                <c:pt idx="25">
                  <c:v>0.3808283189288692</c:v>
                </c:pt>
                <c:pt idx="26">
                  <c:v>0.38088243246833925</c:v>
                </c:pt>
                <c:pt idx="27">
                  <c:v>0.38389225066493571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Forecast</c:v>
                </c:pt>
              </c:strCache>
            </c:strRef>
          </c:tx>
          <c:spPr>
            <a:ln w="12700">
              <a:solidFill>
                <a:srgbClr val="93A445"/>
              </a:solidFill>
            </a:ln>
          </c:spPr>
          <c:marker>
            <c:symbol val="circle"/>
            <c:size val="8"/>
            <c:spPr>
              <a:solidFill>
                <a:schemeClr val="bg1"/>
              </a:solidFill>
              <a:ln>
                <a:solidFill>
                  <a:schemeClr val="tx1"/>
                </a:solidFill>
              </a:ln>
            </c:spPr>
          </c:marker>
          <c:cat>
            <c:numRef>
              <c:f>Sheet1!$A$2:$A$29</c:f>
              <c:numCache>
                <c:formatCode>General</c:formatCode>
                <c:ptCount val="28"/>
                <c:pt idx="0">
                  <c:v>1988</c:v>
                </c:pt>
                <c:pt idx="1">
                  <c:v>1989</c:v>
                </c:pt>
                <c:pt idx="2">
                  <c:v>1990</c:v>
                </c:pt>
                <c:pt idx="3">
                  <c:v>1991</c:v>
                </c:pt>
                <c:pt idx="4">
                  <c:v>1992</c:v>
                </c:pt>
                <c:pt idx="5">
                  <c:v>1993</c:v>
                </c:pt>
                <c:pt idx="6">
                  <c:v>1994</c:v>
                </c:pt>
                <c:pt idx="7">
                  <c:v>1995</c:v>
                </c:pt>
                <c:pt idx="8">
                  <c:v>1996</c:v>
                </c:pt>
                <c:pt idx="9">
                  <c:v>1997</c:v>
                </c:pt>
                <c:pt idx="10">
                  <c:v>1998</c:v>
                </c:pt>
                <c:pt idx="11">
                  <c:v>1999</c:v>
                </c:pt>
                <c:pt idx="12">
                  <c:v>2000</c:v>
                </c:pt>
                <c:pt idx="13">
                  <c:v>2001</c:v>
                </c:pt>
                <c:pt idx="14">
                  <c:v>2002</c:v>
                </c:pt>
                <c:pt idx="15">
                  <c:v>2003</c:v>
                </c:pt>
                <c:pt idx="16">
                  <c:v>2004</c:v>
                </c:pt>
                <c:pt idx="17">
                  <c:v>2005</c:v>
                </c:pt>
                <c:pt idx="18">
                  <c:v>2006</c:v>
                </c:pt>
                <c:pt idx="19">
                  <c:v>2007</c:v>
                </c:pt>
                <c:pt idx="20">
                  <c:v>2008</c:v>
                </c:pt>
                <c:pt idx="21">
                  <c:v>2009</c:v>
                </c:pt>
                <c:pt idx="22">
                  <c:v>2010</c:v>
                </c:pt>
                <c:pt idx="23">
                  <c:v>2011</c:v>
                </c:pt>
                <c:pt idx="24">
                  <c:v>2012</c:v>
                </c:pt>
                <c:pt idx="25">
                  <c:v>2013</c:v>
                </c:pt>
                <c:pt idx="26">
                  <c:v>2014</c:v>
                </c:pt>
                <c:pt idx="27">
                  <c:v>2015</c:v>
                </c:pt>
              </c:numCache>
            </c:numRef>
          </c:cat>
          <c:val>
            <c:numRef>
              <c:f>Sheet1!$D$2:$D$29</c:f>
              <c:numCache>
                <c:formatCode>General</c:formatCode>
                <c:ptCount val="28"/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06953728"/>
        <c:axId val="114168960"/>
      </c:lineChart>
      <c:catAx>
        <c:axId val="10695372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ln w="6350">
            <a:solidFill>
              <a:schemeClr val="tx1"/>
            </a:solidFill>
          </a:ln>
        </c:spPr>
        <c:txPr>
          <a:bodyPr/>
          <a:lstStyle/>
          <a:p>
            <a:pPr>
              <a:defRPr sz="1200"/>
            </a:pPr>
            <a:endParaRPr lang="en-US"/>
          </a:p>
        </c:txPr>
        <c:crossAx val="114168960"/>
        <c:crosses val="autoZero"/>
        <c:auto val="1"/>
        <c:lblAlgn val="ctr"/>
        <c:lblOffset val="100"/>
        <c:noMultiLvlLbl val="0"/>
      </c:catAx>
      <c:valAx>
        <c:axId val="114168960"/>
        <c:scaling>
          <c:orientation val="minMax"/>
        </c:scaling>
        <c:delete val="0"/>
        <c:axPos val="l"/>
        <c:numFmt formatCode="0%" sourceLinked="1"/>
        <c:majorTickMark val="out"/>
        <c:minorTickMark val="none"/>
        <c:tickLblPos val="nextTo"/>
        <c:spPr>
          <a:ln w="6350">
            <a:solidFill>
              <a:schemeClr val="tx1"/>
            </a:solidFill>
          </a:ln>
        </c:spPr>
        <c:txPr>
          <a:bodyPr/>
          <a:lstStyle/>
          <a:p>
            <a:pPr>
              <a:defRPr sz="1200"/>
            </a:pPr>
            <a:endParaRPr lang="en-US"/>
          </a:p>
        </c:txPr>
        <c:crossAx val="106953728"/>
        <c:crosses val="autoZero"/>
        <c:crossBetween val="between"/>
      </c:valAx>
    </c:plotArea>
    <c:legend>
      <c:legendPos val="b"/>
      <c:layout>
        <c:manualLayout>
          <c:xMode val="edge"/>
          <c:yMode val="edge"/>
          <c:x val="0.1101280839895013"/>
          <c:y val="0.87666643643228814"/>
          <c:w val="0.76974370078740162"/>
          <c:h val="5.4451710485341871E-2"/>
        </c:manualLayout>
      </c:layout>
      <c:overlay val="0"/>
      <c:txPr>
        <a:bodyPr/>
        <a:lstStyle/>
        <a:p>
          <a:pPr>
            <a:defRPr sz="1800" baseline="12000"/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  <c:userShapes r:id="rId2"/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CA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3035141440653253E-2"/>
          <c:y val="3.422526131601971E-2"/>
          <c:w val="0.93665616797900275"/>
          <c:h val="0.7541339703743579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2015f</c:v>
                </c:pt>
              </c:strCache>
            </c:strRef>
          </c:tx>
          <c:spPr>
            <a:solidFill>
              <a:srgbClr val="8B9B3C"/>
            </a:solidFill>
            <a:ln w="6350">
              <a:solidFill>
                <a:schemeClr val="tx1"/>
              </a:solidFill>
            </a:ln>
          </c:spPr>
          <c:invertIfNegative val="0"/>
          <c:dLbls>
            <c:dLbl>
              <c:idx val="1"/>
              <c:layout>
                <c:manualLayout>
                  <c:x val="0"/>
                  <c:y val="7.6923076923076927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5"/>
              <c:layout>
                <c:manualLayout>
                  <c:x val="0"/>
                  <c:y val="-1.0256410256410256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</c:dLbl>
            <c:numFmt formatCode="0.0%" sourceLinked="0"/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Sheet1!$A$2:$A$11</c:f>
              <c:strCache>
                <c:ptCount val="10"/>
                <c:pt idx="0">
                  <c:v>N.L.</c:v>
                </c:pt>
                <c:pt idx="1">
                  <c:v>P.E.I.</c:v>
                </c:pt>
                <c:pt idx="2">
                  <c:v>N.S.</c:v>
                </c:pt>
                <c:pt idx="3">
                  <c:v>N.B.</c:v>
                </c:pt>
                <c:pt idx="4">
                  <c:v>Que.</c:v>
                </c:pt>
                <c:pt idx="5">
                  <c:v>Ont.</c:v>
                </c:pt>
                <c:pt idx="6">
                  <c:v>Man.</c:v>
                </c:pt>
                <c:pt idx="7">
                  <c:v>Sask.</c:v>
                </c:pt>
                <c:pt idx="8">
                  <c:v>Alta.</c:v>
                </c:pt>
                <c:pt idx="9">
                  <c:v>B.C.</c:v>
                </c:pt>
              </c:strCache>
            </c:strRef>
          </c:cat>
          <c:val>
            <c:numRef>
              <c:f>Sheet1!$B$2:$B$11</c:f>
              <c:numCache>
                <c:formatCode>0.0%</c:formatCode>
                <c:ptCount val="10"/>
                <c:pt idx="0">
                  <c:v>0.36487022692157073</c:v>
                </c:pt>
                <c:pt idx="1">
                  <c:v>0.36853970212442255</c:v>
                </c:pt>
                <c:pt idx="2">
                  <c:v>0.34904803599266704</c:v>
                </c:pt>
                <c:pt idx="3">
                  <c:v>0.33177547101268529</c:v>
                </c:pt>
                <c:pt idx="4">
                  <c:v>0.45777629171384177</c:v>
                </c:pt>
                <c:pt idx="5">
                  <c:v>0.4253497481045202</c:v>
                </c:pt>
                <c:pt idx="6">
                  <c:v>0.45992500098155337</c:v>
                </c:pt>
                <c:pt idx="7">
                  <c:v>0.49376388382695352</c:v>
                </c:pt>
                <c:pt idx="8">
                  <c:v>0.46431273498277215</c:v>
                </c:pt>
                <c:pt idx="9">
                  <c:v>0.37147382505985793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14247168"/>
        <c:axId val="114248704"/>
      </c:barChart>
      <c:lineChart>
        <c:grouping val="standard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Canada: 43.1%</c:v>
                </c:pt>
              </c:strCache>
            </c:strRef>
          </c:tx>
          <c:spPr>
            <a:ln w="12700">
              <a:solidFill>
                <a:schemeClr val="tx1"/>
              </a:solidFill>
            </a:ln>
          </c:spPr>
          <c:marker>
            <c:symbol val="none"/>
          </c:marker>
          <c:cat>
            <c:strRef>
              <c:f>Sheet1!$A$2:$A$11</c:f>
              <c:strCache>
                <c:ptCount val="10"/>
                <c:pt idx="0">
                  <c:v>N.L.</c:v>
                </c:pt>
                <c:pt idx="1">
                  <c:v>P.E.I.</c:v>
                </c:pt>
                <c:pt idx="2">
                  <c:v>N.S.</c:v>
                </c:pt>
                <c:pt idx="3">
                  <c:v>N.B.</c:v>
                </c:pt>
                <c:pt idx="4">
                  <c:v>Que.</c:v>
                </c:pt>
                <c:pt idx="5">
                  <c:v>Ont.</c:v>
                </c:pt>
                <c:pt idx="6">
                  <c:v>Man.</c:v>
                </c:pt>
                <c:pt idx="7">
                  <c:v>Sask.</c:v>
                </c:pt>
                <c:pt idx="8">
                  <c:v>Alta.</c:v>
                </c:pt>
                <c:pt idx="9">
                  <c:v>B.C.</c:v>
                </c:pt>
              </c:strCache>
            </c:strRef>
          </c:cat>
          <c:val>
            <c:numRef>
              <c:f>Sheet1!$C$2:$C$11</c:f>
              <c:numCache>
                <c:formatCode>0.0%</c:formatCode>
                <c:ptCount val="10"/>
                <c:pt idx="0">
                  <c:v>0.43128134687951397</c:v>
                </c:pt>
                <c:pt idx="1">
                  <c:v>0.43128134687951397</c:v>
                </c:pt>
                <c:pt idx="2">
                  <c:v>0.43128134687951397</c:v>
                </c:pt>
                <c:pt idx="3">
                  <c:v>0.43128134687951397</c:v>
                </c:pt>
                <c:pt idx="4">
                  <c:v>0.43128134687951397</c:v>
                </c:pt>
                <c:pt idx="5">
                  <c:v>0.43128134687951397</c:v>
                </c:pt>
                <c:pt idx="6">
                  <c:v>0.43128134687951397</c:v>
                </c:pt>
                <c:pt idx="7">
                  <c:v>0.43128134687951397</c:v>
                </c:pt>
                <c:pt idx="8">
                  <c:v>0.43128134687951397</c:v>
                </c:pt>
                <c:pt idx="9">
                  <c:v>0.43128134687951397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14247168"/>
        <c:axId val="114248704"/>
      </c:lineChart>
      <c:catAx>
        <c:axId val="114247168"/>
        <c:scaling>
          <c:orientation val="minMax"/>
        </c:scaling>
        <c:delete val="0"/>
        <c:axPos val="b"/>
        <c:majorTickMark val="out"/>
        <c:minorTickMark val="none"/>
        <c:tickLblPos val="nextTo"/>
        <c:spPr>
          <a:ln w="6350">
            <a:solidFill>
              <a:schemeClr val="tx1"/>
            </a:solidFill>
          </a:ln>
        </c:spPr>
        <c:crossAx val="114248704"/>
        <c:crosses val="autoZero"/>
        <c:auto val="1"/>
        <c:lblAlgn val="ctr"/>
        <c:lblOffset val="100"/>
        <c:noMultiLvlLbl val="0"/>
      </c:catAx>
      <c:valAx>
        <c:axId val="114248704"/>
        <c:scaling>
          <c:orientation val="minMax"/>
        </c:scaling>
        <c:delete val="0"/>
        <c:axPos val="l"/>
        <c:majorGridlines>
          <c:spPr>
            <a:ln>
              <a:noFill/>
            </a:ln>
          </c:spPr>
        </c:majorGridlines>
        <c:numFmt formatCode="0%" sourceLinked="0"/>
        <c:majorTickMark val="out"/>
        <c:minorTickMark val="none"/>
        <c:tickLblPos val="nextTo"/>
        <c:spPr>
          <a:ln w="6350">
            <a:solidFill>
              <a:schemeClr val="tx1"/>
            </a:solidFill>
          </a:ln>
        </c:spPr>
        <c:crossAx val="114247168"/>
        <c:crosses val="autoZero"/>
        <c:crossBetween val="between"/>
      </c:valAx>
    </c:plotArea>
    <c:legend>
      <c:legendPos val="b"/>
      <c:layout>
        <c:manualLayout>
          <c:xMode val="edge"/>
          <c:yMode val="edge"/>
          <c:x val="0.34860275590551182"/>
          <c:y val="0.8924311717296104"/>
          <c:w val="0.35939934383202099"/>
          <c:h val="5.6362296818160885E-2"/>
        </c:manualLayout>
      </c:layout>
      <c:overlay val="0"/>
      <c:txPr>
        <a:bodyPr/>
        <a:lstStyle/>
        <a:p>
          <a:pPr>
            <a:defRPr sz="1800" baseline="12000"/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1200"/>
      </a:pPr>
      <a:endParaRPr lang="en-US"/>
    </a:p>
  </c:txPr>
  <c:externalData r:id="rId1">
    <c:autoUpdate val="0"/>
  </c:externalData>
  <c:userShapes r:id="rId2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CA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 algn="ctr">
              <a:defRPr sz="1400" b="1"/>
            </a:pPr>
            <a:r>
              <a:rPr lang="en-US" sz="1400" b="1" baseline="0" dirty="0" smtClean="0">
                <a:solidFill>
                  <a:schemeClr val="tx1"/>
                </a:solidFill>
              </a:rPr>
              <a:t>Annual growth rates</a:t>
            </a:r>
            <a:endParaRPr lang="en-US" sz="1400" b="1" dirty="0">
              <a:solidFill>
                <a:schemeClr val="tx1"/>
              </a:solidFill>
            </a:endParaRPr>
          </a:p>
        </c:rich>
      </c:tx>
      <c:layout>
        <c:manualLayout>
          <c:xMode val="edge"/>
          <c:yMode val="edge"/>
          <c:x val="0.39000400480576691"/>
          <c:y val="0"/>
        </c:manualLayout>
      </c:layout>
      <c:overlay val="0"/>
    </c:title>
    <c:autoTitleDeleted val="0"/>
    <c:plotArea>
      <c:layout>
        <c:manualLayout>
          <c:layoutTarget val="inner"/>
          <c:xMode val="edge"/>
          <c:yMode val="edge"/>
          <c:x val="7.0648556430446194E-2"/>
          <c:y val="0.10406248561035135"/>
          <c:w val="0.90958543307086603"/>
          <c:h val="0.64153658424275917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Total</c:v>
                </c:pt>
              </c:strCache>
            </c:strRef>
          </c:tx>
          <c:spPr>
            <a:ln w="12700">
              <a:solidFill>
                <a:srgbClr val="8B9B3C"/>
              </a:solidFill>
            </a:ln>
          </c:spPr>
          <c:marker>
            <c:symbol val="circle"/>
            <c:size val="8"/>
            <c:spPr>
              <a:solidFill>
                <a:srgbClr val="8B9B3C"/>
              </a:solidFill>
              <a:ln w="6350">
                <a:solidFill>
                  <a:schemeClr val="tx1"/>
                </a:solidFill>
              </a:ln>
            </c:spPr>
          </c:marker>
          <c:dPt>
            <c:idx val="33"/>
            <c:marker>
              <c:symbol val="circle"/>
              <c:size val="9"/>
            </c:marker>
            <c:bubble3D val="0"/>
          </c:dPt>
          <c:dPt>
            <c:idx val="34"/>
            <c:marker>
              <c:symbol val="circle"/>
              <c:size val="9"/>
            </c:marker>
            <c:bubble3D val="0"/>
          </c:dPt>
          <c:dPt>
            <c:idx val="36"/>
            <c:bubble3D val="0"/>
          </c:dPt>
          <c:dPt>
            <c:idx val="37"/>
            <c:marker>
              <c:spPr>
                <a:solidFill>
                  <a:srgbClr val="8B9B3C"/>
                </a:solidFill>
                <a:ln>
                  <a:solidFill>
                    <a:schemeClr val="tx1"/>
                  </a:solidFill>
                </a:ln>
              </c:spPr>
            </c:marker>
            <c:bubble3D val="0"/>
          </c:dPt>
          <c:dPt>
            <c:idx val="38"/>
            <c:marker>
              <c:spPr>
                <a:solidFill>
                  <a:schemeClr val="bg1"/>
                </a:solidFill>
                <a:ln w="6350">
                  <a:solidFill>
                    <a:schemeClr val="tx1"/>
                  </a:solidFill>
                </a:ln>
              </c:spPr>
            </c:marker>
            <c:bubble3D val="0"/>
          </c:dPt>
          <c:dPt>
            <c:idx val="39"/>
            <c:marker>
              <c:spPr>
                <a:solidFill>
                  <a:schemeClr val="bg1"/>
                </a:solidFill>
                <a:ln w="6350">
                  <a:solidFill>
                    <a:schemeClr val="tx1"/>
                  </a:solidFill>
                </a:ln>
              </c:spPr>
            </c:marker>
            <c:bubble3D val="0"/>
          </c:dPt>
          <c:cat>
            <c:numRef>
              <c:f>Sheet1!$A$2:$A$41</c:f>
              <c:numCache>
                <c:formatCode>0</c:formatCode>
                <c:ptCount val="40"/>
                <c:pt idx="0">
                  <c:v>1976</c:v>
                </c:pt>
                <c:pt idx="1">
                  <c:v>1977</c:v>
                </c:pt>
                <c:pt idx="2">
                  <c:v>1978</c:v>
                </c:pt>
                <c:pt idx="3">
                  <c:v>1979</c:v>
                </c:pt>
                <c:pt idx="4">
                  <c:v>1980</c:v>
                </c:pt>
                <c:pt idx="5">
                  <c:v>1981</c:v>
                </c:pt>
                <c:pt idx="6">
                  <c:v>1982</c:v>
                </c:pt>
                <c:pt idx="7">
                  <c:v>1983</c:v>
                </c:pt>
                <c:pt idx="8">
                  <c:v>1984</c:v>
                </c:pt>
                <c:pt idx="9">
                  <c:v>1985</c:v>
                </c:pt>
                <c:pt idx="10">
                  <c:v>1986</c:v>
                </c:pt>
                <c:pt idx="11">
                  <c:v>1987</c:v>
                </c:pt>
                <c:pt idx="12">
                  <c:v>1988</c:v>
                </c:pt>
                <c:pt idx="13">
                  <c:v>1989</c:v>
                </c:pt>
                <c:pt idx="14">
                  <c:v>1990</c:v>
                </c:pt>
                <c:pt idx="15">
                  <c:v>1991</c:v>
                </c:pt>
                <c:pt idx="16">
                  <c:v>1992</c:v>
                </c:pt>
                <c:pt idx="17">
                  <c:v>1993</c:v>
                </c:pt>
                <c:pt idx="18">
                  <c:v>1994</c:v>
                </c:pt>
                <c:pt idx="19">
                  <c:v>1995</c:v>
                </c:pt>
                <c:pt idx="20">
                  <c:v>1996</c:v>
                </c:pt>
                <c:pt idx="21">
                  <c:v>1997</c:v>
                </c:pt>
                <c:pt idx="22">
                  <c:v>1998</c:v>
                </c:pt>
                <c:pt idx="23">
                  <c:v>1999</c:v>
                </c:pt>
                <c:pt idx="24">
                  <c:v>2000</c:v>
                </c:pt>
                <c:pt idx="25">
                  <c:v>2001</c:v>
                </c:pt>
                <c:pt idx="26">
                  <c:v>2002</c:v>
                </c:pt>
                <c:pt idx="27">
                  <c:v>2003</c:v>
                </c:pt>
                <c:pt idx="28">
                  <c:v>2004</c:v>
                </c:pt>
                <c:pt idx="29">
                  <c:v>2005</c:v>
                </c:pt>
                <c:pt idx="30">
                  <c:v>2006</c:v>
                </c:pt>
                <c:pt idx="31">
                  <c:v>2007</c:v>
                </c:pt>
                <c:pt idx="32">
                  <c:v>2008</c:v>
                </c:pt>
                <c:pt idx="33">
                  <c:v>2009</c:v>
                </c:pt>
                <c:pt idx="34">
                  <c:v>2010</c:v>
                </c:pt>
                <c:pt idx="35">
                  <c:v>2011</c:v>
                </c:pt>
                <c:pt idx="36">
                  <c:v>2012</c:v>
                </c:pt>
                <c:pt idx="37">
                  <c:v>2013</c:v>
                </c:pt>
                <c:pt idx="38">
                  <c:v>2014</c:v>
                </c:pt>
                <c:pt idx="39">
                  <c:v>2015</c:v>
                </c:pt>
              </c:numCache>
            </c:numRef>
          </c:cat>
          <c:val>
            <c:numRef>
              <c:f>Sheet1!$B$2:$B$41</c:f>
              <c:numCache>
                <c:formatCode>0.0</c:formatCode>
                <c:ptCount val="40"/>
                <c:pt idx="0">
                  <c:v>15.16746994516045</c:v>
                </c:pt>
                <c:pt idx="1">
                  <c:v>9.9659597320760582</c:v>
                </c:pt>
                <c:pt idx="2">
                  <c:v>10.723777858640382</c:v>
                </c:pt>
                <c:pt idx="3">
                  <c:v>12.058820641344624</c:v>
                </c:pt>
                <c:pt idx="4">
                  <c:v>16.32105393346983</c:v>
                </c:pt>
                <c:pt idx="5">
                  <c:v>17.841371103669921</c:v>
                </c:pt>
                <c:pt idx="6">
                  <c:v>17.058551509556843</c:v>
                </c:pt>
                <c:pt idx="7">
                  <c:v>10.661778639194397</c:v>
                </c:pt>
                <c:pt idx="8">
                  <c:v>7.945499790321775</c:v>
                </c:pt>
                <c:pt idx="9">
                  <c:v>8.4348506755546726</c:v>
                </c:pt>
                <c:pt idx="10">
                  <c:v>8.774022049755569</c:v>
                </c:pt>
                <c:pt idx="11">
                  <c:v>7.9631002067199308</c:v>
                </c:pt>
                <c:pt idx="12">
                  <c:v>8.91415527993178</c:v>
                </c:pt>
                <c:pt idx="13">
                  <c:v>10.078777501229276</c:v>
                </c:pt>
                <c:pt idx="14">
                  <c:v>8.9072969112185199</c:v>
                </c:pt>
                <c:pt idx="15">
                  <c:v>8.7482381533664277</c:v>
                </c:pt>
                <c:pt idx="16">
                  <c:v>5.1419896777400664</c:v>
                </c:pt>
                <c:pt idx="17">
                  <c:v>2.3841983994488558</c:v>
                </c:pt>
                <c:pt idx="18">
                  <c:v>2.2938525557121281</c:v>
                </c:pt>
                <c:pt idx="19">
                  <c:v>1.4731673716017246</c:v>
                </c:pt>
                <c:pt idx="20">
                  <c:v>1.1381081769981094</c:v>
                </c:pt>
                <c:pt idx="21">
                  <c:v>4.8736432326353718</c:v>
                </c:pt>
                <c:pt idx="22">
                  <c:v>6.7635595972192153</c:v>
                </c:pt>
                <c:pt idx="23">
                  <c:v>7.6144136016524699</c:v>
                </c:pt>
                <c:pt idx="24">
                  <c:v>8.9989348821265516</c:v>
                </c:pt>
                <c:pt idx="25">
                  <c:v>8.7125881832096361</c:v>
                </c:pt>
                <c:pt idx="26">
                  <c:v>7.3276320734162237</c:v>
                </c:pt>
                <c:pt idx="27">
                  <c:v>7.4180159101391974</c:v>
                </c:pt>
                <c:pt idx="28">
                  <c:v>6.4437048981170086</c:v>
                </c:pt>
                <c:pt idx="29">
                  <c:v>6.5685667818618398</c:v>
                </c:pt>
                <c:pt idx="30">
                  <c:v>7.4385102261385061</c:v>
                </c:pt>
                <c:pt idx="31">
                  <c:v>6.3185863341129744</c:v>
                </c:pt>
                <c:pt idx="32">
                  <c:v>7.3676890208296486</c:v>
                </c:pt>
                <c:pt idx="33">
                  <c:v>5.8335074022192623</c:v>
                </c:pt>
                <c:pt idx="34">
                  <c:v>6.148288364119181</c:v>
                </c:pt>
                <c:pt idx="35">
                  <c:v>3.1420031226209844</c:v>
                </c:pt>
                <c:pt idx="36">
                  <c:v>3.1192333983055986</c:v>
                </c:pt>
                <c:pt idx="37">
                  <c:v>1.9540817347907247</c:v>
                </c:pt>
                <c:pt idx="38">
                  <c:v>2.984127035444617</c:v>
                </c:pt>
                <c:pt idx="39">
                  <c:v>1.5930203209848726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Real per capita</c:v>
                </c:pt>
              </c:strCache>
            </c:strRef>
          </c:tx>
          <c:spPr>
            <a:ln w="12700">
              <a:solidFill>
                <a:srgbClr val="B3BD81"/>
              </a:solidFill>
            </a:ln>
          </c:spPr>
          <c:marker>
            <c:symbol val="square"/>
            <c:size val="8"/>
            <c:spPr>
              <a:solidFill>
                <a:srgbClr val="B3BD81"/>
              </a:solidFill>
              <a:ln w="6350">
                <a:solidFill>
                  <a:schemeClr val="tx1"/>
                </a:solidFill>
              </a:ln>
            </c:spPr>
          </c:marker>
          <c:dPt>
            <c:idx val="33"/>
            <c:bubble3D val="0"/>
          </c:dPt>
          <c:dPt>
            <c:idx val="34"/>
            <c:bubble3D val="0"/>
          </c:dPt>
          <c:dPt>
            <c:idx val="36"/>
            <c:bubble3D val="0"/>
          </c:dPt>
          <c:dPt>
            <c:idx val="37"/>
            <c:bubble3D val="0"/>
          </c:dPt>
          <c:dPt>
            <c:idx val="38"/>
            <c:marker>
              <c:symbol val="circle"/>
              <c:size val="8"/>
              <c:spPr>
                <a:solidFill>
                  <a:schemeClr val="bg1"/>
                </a:solidFill>
                <a:ln w="6350">
                  <a:solidFill>
                    <a:schemeClr val="tx1"/>
                  </a:solidFill>
                </a:ln>
              </c:spPr>
            </c:marker>
            <c:bubble3D val="0"/>
          </c:dPt>
          <c:dPt>
            <c:idx val="39"/>
            <c:marker>
              <c:symbol val="circle"/>
              <c:size val="8"/>
              <c:spPr>
                <a:solidFill>
                  <a:schemeClr val="bg1"/>
                </a:solidFill>
                <a:ln w="6350">
                  <a:solidFill>
                    <a:schemeClr val="tx1"/>
                  </a:solidFill>
                </a:ln>
              </c:spPr>
            </c:marker>
            <c:bubble3D val="0"/>
          </c:dPt>
          <c:cat>
            <c:numRef>
              <c:f>Sheet1!$A$2:$A$41</c:f>
              <c:numCache>
                <c:formatCode>0</c:formatCode>
                <c:ptCount val="40"/>
                <c:pt idx="0">
                  <c:v>1976</c:v>
                </c:pt>
                <c:pt idx="1">
                  <c:v>1977</c:v>
                </c:pt>
                <c:pt idx="2">
                  <c:v>1978</c:v>
                </c:pt>
                <c:pt idx="3">
                  <c:v>1979</c:v>
                </c:pt>
                <c:pt idx="4">
                  <c:v>1980</c:v>
                </c:pt>
                <c:pt idx="5">
                  <c:v>1981</c:v>
                </c:pt>
                <c:pt idx="6">
                  <c:v>1982</c:v>
                </c:pt>
                <c:pt idx="7">
                  <c:v>1983</c:v>
                </c:pt>
                <c:pt idx="8">
                  <c:v>1984</c:v>
                </c:pt>
                <c:pt idx="9">
                  <c:v>1985</c:v>
                </c:pt>
                <c:pt idx="10">
                  <c:v>1986</c:v>
                </c:pt>
                <c:pt idx="11">
                  <c:v>1987</c:v>
                </c:pt>
                <c:pt idx="12">
                  <c:v>1988</c:v>
                </c:pt>
                <c:pt idx="13">
                  <c:v>1989</c:v>
                </c:pt>
                <c:pt idx="14">
                  <c:v>1990</c:v>
                </c:pt>
                <c:pt idx="15">
                  <c:v>1991</c:v>
                </c:pt>
                <c:pt idx="16">
                  <c:v>1992</c:v>
                </c:pt>
                <c:pt idx="17">
                  <c:v>1993</c:v>
                </c:pt>
                <c:pt idx="18">
                  <c:v>1994</c:v>
                </c:pt>
                <c:pt idx="19">
                  <c:v>1995</c:v>
                </c:pt>
                <c:pt idx="20">
                  <c:v>1996</c:v>
                </c:pt>
                <c:pt idx="21">
                  <c:v>1997</c:v>
                </c:pt>
                <c:pt idx="22">
                  <c:v>1998</c:v>
                </c:pt>
                <c:pt idx="23">
                  <c:v>1999</c:v>
                </c:pt>
                <c:pt idx="24">
                  <c:v>2000</c:v>
                </c:pt>
                <c:pt idx="25">
                  <c:v>2001</c:v>
                </c:pt>
                <c:pt idx="26">
                  <c:v>2002</c:v>
                </c:pt>
                <c:pt idx="27">
                  <c:v>2003</c:v>
                </c:pt>
                <c:pt idx="28">
                  <c:v>2004</c:v>
                </c:pt>
                <c:pt idx="29">
                  <c:v>2005</c:v>
                </c:pt>
                <c:pt idx="30">
                  <c:v>2006</c:v>
                </c:pt>
                <c:pt idx="31">
                  <c:v>2007</c:v>
                </c:pt>
                <c:pt idx="32">
                  <c:v>2008</c:v>
                </c:pt>
                <c:pt idx="33">
                  <c:v>2009</c:v>
                </c:pt>
                <c:pt idx="34">
                  <c:v>2010</c:v>
                </c:pt>
                <c:pt idx="35">
                  <c:v>2011</c:v>
                </c:pt>
                <c:pt idx="36">
                  <c:v>2012</c:v>
                </c:pt>
                <c:pt idx="37">
                  <c:v>2013</c:v>
                </c:pt>
                <c:pt idx="38">
                  <c:v>2014</c:v>
                </c:pt>
                <c:pt idx="39">
                  <c:v>2015</c:v>
                </c:pt>
              </c:numCache>
            </c:numRef>
          </c:cat>
          <c:val>
            <c:numRef>
              <c:f>Sheet1!$C$2:$C$41</c:f>
              <c:numCache>
                <c:formatCode>0.0</c:formatCode>
                <c:ptCount val="40"/>
                <c:pt idx="0">
                  <c:v>1.3847096063507314</c:v>
                </c:pt>
                <c:pt idx="1">
                  <c:v>0.87995512598897374</c:v>
                </c:pt>
                <c:pt idx="2">
                  <c:v>2.1765785699138895</c:v>
                </c:pt>
                <c:pt idx="3">
                  <c:v>1.9269065766250648</c:v>
                </c:pt>
                <c:pt idx="4">
                  <c:v>4.240176180612476</c:v>
                </c:pt>
                <c:pt idx="5">
                  <c:v>7.7364143930946705</c:v>
                </c:pt>
                <c:pt idx="6">
                  <c:v>3.4320670849383506</c:v>
                </c:pt>
                <c:pt idx="7">
                  <c:v>2.6405869643808311</c:v>
                </c:pt>
                <c:pt idx="8">
                  <c:v>2.4089761715648805</c:v>
                </c:pt>
                <c:pt idx="9">
                  <c:v>3.0574719068944489</c:v>
                </c:pt>
                <c:pt idx="10">
                  <c:v>3.4175795980167178</c:v>
                </c:pt>
                <c:pt idx="11">
                  <c:v>1.2666026830318255</c:v>
                </c:pt>
                <c:pt idx="12">
                  <c:v>2.7520942191325615</c:v>
                </c:pt>
                <c:pt idx="13">
                  <c:v>2.4640057012608185</c:v>
                </c:pt>
                <c:pt idx="14">
                  <c:v>1.5350309873151335</c:v>
                </c:pt>
                <c:pt idx="15">
                  <c:v>2.5851598231189765</c:v>
                </c:pt>
                <c:pt idx="16">
                  <c:v>0.43013391498649689</c:v>
                </c:pt>
                <c:pt idx="17">
                  <c:v>-0.74082221218805255</c:v>
                </c:pt>
                <c:pt idx="18">
                  <c:v>-0.51112330835832998</c:v>
                </c:pt>
                <c:pt idx="19">
                  <c:v>-0.68301861215585014</c:v>
                </c:pt>
                <c:pt idx="20">
                  <c:v>-0.94286913690295737</c:v>
                </c:pt>
                <c:pt idx="21">
                  <c:v>2.2315986210301508</c:v>
                </c:pt>
                <c:pt idx="22">
                  <c:v>4.1137734938899495</c:v>
                </c:pt>
                <c:pt idx="23">
                  <c:v>4.700934448123717</c:v>
                </c:pt>
                <c:pt idx="24">
                  <c:v>3.8699250860242174</c:v>
                </c:pt>
                <c:pt idx="25">
                  <c:v>5.0769108943259145</c:v>
                </c:pt>
                <c:pt idx="26">
                  <c:v>3.1272273439603149</c:v>
                </c:pt>
                <c:pt idx="27">
                  <c:v>3.5478934599647571</c:v>
                </c:pt>
                <c:pt idx="28">
                  <c:v>3.4712782234790351</c:v>
                </c:pt>
                <c:pt idx="29">
                  <c:v>2.1170480882462872</c:v>
                </c:pt>
                <c:pt idx="30">
                  <c:v>3.6428466124520886</c:v>
                </c:pt>
                <c:pt idx="31">
                  <c:v>2.2173566436115122</c:v>
                </c:pt>
                <c:pt idx="32">
                  <c:v>3.0570782430048515</c:v>
                </c:pt>
                <c:pt idx="33">
                  <c:v>1.6731155478482806</c:v>
                </c:pt>
                <c:pt idx="34">
                  <c:v>3.3668739280877658</c:v>
                </c:pt>
                <c:pt idx="35">
                  <c:v>-0.73698020135202214</c:v>
                </c:pt>
                <c:pt idx="36">
                  <c:v>0.32125269222800235</c:v>
                </c:pt>
                <c:pt idx="37">
                  <c:v>-1.1646237736839926</c:v>
                </c:pt>
                <c:pt idx="38">
                  <c:v>0.17567341495312583</c:v>
                </c:pt>
                <c:pt idx="39">
                  <c:v>-1.372907817571023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Forecast</c:v>
                </c:pt>
              </c:strCache>
            </c:strRef>
          </c:tx>
          <c:spPr>
            <a:ln w="12700">
              <a:solidFill>
                <a:srgbClr val="8B9B3C"/>
              </a:solidFill>
            </a:ln>
          </c:spPr>
          <c:marker>
            <c:symbol val="circle"/>
            <c:size val="7"/>
            <c:spPr>
              <a:solidFill>
                <a:srgbClr val="FFFFFF"/>
              </a:solidFill>
              <a:ln>
                <a:solidFill>
                  <a:schemeClr val="tx1"/>
                </a:solidFill>
              </a:ln>
            </c:spPr>
          </c:marker>
          <c:cat>
            <c:numRef>
              <c:f>Sheet1!$A$2:$A$41</c:f>
              <c:numCache>
                <c:formatCode>0</c:formatCode>
                <c:ptCount val="40"/>
                <c:pt idx="0">
                  <c:v>1976</c:v>
                </c:pt>
                <c:pt idx="1">
                  <c:v>1977</c:v>
                </c:pt>
                <c:pt idx="2">
                  <c:v>1978</c:v>
                </c:pt>
                <c:pt idx="3">
                  <c:v>1979</c:v>
                </c:pt>
                <c:pt idx="4">
                  <c:v>1980</c:v>
                </c:pt>
                <c:pt idx="5">
                  <c:v>1981</c:v>
                </c:pt>
                <c:pt idx="6">
                  <c:v>1982</c:v>
                </c:pt>
                <c:pt idx="7">
                  <c:v>1983</c:v>
                </c:pt>
                <c:pt idx="8">
                  <c:v>1984</c:v>
                </c:pt>
                <c:pt idx="9">
                  <c:v>1985</c:v>
                </c:pt>
                <c:pt idx="10">
                  <c:v>1986</c:v>
                </c:pt>
                <c:pt idx="11">
                  <c:v>1987</c:v>
                </c:pt>
                <c:pt idx="12">
                  <c:v>1988</c:v>
                </c:pt>
                <c:pt idx="13">
                  <c:v>1989</c:v>
                </c:pt>
                <c:pt idx="14">
                  <c:v>1990</c:v>
                </c:pt>
                <c:pt idx="15">
                  <c:v>1991</c:v>
                </c:pt>
                <c:pt idx="16">
                  <c:v>1992</c:v>
                </c:pt>
                <c:pt idx="17">
                  <c:v>1993</c:v>
                </c:pt>
                <c:pt idx="18">
                  <c:v>1994</c:v>
                </c:pt>
                <c:pt idx="19">
                  <c:v>1995</c:v>
                </c:pt>
                <c:pt idx="20">
                  <c:v>1996</c:v>
                </c:pt>
                <c:pt idx="21">
                  <c:v>1997</c:v>
                </c:pt>
                <c:pt idx="22">
                  <c:v>1998</c:v>
                </c:pt>
                <c:pt idx="23">
                  <c:v>1999</c:v>
                </c:pt>
                <c:pt idx="24">
                  <c:v>2000</c:v>
                </c:pt>
                <c:pt idx="25">
                  <c:v>2001</c:v>
                </c:pt>
                <c:pt idx="26">
                  <c:v>2002</c:v>
                </c:pt>
                <c:pt idx="27">
                  <c:v>2003</c:v>
                </c:pt>
                <c:pt idx="28">
                  <c:v>2004</c:v>
                </c:pt>
                <c:pt idx="29">
                  <c:v>2005</c:v>
                </c:pt>
                <c:pt idx="30">
                  <c:v>2006</c:v>
                </c:pt>
                <c:pt idx="31">
                  <c:v>2007</c:v>
                </c:pt>
                <c:pt idx="32">
                  <c:v>2008</c:v>
                </c:pt>
                <c:pt idx="33">
                  <c:v>2009</c:v>
                </c:pt>
                <c:pt idx="34">
                  <c:v>2010</c:v>
                </c:pt>
                <c:pt idx="35">
                  <c:v>2011</c:v>
                </c:pt>
                <c:pt idx="36">
                  <c:v>2012</c:v>
                </c:pt>
                <c:pt idx="37">
                  <c:v>2013</c:v>
                </c:pt>
                <c:pt idx="38">
                  <c:v>2014</c:v>
                </c:pt>
                <c:pt idx="39">
                  <c:v>2015</c:v>
                </c:pt>
              </c:numCache>
            </c:numRef>
          </c:cat>
          <c:val>
            <c:numRef>
              <c:f>Sheet1!$D$2:$D$41</c:f>
              <c:numCache>
                <c:formatCode>General</c:formatCode>
                <c:ptCount val="40"/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08153856"/>
        <c:axId val="108160128"/>
      </c:lineChart>
      <c:catAx>
        <c:axId val="108153856"/>
        <c:scaling>
          <c:orientation val="minMax"/>
        </c:scaling>
        <c:delete val="0"/>
        <c:axPos val="b"/>
        <c:numFmt formatCode="0" sourceLinked="1"/>
        <c:majorTickMark val="out"/>
        <c:minorTickMark val="none"/>
        <c:tickLblPos val="low"/>
        <c:spPr>
          <a:noFill/>
          <a:ln w="6350">
            <a:solidFill>
              <a:schemeClr val="tx1"/>
            </a:solidFill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c:spPr>
        <c:txPr>
          <a:bodyPr rot="-2160000" anchor="b" anchorCtr="1"/>
          <a:lstStyle/>
          <a:p>
            <a:pPr>
              <a:defRPr sz="1200" b="0" i="0" baseline="0"/>
            </a:pPr>
            <a:endParaRPr lang="en-US"/>
          </a:p>
        </c:txPr>
        <c:crossAx val="108160128"/>
        <c:crosses val="autoZero"/>
        <c:auto val="0"/>
        <c:lblAlgn val="ctr"/>
        <c:lblOffset val="100"/>
        <c:tickLblSkip val="3"/>
        <c:noMultiLvlLbl val="0"/>
      </c:catAx>
      <c:valAx>
        <c:axId val="108160128"/>
        <c:scaling>
          <c:orientation val="minMax"/>
          <c:max val="20"/>
          <c:min val="-2.02"/>
        </c:scaling>
        <c:delete val="0"/>
        <c:axPos val="l"/>
        <c:majorGridlines>
          <c:spPr>
            <a:ln>
              <a:solidFill>
                <a:srgbClr val="FFFFFF">
                  <a:alpha val="0"/>
                </a:srgbClr>
              </a:solidFill>
            </a:ln>
          </c:spPr>
        </c:majorGridlines>
        <c:numFmt formatCode="0\%" sourceLinked="0"/>
        <c:majorTickMark val="out"/>
        <c:minorTickMark val="none"/>
        <c:tickLblPos val="nextTo"/>
        <c:spPr>
          <a:noFill/>
          <a:ln w="6350">
            <a:solidFill>
              <a:schemeClr val="tx1"/>
            </a:solidFill>
          </a:ln>
        </c:spPr>
        <c:txPr>
          <a:bodyPr/>
          <a:lstStyle/>
          <a:p>
            <a:pPr>
              <a:defRPr sz="1200" b="0" i="0" baseline="0"/>
            </a:pPr>
            <a:endParaRPr lang="en-US"/>
          </a:p>
        </c:txPr>
        <c:crossAx val="108153856"/>
        <c:crossesAt val="1"/>
        <c:crossBetween val="between"/>
        <c:majorUnit val="2"/>
        <c:minorUnit val="1"/>
      </c:valAx>
      <c:spPr>
        <a:ln>
          <a:noFill/>
        </a:ln>
      </c:spPr>
    </c:plotArea>
    <c:legend>
      <c:legendPos val="b"/>
      <c:layout>
        <c:manualLayout>
          <c:xMode val="edge"/>
          <c:yMode val="edge"/>
          <c:x val="0.28827521704407078"/>
          <c:y val="0.88903613971330508"/>
          <c:w val="0.42344944444613147"/>
          <c:h val="4.9425398748233394E-2"/>
        </c:manualLayout>
      </c:layout>
      <c:overlay val="0"/>
      <c:spPr>
        <a:ln w="12700"/>
      </c:spPr>
      <c:txPr>
        <a:bodyPr/>
        <a:lstStyle/>
        <a:p>
          <a:pPr>
            <a:defRPr sz="1800" baseline="12000"/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  <c:userShapes r:id="rId2"/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CA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6.30108317061987E-2"/>
          <c:y val="9.4822935594589139E-2"/>
          <c:w val="0.93648464244349827"/>
          <c:h val="0.636282323405226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2000–2010</c:v>
                </c:pt>
              </c:strCache>
            </c:strRef>
          </c:tx>
          <c:spPr>
            <a:solidFill>
              <a:srgbClr val="8B9B3C"/>
            </a:solidFill>
            <a:ln w="6350">
              <a:solidFill>
                <a:schemeClr val="tx1"/>
              </a:solidFill>
            </a:ln>
          </c:spPr>
          <c:invertIfNegative val="0"/>
          <c:dLbls>
            <c:numFmt formatCode="0.0%" sourceLinked="0"/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Sheet1!$A$2:$A$11</c:f>
              <c:strCache>
                <c:ptCount val="10"/>
                <c:pt idx="0">
                  <c:v>N.L.</c:v>
                </c:pt>
                <c:pt idx="1">
                  <c:v>P.E.I.</c:v>
                </c:pt>
                <c:pt idx="2">
                  <c:v>N.S.</c:v>
                </c:pt>
                <c:pt idx="3">
                  <c:v>N.B.</c:v>
                </c:pt>
                <c:pt idx="4">
                  <c:v>Que.</c:v>
                </c:pt>
                <c:pt idx="5">
                  <c:v>Ont.</c:v>
                </c:pt>
                <c:pt idx="6">
                  <c:v>Man.</c:v>
                </c:pt>
                <c:pt idx="7">
                  <c:v>Sask.</c:v>
                </c:pt>
                <c:pt idx="8">
                  <c:v>Alta.</c:v>
                </c:pt>
                <c:pt idx="9">
                  <c:v>B.C.</c:v>
                </c:pt>
              </c:strCache>
            </c:strRef>
          </c:cat>
          <c:val>
            <c:numRef>
              <c:f>Sheet1!$B$2:$B$11</c:f>
              <c:numCache>
                <c:formatCode>0.0%</c:formatCode>
                <c:ptCount val="10"/>
                <c:pt idx="0">
                  <c:v>6.7534596574677419E-2</c:v>
                </c:pt>
                <c:pt idx="1">
                  <c:v>8.5462326926790455E-2</c:v>
                </c:pt>
                <c:pt idx="2">
                  <c:v>7.9695672381735028E-2</c:v>
                </c:pt>
                <c:pt idx="3">
                  <c:v>8.6863337004936536E-2</c:v>
                </c:pt>
                <c:pt idx="4">
                  <c:v>8.4096507267858334E-2</c:v>
                </c:pt>
                <c:pt idx="5">
                  <c:v>8.3969541798631031E-2</c:v>
                </c:pt>
                <c:pt idx="6">
                  <c:v>8.5271327186759116E-2</c:v>
                </c:pt>
                <c:pt idx="7">
                  <c:v>0.1086368214019382</c:v>
                </c:pt>
                <c:pt idx="8">
                  <c:v>0.10839829006236146</c:v>
                </c:pt>
                <c:pt idx="9">
                  <c:v>4.7442068900795276E-2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2010–2015f</c:v>
                </c:pt>
              </c:strCache>
            </c:strRef>
          </c:tx>
          <c:spPr>
            <a:solidFill>
              <a:schemeClr val="bg1"/>
            </a:solidFill>
            <a:ln w="6350">
              <a:solidFill>
                <a:schemeClr val="tx1"/>
              </a:solidFill>
            </a:ln>
          </c:spPr>
          <c:invertIfNegative val="0"/>
          <c:dLbls>
            <c:dLbl>
              <c:idx val="0"/>
              <c:layout>
                <c:manualLayout>
                  <c:x val="1.5426147319706903E-2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"/>
              <c:layout>
                <c:manualLayout>
                  <c:x val="-1.9148291450355453E-3"/>
                  <c:y val="-2.5279740590261222E-4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2"/>
              <c:layout>
                <c:manualLayout>
                  <c:x val="1.6968762051677595E-2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3"/>
              <c:layout>
                <c:manualLayout>
                  <c:x val="1.6968762051677595E-2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4"/>
              <c:layout>
                <c:manualLayout>
                  <c:x val="1.6968762051677595E-2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5"/>
              <c:layout>
                <c:manualLayout>
                  <c:x val="1.5426147319706903E-2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6"/>
              <c:layout>
                <c:manualLayout>
                  <c:x val="1.5426147319706903E-2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7"/>
              <c:layout>
                <c:manualLayout>
                  <c:x val="1.3883532587736213E-2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8"/>
              <c:layout>
                <c:manualLayout>
                  <c:x val="1.234091785576541E-2"/>
                  <c:y val="-4.5716128748944794E-17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9"/>
              <c:layout>
                <c:manualLayout>
                  <c:x val="2.8254589467901644E-3"/>
                  <c:y val="-2.4041079348224741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</c:dLbl>
            <c:numFmt formatCode="0.0%" sourceLinked="0"/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Sheet1!$A$2:$A$11</c:f>
              <c:strCache>
                <c:ptCount val="10"/>
                <c:pt idx="0">
                  <c:v>N.L.</c:v>
                </c:pt>
                <c:pt idx="1">
                  <c:v>P.E.I.</c:v>
                </c:pt>
                <c:pt idx="2">
                  <c:v>N.S.</c:v>
                </c:pt>
                <c:pt idx="3">
                  <c:v>N.B.</c:v>
                </c:pt>
                <c:pt idx="4">
                  <c:v>Que.</c:v>
                </c:pt>
                <c:pt idx="5">
                  <c:v>Ont.</c:v>
                </c:pt>
                <c:pt idx="6">
                  <c:v>Man.</c:v>
                </c:pt>
                <c:pt idx="7">
                  <c:v>Sask.</c:v>
                </c:pt>
                <c:pt idx="8">
                  <c:v>Alta.</c:v>
                </c:pt>
                <c:pt idx="9">
                  <c:v>B.C.</c:v>
                </c:pt>
              </c:strCache>
            </c:strRef>
          </c:cat>
          <c:val>
            <c:numRef>
              <c:f>Sheet1!$C$2:$C$11</c:f>
              <c:numCache>
                <c:formatCode>0.0%</c:formatCode>
                <c:ptCount val="10"/>
                <c:pt idx="0">
                  <c:v>1.9130584410021134E-2</c:v>
                </c:pt>
                <c:pt idx="1">
                  <c:v>-4.1070765078162763E-3</c:v>
                </c:pt>
                <c:pt idx="2">
                  <c:v>5.128752432129513E-3</c:v>
                </c:pt>
                <c:pt idx="3">
                  <c:v>3.8497812317614954E-3</c:v>
                </c:pt>
                <c:pt idx="4">
                  <c:v>1.8880081380918012E-2</c:v>
                </c:pt>
                <c:pt idx="5">
                  <c:v>1.2025757944287507E-2</c:v>
                </c:pt>
                <c:pt idx="6">
                  <c:v>1.5720964430377071E-2</c:v>
                </c:pt>
                <c:pt idx="7">
                  <c:v>7.1078272286964062E-3</c:v>
                </c:pt>
                <c:pt idx="8">
                  <c:v>2.993330199138633E-2</c:v>
                </c:pt>
                <c:pt idx="9">
                  <c:v>-3.7787477869439812E-3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13794432"/>
        <c:axId val="113804416"/>
      </c:barChart>
      <c:catAx>
        <c:axId val="113794432"/>
        <c:scaling>
          <c:orientation val="minMax"/>
        </c:scaling>
        <c:delete val="0"/>
        <c:axPos val="b"/>
        <c:majorTickMark val="out"/>
        <c:minorTickMark val="none"/>
        <c:tickLblPos val="low"/>
        <c:spPr>
          <a:ln w="6350">
            <a:solidFill>
              <a:schemeClr val="tx1"/>
            </a:solidFill>
          </a:ln>
        </c:spPr>
        <c:crossAx val="113804416"/>
        <c:crosses val="autoZero"/>
        <c:auto val="1"/>
        <c:lblAlgn val="ctr"/>
        <c:lblOffset val="100"/>
        <c:noMultiLvlLbl val="0"/>
      </c:catAx>
      <c:valAx>
        <c:axId val="113804416"/>
        <c:scaling>
          <c:orientation val="minMax"/>
        </c:scaling>
        <c:delete val="0"/>
        <c:axPos val="l"/>
        <c:majorGridlines>
          <c:spPr>
            <a:ln>
              <a:noFill/>
            </a:ln>
          </c:spPr>
        </c:majorGridlines>
        <c:numFmt formatCode="0%" sourceLinked="0"/>
        <c:majorTickMark val="out"/>
        <c:minorTickMark val="none"/>
        <c:tickLblPos val="nextTo"/>
        <c:spPr>
          <a:ln w="6350">
            <a:solidFill>
              <a:schemeClr val="tx1"/>
            </a:solidFill>
          </a:ln>
        </c:spPr>
        <c:crossAx val="113794432"/>
        <c:crosses val="autoZero"/>
        <c:crossBetween val="between"/>
      </c:valAx>
    </c:plotArea>
    <c:legend>
      <c:legendPos val="t"/>
      <c:layout>
        <c:manualLayout>
          <c:xMode val="edge"/>
          <c:yMode val="edge"/>
          <c:x val="0.36742226149314156"/>
          <c:y val="0.83763756704324999"/>
          <c:w val="0.28942197497198696"/>
          <c:h val="6.4607355440298525E-2"/>
        </c:manualLayout>
      </c:layout>
      <c:overlay val="0"/>
      <c:txPr>
        <a:bodyPr/>
        <a:lstStyle/>
        <a:p>
          <a:pPr>
            <a:defRPr sz="1800" baseline="12000"/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1200"/>
      </a:pPr>
      <a:endParaRPr lang="en-US"/>
    </a:p>
  </c:txPr>
  <c:externalData r:id="rId1">
    <c:autoUpdate val="0"/>
  </c:externalData>
  <c:userShapes r:id="rId2"/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CA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 sz="1400"/>
            </a:pPr>
            <a:r>
              <a:rPr lang="en-CA" sz="1400" baseline="0" dirty="0" smtClean="0">
                <a:solidFill>
                  <a:schemeClr val="tx1"/>
                </a:solidFill>
              </a:rPr>
              <a:t>Total drug spending per capita, 2015</a:t>
            </a:r>
            <a:r>
              <a:rPr lang="en-CA" sz="1400" baseline="30000" dirty="0" smtClean="0">
                <a:solidFill>
                  <a:schemeClr val="tx1"/>
                </a:solidFill>
              </a:rPr>
              <a:t>f</a:t>
            </a:r>
            <a:endParaRPr lang="en-CA" sz="1400" baseline="30000" dirty="0">
              <a:solidFill>
                <a:schemeClr val="tx1"/>
              </a:solidFill>
            </a:endParaRPr>
          </a:p>
        </c:rich>
      </c:tx>
      <c:layout>
        <c:manualLayout>
          <c:xMode val="edge"/>
          <c:yMode val="edge"/>
          <c:x val="0.29753054103871418"/>
          <c:y val="2.235009085402786E-3"/>
        </c:manualLayout>
      </c:layout>
      <c:overlay val="0"/>
    </c:title>
    <c:autoTitleDeleted val="0"/>
    <c:plotArea>
      <c:layout>
        <c:manualLayout>
          <c:layoutTarget val="inner"/>
          <c:xMode val="edge"/>
          <c:yMode val="edge"/>
          <c:x val="0.10920590551181103"/>
          <c:y val="0.10431690650737623"/>
          <c:w val="0.84618451443569553"/>
          <c:h val="0.6888978640600959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Public sector</c:v>
                </c:pt>
              </c:strCache>
            </c:strRef>
          </c:tx>
          <c:spPr>
            <a:solidFill>
              <a:srgbClr val="8B9B3C"/>
            </a:solidFill>
            <a:ln w="6350">
              <a:solidFill>
                <a:schemeClr val="tx1"/>
              </a:solidFill>
            </a:ln>
          </c:spPr>
          <c:invertIfNegative val="0"/>
          <c:cat>
            <c:strRef>
              <c:f>Sheet1!$A$2:$A$11</c:f>
              <c:strCache>
                <c:ptCount val="10"/>
                <c:pt idx="0">
                  <c:v> N.L. </c:v>
                </c:pt>
                <c:pt idx="1">
                  <c:v> P.E.I. </c:v>
                </c:pt>
                <c:pt idx="2">
                  <c:v> N.S. </c:v>
                </c:pt>
                <c:pt idx="3">
                  <c:v> N.B. </c:v>
                </c:pt>
                <c:pt idx="4">
                  <c:v> Que. </c:v>
                </c:pt>
                <c:pt idx="5">
                  <c:v> Ont. </c:v>
                </c:pt>
                <c:pt idx="6">
                  <c:v> Man. </c:v>
                </c:pt>
                <c:pt idx="7">
                  <c:v> Sask. </c:v>
                </c:pt>
                <c:pt idx="8">
                  <c:v> Alta. </c:v>
                </c:pt>
                <c:pt idx="9">
                  <c:v> B.C. </c:v>
                </c:pt>
              </c:strCache>
            </c:strRef>
          </c:cat>
          <c:val>
            <c:numRef>
              <c:f>Sheet1!$B$2:$B$11</c:f>
              <c:numCache>
                <c:formatCode>_(* #,##0.00_);_(* \(#,##0.00\);_(* "-"??_);_(@_)</c:formatCode>
                <c:ptCount val="10"/>
                <c:pt idx="0">
                  <c:v>313.0962269051991</c:v>
                </c:pt>
                <c:pt idx="1">
                  <c:v>255.77732524070368</c:v>
                </c:pt>
                <c:pt idx="2">
                  <c:v>321.25278282610947</c:v>
                </c:pt>
                <c:pt idx="3">
                  <c:v>291.63648741281821</c:v>
                </c:pt>
                <c:pt idx="4">
                  <c:v>444.12571761602101</c:v>
                </c:pt>
                <c:pt idx="5">
                  <c:v>352.34860933848927</c:v>
                </c:pt>
                <c:pt idx="6">
                  <c:v>322.90639746353321</c:v>
                </c:pt>
                <c:pt idx="7">
                  <c:v>368.75843140120247</c:v>
                </c:pt>
                <c:pt idx="8">
                  <c:v>338.06507095601552</c:v>
                </c:pt>
                <c:pt idx="9">
                  <c:v>219.42154464418954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Private sector</c:v>
                </c:pt>
              </c:strCache>
            </c:strRef>
          </c:tx>
          <c:spPr>
            <a:solidFill>
              <a:schemeClr val="bg1"/>
            </a:solidFill>
            <a:ln w="6350">
              <a:solidFill>
                <a:schemeClr val="tx1"/>
              </a:solidFill>
            </a:ln>
          </c:spPr>
          <c:invertIfNegative val="0"/>
          <c:cat>
            <c:strRef>
              <c:f>Sheet1!$A$2:$A$11</c:f>
              <c:strCache>
                <c:ptCount val="10"/>
                <c:pt idx="0">
                  <c:v> N.L. </c:v>
                </c:pt>
                <c:pt idx="1">
                  <c:v> P.E.I. </c:v>
                </c:pt>
                <c:pt idx="2">
                  <c:v> N.S. </c:v>
                </c:pt>
                <c:pt idx="3">
                  <c:v> N.B. </c:v>
                </c:pt>
                <c:pt idx="4">
                  <c:v> Que. </c:v>
                </c:pt>
                <c:pt idx="5">
                  <c:v> Ont. </c:v>
                </c:pt>
                <c:pt idx="6">
                  <c:v> Man. </c:v>
                </c:pt>
                <c:pt idx="7">
                  <c:v> Sask. </c:v>
                </c:pt>
                <c:pt idx="8">
                  <c:v> Alta. </c:v>
                </c:pt>
                <c:pt idx="9">
                  <c:v> B.C. </c:v>
                </c:pt>
              </c:strCache>
            </c:strRef>
          </c:cat>
          <c:val>
            <c:numRef>
              <c:f>Sheet1!$C$2:$C$11</c:f>
              <c:numCache>
                <c:formatCode>_(* #,##0.00_);_(* \(#,##0.00\);_(* "-"??_);_(@_)</c:formatCode>
                <c:ptCount val="10"/>
                <c:pt idx="0">
                  <c:v>666.70654427517161</c:v>
                </c:pt>
                <c:pt idx="1">
                  <c:v>594.21974114835928</c:v>
                </c:pt>
                <c:pt idx="2">
                  <c:v>765.04802406973897</c:v>
                </c:pt>
                <c:pt idx="3">
                  <c:v>750.07508395290529</c:v>
                </c:pt>
                <c:pt idx="4">
                  <c:v>651.96512657598987</c:v>
                </c:pt>
                <c:pt idx="5">
                  <c:v>633.51918019681068</c:v>
                </c:pt>
                <c:pt idx="6">
                  <c:v>522.40949078712856</c:v>
                </c:pt>
                <c:pt idx="7">
                  <c:v>524.65046845511699</c:v>
                </c:pt>
                <c:pt idx="8">
                  <c:v>548.55903083647286</c:v>
                </c:pt>
                <c:pt idx="9">
                  <c:v>499.35306511347386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13839488"/>
        <c:axId val="113849472"/>
      </c:barChart>
      <c:lineChart>
        <c:grouping val="standard"/>
        <c:varyColors val="0"/>
        <c:ser>
          <c:idx val="2"/>
          <c:order val="2"/>
          <c:tx>
            <c:strRef>
              <c:f>Sheet1!$D$1</c:f>
              <c:strCache>
                <c:ptCount val="1"/>
                <c:pt idx="0">
                  <c:v>Total drugs per capita</c:v>
                </c:pt>
              </c:strCache>
            </c:strRef>
          </c:tx>
          <c:spPr>
            <a:ln>
              <a:noFill/>
            </a:ln>
          </c:spPr>
          <c:marker>
            <c:spPr>
              <a:noFill/>
              <a:ln>
                <a:noFill/>
              </a:ln>
            </c:spPr>
          </c:marker>
          <c:dLbls>
            <c:dLbl>
              <c:idx val="0"/>
              <c:layout>
                <c:manualLayout>
                  <c:x val="-3.5248746625530271E-2"/>
                  <c:y val="-2.795517867958815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"/>
              <c:layout>
                <c:manualLayout>
                  <c:x val="-3.8333976089471651E-2"/>
                  <c:y val="-2.5391076115485564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2"/>
              <c:layout>
                <c:manualLayout>
                  <c:x val="-4.6425065616797899E-2"/>
                  <c:y val="-3.4202642773101637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4"/>
              <c:layout>
                <c:manualLayout>
                  <c:x val="-4.6425065616797961E-2"/>
                  <c:y val="-3.4202642773101637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5"/>
              <c:layout>
                <c:manualLayout>
                  <c:x val="-3.808333333333333E-2"/>
                  <c:y val="-3.7076205991492445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6"/>
              <c:layout>
                <c:manualLayout>
                  <c:x val="-3.5248746625530271E-2"/>
                  <c:y val="-2.7955178679588129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7"/>
              <c:layout>
                <c:manualLayout>
                  <c:x val="-3.5248687664041996E-2"/>
                  <c:y val="-6.4471671644492717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8"/>
              <c:layout>
                <c:manualLayout>
                  <c:x val="-3.5248868091257088E-2"/>
                  <c:y val="-2.2826973551382999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</c:dLbl>
            <c:numFmt formatCode="&quot;$&quot;#,##0" sourceLinked="0"/>
            <c:spPr>
              <a:noFill/>
              <a:ln>
                <a:noFill/>
              </a:ln>
            </c:spPr>
            <c:txPr>
              <a:bodyPr/>
              <a:lstStyle/>
              <a:p>
                <a:pPr>
                  <a:defRPr sz="1200"/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Sheet1!$A$2:$A$11</c:f>
              <c:strCache>
                <c:ptCount val="10"/>
                <c:pt idx="0">
                  <c:v> N.L. </c:v>
                </c:pt>
                <c:pt idx="1">
                  <c:v> P.E.I. </c:v>
                </c:pt>
                <c:pt idx="2">
                  <c:v> N.S. </c:v>
                </c:pt>
                <c:pt idx="3">
                  <c:v> N.B. </c:v>
                </c:pt>
                <c:pt idx="4">
                  <c:v> Que. </c:v>
                </c:pt>
                <c:pt idx="5">
                  <c:v> Ont. </c:v>
                </c:pt>
                <c:pt idx="6">
                  <c:v> Man. </c:v>
                </c:pt>
                <c:pt idx="7">
                  <c:v> Sask. </c:v>
                </c:pt>
                <c:pt idx="8">
                  <c:v> Alta. </c:v>
                </c:pt>
                <c:pt idx="9">
                  <c:v> B.C. </c:v>
                </c:pt>
              </c:strCache>
            </c:strRef>
          </c:cat>
          <c:val>
            <c:numRef>
              <c:f>Sheet1!$D$2:$D$11</c:f>
              <c:numCache>
                <c:formatCode>_(* #,##0.00_);_(* \(#,##0.00\);_(* "-"??_);_(@_)</c:formatCode>
                <c:ptCount val="10"/>
                <c:pt idx="0">
                  <c:v>979.80277118037066</c:v>
                </c:pt>
                <c:pt idx="1">
                  <c:v>849.99706638906298</c:v>
                </c:pt>
                <c:pt idx="2">
                  <c:v>1086.3008068958484</c:v>
                </c:pt>
                <c:pt idx="3">
                  <c:v>1041.7115713657236</c:v>
                </c:pt>
                <c:pt idx="4">
                  <c:v>1096.090844192011</c:v>
                </c:pt>
                <c:pt idx="5">
                  <c:v>985.86778953529995</c:v>
                </c:pt>
                <c:pt idx="6">
                  <c:v>845.31588825066183</c:v>
                </c:pt>
                <c:pt idx="7">
                  <c:v>893.40889985631952</c:v>
                </c:pt>
                <c:pt idx="8">
                  <c:v>886.62410179248832</c:v>
                </c:pt>
                <c:pt idx="9">
                  <c:v>718.77460975766337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 Canada: $959 </c:v>
                </c:pt>
              </c:strCache>
            </c:strRef>
          </c:tx>
          <c:spPr>
            <a:ln w="12700">
              <a:solidFill>
                <a:schemeClr val="tx1"/>
              </a:solidFill>
            </a:ln>
          </c:spPr>
          <c:marker>
            <c:symbol val="none"/>
          </c:marker>
          <c:cat>
            <c:strRef>
              <c:f>Sheet1!$A$2:$A$11</c:f>
              <c:strCache>
                <c:ptCount val="10"/>
                <c:pt idx="0">
                  <c:v> N.L. </c:v>
                </c:pt>
                <c:pt idx="1">
                  <c:v> P.E.I. </c:v>
                </c:pt>
                <c:pt idx="2">
                  <c:v> N.S. </c:v>
                </c:pt>
                <c:pt idx="3">
                  <c:v> N.B. </c:v>
                </c:pt>
                <c:pt idx="4">
                  <c:v> Que. </c:v>
                </c:pt>
                <c:pt idx="5">
                  <c:v> Ont. </c:v>
                </c:pt>
                <c:pt idx="6">
                  <c:v> Man. </c:v>
                </c:pt>
                <c:pt idx="7">
                  <c:v> Sask. </c:v>
                </c:pt>
                <c:pt idx="8">
                  <c:v> Alta. </c:v>
                </c:pt>
                <c:pt idx="9">
                  <c:v> B.C. </c:v>
                </c:pt>
              </c:strCache>
            </c:strRef>
          </c:cat>
          <c:val>
            <c:numRef>
              <c:f>Sheet1!$E$2:$E$11</c:f>
              <c:numCache>
                <c:formatCode>_(* #,##0.00_);_(* \(#,##0.00\);_(* "-"??_);_(@_)</c:formatCode>
                <c:ptCount val="10"/>
                <c:pt idx="0">
                  <c:v>958.97873732320136</c:v>
                </c:pt>
                <c:pt idx="1">
                  <c:v>958.97873732320136</c:v>
                </c:pt>
                <c:pt idx="2">
                  <c:v>958.97873732320136</c:v>
                </c:pt>
                <c:pt idx="3">
                  <c:v>958.97873732320136</c:v>
                </c:pt>
                <c:pt idx="4">
                  <c:v>958.97873732320136</c:v>
                </c:pt>
                <c:pt idx="5">
                  <c:v>958.97873732320136</c:v>
                </c:pt>
                <c:pt idx="6">
                  <c:v>958.97873732320136</c:v>
                </c:pt>
                <c:pt idx="7">
                  <c:v>958.97873732320136</c:v>
                </c:pt>
                <c:pt idx="8">
                  <c:v>958.97873732320136</c:v>
                </c:pt>
                <c:pt idx="9">
                  <c:v>958.97873732320136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13839488"/>
        <c:axId val="113849472"/>
      </c:lineChart>
      <c:catAx>
        <c:axId val="113839488"/>
        <c:scaling>
          <c:orientation val="minMax"/>
        </c:scaling>
        <c:delete val="0"/>
        <c:axPos val="b"/>
        <c:majorTickMark val="out"/>
        <c:minorTickMark val="none"/>
        <c:tickLblPos val="nextTo"/>
        <c:spPr>
          <a:ln w="6350">
            <a:solidFill>
              <a:schemeClr val="tx1"/>
            </a:solidFill>
          </a:ln>
        </c:spPr>
        <c:txPr>
          <a:bodyPr anchor="ctr" anchorCtr="0"/>
          <a:lstStyle/>
          <a:p>
            <a:pPr>
              <a:defRPr sz="1200"/>
            </a:pPr>
            <a:endParaRPr lang="en-US"/>
          </a:p>
        </c:txPr>
        <c:crossAx val="113849472"/>
        <c:crosses val="autoZero"/>
        <c:auto val="1"/>
        <c:lblAlgn val="ctr"/>
        <c:lblOffset val="100"/>
        <c:noMultiLvlLbl val="0"/>
      </c:catAx>
      <c:valAx>
        <c:axId val="113849472"/>
        <c:scaling>
          <c:orientation val="minMax"/>
          <c:max val="1200"/>
          <c:min val="0"/>
        </c:scaling>
        <c:delete val="0"/>
        <c:axPos val="l"/>
        <c:majorGridlines>
          <c:spPr>
            <a:ln>
              <a:noFill/>
            </a:ln>
          </c:spPr>
        </c:majorGridlines>
        <c:numFmt formatCode="&quot;$&quot;#,##0" sourceLinked="0"/>
        <c:majorTickMark val="out"/>
        <c:minorTickMark val="none"/>
        <c:tickLblPos val="nextTo"/>
        <c:spPr>
          <a:ln w="6350">
            <a:solidFill>
              <a:schemeClr val="tx1"/>
            </a:solidFill>
          </a:ln>
        </c:spPr>
        <c:txPr>
          <a:bodyPr/>
          <a:lstStyle/>
          <a:p>
            <a:pPr>
              <a:defRPr sz="1200"/>
            </a:pPr>
            <a:endParaRPr lang="en-US"/>
          </a:p>
        </c:txPr>
        <c:crossAx val="113839488"/>
        <c:crosses val="autoZero"/>
        <c:crossBetween val="between"/>
        <c:majorUnit val="400"/>
      </c:valAx>
    </c:plotArea>
    <c:legend>
      <c:legendPos val="b"/>
      <c:legendEntry>
        <c:idx val="2"/>
        <c:delete val="1"/>
      </c:legendEntry>
      <c:layout>
        <c:manualLayout>
          <c:xMode val="edge"/>
          <c:yMode val="edge"/>
          <c:x val="0.23144330708661418"/>
          <c:y val="0.88205109059643405"/>
          <c:w val="0.54328364372887639"/>
          <c:h val="4.9425398748233387E-2"/>
        </c:manualLayout>
      </c:layout>
      <c:overlay val="0"/>
      <c:txPr>
        <a:bodyPr/>
        <a:lstStyle/>
        <a:p>
          <a:pPr>
            <a:defRPr sz="1800" baseline="12000"/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  <c:userShapes r:id="rId2"/>
</c:chartSpace>
</file>

<file path=ppt/charts/chart2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CA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0983307086614173"/>
          <c:y val="3.0012921461740359E-2"/>
          <c:w val="0.81171443569553803"/>
          <c:h val="0.7282487102905240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Actual (left)</c:v>
                </c:pt>
              </c:strCache>
            </c:strRef>
          </c:tx>
          <c:spPr>
            <a:solidFill>
              <a:srgbClr val="8B9B3C"/>
            </a:solidFill>
            <a:ln w="6350">
              <a:solidFill>
                <a:schemeClr val="tx1"/>
              </a:solidFill>
            </a:ln>
          </c:spPr>
          <c:invertIfNegative val="0"/>
          <c:cat>
            <c:numRef>
              <c:f>Sheet1!$A$2:$A$42</c:f>
              <c:numCache>
                <c:formatCode>General</c:formatCode>
                <c:ptCount val="41"/>
                <c:pt idx="0">
                  <c:v>1975</c:v>
                </c:pt>
                <c:pt idx="1">
                  <c:v>1976</c:v>
                </c:pt>
                <c:pt idx="2">
                  <c:v>1977</c:v>
                </c:pt>
                <c:pt idx="3">
                  <c:v>1978</c:v>
                </c:pt>
                <c:pt idx="4">
                  <c:v>1979</c:v>
                </c:pt>
                <c:pt idx="5">
                  <c:v>1980</c:v>
                </c:pt>
                <c:pt idx="6">
                  <c:v>1981</c:v>
                </c:pt>
                <c:pt idx="7">
                  <c:v>1982</c:v>
                </c:pt>
                <c:pt idx="8">
                  <c:v>1983</c:v>
                </c:pt>
                <c:pt idx="9">
                  <c:v>1984</c:v>
                </c:pt>
                <c:pt idx="10">
                  <c:v>1985</c:v>
                </c:pt>
                <c:pt idx="11">
                  <c:v>1986</c:v>
                </c:pt>
                <c:pt idx="12">
                  <c:v>1987</c:v>
                </c:pt>
                <c:pt idx="13">
                  <c:v>1988</c:v>
                </c:pt>
                <c:pt idx="14">
                  <c:v>1989</c:v>
                </c:pt>
                <c:pt idx="15">
                  <c:v>1990</c:v>
                </c:pt>
                <c:pt idx="16">
                  <c:v>1991</c:v>
                </c:pt>
                <c:pt idx="17">
                  <c:v>1992</c:v>
                </c:pt>
                <c:pt idx="18">
                  <c:v>1993</c:v>
                </c:pt>
                <c:pt idx="19">
                  <c:v>1994</c:v>
                </c:pt>
                <c:pt idx="20">
                  <c:v>1995</c:v>
                </c:pt>
                <c:pt idx="21">
                  <c:v>1996</c:v>
                </c:pt>
                <c:pt idx="22">
                  <c:v>1997</c:v>
                </c:pt>
                <c:pt idx="23">
                  <c:v>1998</c:v>
                </c:pt>
                <c:pt idx="24">
                  <c:v>1999</c:v>
                </c:pt>
                <c:pt idx="25">
                  <c:v>2000</c:v>
                </c:pt>
                <c:pt idx="26">
                  <c:v>2001</c:v>
                </c:pt>
                <c:pt idx="27">
                  <c:v>2002</c:v>
                </c:pt>
                <c:pt idx="28">
                  <c:v>2003</c:v>
                </c:pt>
                <c:pt idx="29">
                  <c:v>2004</c:v>
                </c:pt>
                <c:pt idx="30">
                  <c:v>2005</c:v>
                </c:pt>
                <c:pt idx="31">
                  <c:v>2006</c:v>
                </c:pt>
                <c:pt idx="32">
                  <c:v>2007</c:v>
                </c:pt>
                <c:pt idx="33">
                  <c:v>2008</c:v>
                </c:pt>
                <c:pt idx="34">
                  <c:v>2009</c:v>
                </c:pt>
                <c:pt idx="35">
                  <c:v>2010</c:v>
                </c:pt>
                <c:pt idx="36">
                  <c:v>2011</c:v>
                </c:pt>
                <c:pt idx="37">
                  <c:v>2012</c:v>
                </c:pt>
                <c:pt idx="38">
                  <c:v>2013</c:v>
                </c:pt>
                <c:pt idx="39">
                  <c:v>2014</c:v>
                </c:pt>
                <c:pt idx="40">
                  <c:v>2015</c:v>
                </c:pt>
              </c:numCache>
            </c:numRef>
          </c:cat>
          <c:val>
            <c:numRef>
              <c:f>Sheet1!$B$2:$B$42</c:f>
              <c:numCache>
                <c:formatCode>General</c:formatCode>
                <c:ptCount val="41"/>
                <c:pt idx="0">
                  <c:v>78.344875676613668</c:v>
                </c:pt>
                <c:pt idx="1">
                  <c:v>87.059070163994221</c:v>
                </c:pt>
                <c:pt idx="2">
                  <c:v>94.922300381932459</c:v>
                </c:pt>
                <c:pt idx="3">
                  <c:v>105.50862989468196</c:v>
                </c:pt>
                <c:pt idx="4">
                  <c:v>115.8790904768185</c:v>
                </c:pt>
                <c:pt idx="5">
                  <c:v>131.99411356211775</c:v>
                </c:pt>
                <c:pt idx="6">
                  <c:v>152.0975391754958</c:v>
                </c:pt>
                <c:pt idx="7">
                  <c:v>173.31147494643935</c:v>
                </c:pt>
                <c:pt idx="8">
                  <c:v>196.05407817152087</c:v>
                </c:pt>
                <c:pt idx="9">
                  <c:v>212.61521605398329</c:v>
                </c:pt>
                <c:pt idx="10">
                  <c:v>230.70552943254356</c:v>
                </c:pt>
                <c:pt idx="11">
                  <c:v>252.78150397106842</c:v>
                </c:pt>
                <c:pt idx="12">
                  <c:v>274.72754928845848</c:v>
                </c:pt>
                <c:pt idx="13">
                  <c:v>293.42778922654531</c:v>
                </c:pt>
                <c:pt idx="14">
                  <c:v>308.72990153395926</c:v>
                </c:pt>
                <c:pt idx="15">
                  <c:v>328.2214407258046</c:v>
                </c:pt>
                <c:pt idx="16">
                  <c:v>357.25778674766821</c:v>
                </c:pt>
                <c:pt idx="17">
                  <c:v>361.32387428813496</c:v>
                </c:pt>
                <c:pt idx="18">
                  <c:v>359.33162693341882</c:v>
                </c:pt>
                <c:pt idx="19">
                  <c:v>363.22677643328291</c:v>
                </c:pt>
                <c:pt idx="20">
                  <c:v>358.55679801262045</c:v>
                </c:pt>
                <c:pt idx="21">
                  <c:v>359.72545098270848</c:v>
                </c:pt>
                <c:pt idx="22">
                  <c:v>371.26342555173397</c:v>
                </c:pt>
                <c:pt idx="23">
                  <c:v>385.57596592457014</c:v>
                </c:pt>
                <c:pt idx="24">
                  <c:v>403.08636660229445</c:v>
                </c:pt>
                <c:pt idx="25">
                  <c:v>425.08780840090594</c:v>
                </c:pt>
                <c:pt idx="26">
                  <c:v>451.35103756951401</c:v>
                </c:pt>
                <c:pt idx="27">
                  <c:v>476.19429986441571</c:v>
                </c:pt>
                <c:pt idx="28">
                  <c:v>507.77650980409129</c:v>
                </c:pt>
                <c:pt idx="29">
                  <c:v>533.95536714838852</c:v>
                </c:pt>
                <c:pt idx="30">
                  <c:v>566.43434329593288</c:v>
                </c:pt>
                <c:pt idx="31">
                  <c:v>606.16677774476454</c:v>
                </c:pt>
                <c:pt idx="32">
                  <c:v>647.91913276863295</c:v>
                </c:pt>
                <c:pt idx="33">
                  <c:v>703.5347862817739</c:v>
                </c:pt>
                <c:pt idx="34">
                  <c:v>751.61760749206724</c:v>
                </c:pt>
                <c:pt idx="35">
                  <c:v>798.50131312162216</c:v>
                </c:pt>
                <c:pt idx="36">
                  <c:v>840.42548005780975</c:v>
                </c:pt>
                <c:pt idx="37">
                  <c:v>859.89049894440996</c:v>
                </c:pt>
                <c:pt idx="38">
                  <c:v>890.02140128179451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Forecast (left)</c:v>
                </c:pt>
              </c:strCache>
            </c:strRef>
          </c:tx>
          <c:spPr>
            <a:solidFill>
              <a:schemeClr val="bg1"/>
            </a:solidFill>
            <a:ln>
              <a:solidFill>
                <a:schemeClr val="tx1"/>
              </a:solidFill>
            </a:ln>
          </c:spPr>
          <c:invertIfNegative val="0"/>
          <c:cat>
            <c:numRef>
              <c:f>Sheet1!$A$2:$A$42</c:f>
              <c:numCache>
                <c:formatCode>General</c:formatCode>
                <c:ptCount val="41"/>
                <c:pt idx="0">
                  <c:v>1975</c:v>
                </c:pt>
                <c:pt idx="1">
                  <c:v>1976</c:v>
                </c:pt>
                <c:pt idx="2">
                  <c:v>1977</c:v>
                </c:pt>
                <c:pt idx="3">
                  <c:v>1978</c:v>
                </c:pt>
                <c:pt idx="4">
                  <c:v>1979</c:v>
                </c:pt>
                <c:pt idx="5">
                  <c:v>1980</c:v>
                </c:pt>
                <c:pt idx="6">
                  <c:v>1981</c:v>
                </c:pt>
                <c:pt idx="7">
                  <c:v>1982</c:v>
                </c:pt>
                <c:pt idx="8">
                  <c:v>1983</c:v>
                </c:pt>
                <c:pt idx="9">
                  <c:v>1984</c:v>
                </c:pt>
                <c:pt idx="10">
                  <c:v>1985</c:v>
                </c:pt>
                <c:pt idx="11">
                  <c:v>1986</c:v>
                </c:pt>
                <c:pt idx="12">
                  <c:v>1987</c:v>
                </c:pt>
                <c:pt idx="13">
                  <c:v>1988</c:v>
                </c:pt>
                <c:pt idx="14">
                  <c:v>1989</c:v>
                </c:pt>
                <c:pt idx="15">
                  <c:v>1990</c:v>
                </c:pt>
                <c:pt idx="16">
                  <c:v>1991</c:v>
                </c:pt>
                <c:pt idx="17">
                  <c:v>1992</c:v>
                </c:pt>
                <c:pt idx="18">
                  <c:v>1993</c:v>
                </c:pt>
                <c:pt idx="19">
                  <c:v>1994</c:v>
                </c:pt>
                <c:pt idx="20">
                  <c:v>1995</c:v>
                </c:pt>
                <c:pt idx="21">
                  <c:v>1996</c:v>
                </c:pt>
                <c:pt idx="22">
                  <c:v>1997</c:v>
                </c:pt>
                <c:pt idx="23">
                  <c:v>1998</c:v>
                </c:pt>
                <c:pt idx="24">
                  <c:v>1999</c:v>
                </c:pt>
                <c:pt idx="25">
                  <c:v>2000</c:v>
                </c:pt>
                <c:pt idx="26">
                  <c:v>2001</c:v>
                </c:pt>
                <c:pt idx="27">
                  <c:v>2002</c:v>
                </c:pt>
                <c:pt idx="28">
                  <c:v>2003</c:v>
                </c:pt>
                <c:pt idx="29">
                  <c:v>2004</c:v>
                </c:pt>
                <c:pt idx="30">
                  <c:v>2005</c:v>
                </c:pt>
                <c:pt idx="31">
                  <c:v>2006</c:v>
                </c:pt>
                <c:pt idx="32">
                  <c:v>2007</c:v>
                </c:pt>
                <c:pt idx="33">
                  <c:v>2008</c:v>
                </c:pt>
                <c:pt idx="34">
                  <c:v>2009</c:v>
                </c:pt>
                <c:pt idx="35">
                  <c:v>2010</c:v>
                </c:pt>
                <c:pt idx="36">
                  <c:v>2011</c:v>
                </c:pt>
                <c:pt idx="37">
                  <c:v>2012</c:v>
                </c:pt>
                <c:pt idx="38">
                  <c:v>2013</c:v>
                </c:pt>
                <c:pt idx="39">
                  <c:v>2014</c:v>
                </c:pt>
                <c:pt idx="40">
                  <c:v>2015</c:v>
                </c:pt>
              </c:numCache>
            </c:numRef>
          </c:cat>
          <c:val>
            <c:numRef>
              <c:f>Sheet1!$C$2:$C$42</c:f>
              <c:numCache>
                <c:formatCode>General</c:formatCode>
                <c:ptCount val="41"/>
                <c:pt idx="39">
                  <c:v>913.4701745435865</c:v>
                </c:pt>
                <c:pt idx="40">
                  <c:v>933.13458583628096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13966464"/>
        <c:axId val="114628864"/>
      </c:barChart>
      <c:lineChart>
        <c:grouping val="standard"/>
        <c:varyColors val="0"/>
        <c:ser>
          <c:idx val="2"/>
          <c:order val="2"/>
          <c:tx>
            <c:strRef>
              <c:f>Sheet1!$D$1</c:f>
              <c:strCache>
                <c:ptCount val="1"/>
                <c:pt idx="0">
                  <c:v>Share of total expenditure (right)</c:v>
                </c:pt>
              </c:strCache>
            </c:strRef>
          </c:tx>
          <c:spPr>
            <a:ln w="12700">
              <a:solidFill>
                <a:srgbClr val="B3BD81"/>
              </a:solidFill>
            </a:ln>
          </c:spPr>
          <c:marker>
            <c:symbol val="triangle"/>
            <c:size val="9"/>
            <c:spPr>
              <a:solidFill>
                <a:srgbClr val="B3BD81"/>
              </a:solidFill>
              <a:ln w="6350">
                <a:solidFill>
                  <a:schemeClr val="tx1"/>
                </a:solidFill>
              </a:ln>
            </c:spPr>
          </c:marker>
          <c:dPt>
            <c:idx val="39"/>
            <c:marker>
              <c:symbol val="circle"/>
              <c:size val="8"/>
              <c:spPr>
                <a:solidFill>
                  <a:schemeClr val="bg1"/>
                </a:solidFill>
                <a:ln w="6350">
                  <a:solidFill>
                    <a:schemeClr val="tx1"/>
                  </a:solidFill>
                </a:ln>
              </c:spPr>
            </c:marker>
            <c:bubble3D val="0"/>
          </c:dPt>
          <c:dPt>
            <c:idx val="40"/>
            <c:marker>
              <c:symbol val="circle"/>
              <c:size val="8"/>
              <c:spPr>
                <a:solidFill>
                  <a:schemeClr val="bg1"/>
                </a:solidFill>
                <a:ln w="6350">
                  <a:solidFill>
                    <a:schemeClr val="tx1"/>
                  </a:solidFill>
                </a:ln>
              </c:spPr>
            </c:marker>
            <c:bubble3D val="0"/>
          </c:dPt>
          <c:cat>
            <c:numRef>
              <c:f>Sheet1!$A$2:$A$42</c:f>
              <c:numCache>
                <c:formatCode>General</c:formatCode>
                <c:ptCount val="41"/>
                <c:pt idx="0">
                  <c:v>1975</c:v>
                </c:pt>
                <c:pt idx="1">
                  <c:v>1976</c:v>
                </c:pt>
                <c:pt idx="2">
                  <c:v>1977</c:v>
                </c:pt>
                <c:pt idx="3">
                  <c:v>1978</c:v>
                </c:pt>
                <c:pt idx="4">
                  <c:v>1979</c:v>
                </c:pt>
                <c:pt idx="5">
                  <c:v>1980</c:v>
                </c:pt>
                <c:pt idx="6">
                  <c:v>1981</c:v>
                </c:pt>
                <c:pt idx="7">
                  <c:v>1982</c:v>
                </c:pt>
                <c:pt idx="8">
                  <c:v>1983</c:v>
                </c:pt>
                <c:pt idx="9">
                  <c:v>1984</c:v>
                </c:pt>
                <c:pt idx="10">
                  <c:v>1985</c:v>
                </c:pt>
                <c:pt idx="11">
                  <c:v>1986</c:v>
                </c:pt>
                <c:pt idx="12">
                  <c:v>1987</c:v>
                </c:pt>
                <c:pt idx="13">
                  <c:v>1988</c:v>
                </c:pt>
                <c:pt idx="14">
                  <c:v>1989</c:v>
                </c:pt>
                <c:pt idx="15">
                  <c:v>1990</c:v>
                </c:pt>
                <c:pt idx="16">
                  <c:v>1991</c:v>
                </c:pt>
                <c:pt idx="17">
                  <c:v>1992</c:v>
                </c:pt>
                <c:pt idx="18">
                  <c:v>1993</c:v>
                </c:pt>
                <c:pt idx="19">
                  <c:v>1994</c:v>
                </c:pt>
                <c:pt idx="20">
                  <c:v>1995</c:v>
                </c:pt>
                <c:pt idx="21">
                  <c:v>1996</c:v>
                </c:pt>
                <c:pt idx="22">
                  <c:v>1997</c:v>
                </c:pt>
                <c:pt idx="23">
                  <c:v>1998</c:v>
                </c:pt>
                <c:pt idx="24">
                  <c:v>1999</c:v>
                </c:pt>
                <c:pt idx="25">
                  <c:v>2000</c:v>
                </c:pt>
                <c:pt idx="26">
                  <c:v>2001</c:v>
                </c:pt>
                <c:pt idx="27">
                  <c:v>2002</c:v>
                </c:pt>
                <c:pt idx="28">
                  <c:v>2003</c:v>
                </c:pt>
                <c:pt idx="29">
                  <c:v>2004</c:v>
                </c:pt>
                <c:pt idx="30">
                  <c:v>2005</c:v>
                </c:pt>
                <c:pt idx="31">
                  <c:v>2006</c:v>
                </c:pt>
                <c:pt idx="32">
                  <c:v>2007</c:v>
                </c:pt>
                <c:pt idx="33">
                  <c:v>2008</c:v>
                </c:pt>
                <c:pt idx="34">
                  <c:v>2009</c:v>
                </c:pt>
                <c:pt idx="35">
                  <c:v>2010</c:v>
                </c:pt>
                <c:pt idx="36">
                  <c:v>2011</c:v>
                </c:pt>
                <c:pt idx="37">
                  <c:v>2012</c:v>
                </c:pt>
                <c:pt idx="38">
                  <c:v>2013</c:v>
                </c:pt>
                <c:pt idx="39">
                  <c:v>2014</c:v>
                </c:pt>
                <c:pt idx="40">
                  <c:v>2015</c:v>
                </c:pt>
              </c:numCache>
            </c:numRef>
          </c:cat>
          <c:val>
            <c:numRef>
              <c:f>Sheet1!$D$2:$D$42</c:f>
              <c:numCache>
                <c:formatCode>0%</c:formatCode>
                <c:ptCount val="41"/>
                <c:pt idx="0">
                  <c:v>0.14862575400043937</c:v>
                </c:pt>
                <c:pt idx="1">
                  <c:v>0.14530594771413141</c:v>
                </c:pt>
                <c:pt idx="2">
                  <c:v>0.14576842330110315</c:v>
                </c:pt>
                <c:pt idx="3">
                  <c:v>0.14779750518876522</c:v>
                </c:pt>
                <c:pt idx="4">
                  <c:v>0.14629784953915673</c:v>
                </c:pt>
                <c:pt idx="5">
                  <c:v>0.14512167575589791</c:v>
                </c:pt>
                <c:pt idx="6">
                  <c:v>0.14366795329277637</c:v>
                </c:pt>
                <c:pt idx="7">
                  <c:v>0.14152352722851858</c:v>
                </c:pt>
                <c:pt idx="8">
                  <c:v>0.14610757418068859</c:v>
                </c:pt>
                <c:pt idx="9">
                  <c:v>0.14817939401135441</c:v>
                </c:pt>
                <c:pt idx="10">
                  <c:v>0.14964125397112482</c:v>
                </c:pt>
                <c:pt idx="11">
                  <c:v>0.15224206848452895</c:v>
                </c:pt>
                <c:pt idx="12">
                  <c:v>0.15529711850351011</c:v>
                </c:pt>
                <c:pt idx="13">
                  <c:v>0.1542876601840667</c:v>
                </c:pt>
                <c:pt idx="14">
                  <c:v>0.15014747052319805</c:v>
                </c:pt>
                <c:pt idx="15">
                  <c:v>0.14880495557282344</c:v>
                </c:pt>
                <c:pt idx="16">
                  <c:v>0.15073484288396263</c:v>
                </c:pt>
                <c:pt idx="17">
                  <c:v>0.14672976413224068</c:v>
                </c:pt>
                <c:pt idx="18">
                  <c:v>0.14410538671562195</c:v>
                </c:pt>
                <c:pt idx="19">
                  <c:v>0.14397658381437398</c:v>
                </c:pt>
                <c:pt idx="20">
                  <c:v>0.14152601820435542</c:v>
                </c:pt>
                <c:pt idx="21">
                  <c:v>0.14186831401717498</c:v>
                </c:pt>
                <c:pt idx="22">
                  <c:v>0.1410122265397388</c:v>
                </c:pt>
                <c:pt idx="23">
                  <c:v>0.13831597564704634</c:v>
                </c:pt>
                <c:pt idx="24">
                  <c:v>0.13546581666362173</c:v>
                </c:pt>
                <c:pt idx="25">
                  <c:v>0.13229464240500818</c:v>
                </c:pt>
                <c:pt idx="26">
                  <c:v>0.1306093572532277</c:v>
                </c:pt>
                <c:pt idx="27">
                  <c:v>0.12984448745968372</c:v>
                </c:pt>
                <c:pt idx="28">
                  <c:v>0.13014151596624635</c:v>
                </c:pt>
                <c:pt idx="29">
                  <c:v>0.12986187074290248</c:v>
                </c:pt>
                <c:pt idx="30">
                  <c:v>0.13055010034762268</c:v>
                </c:pt>
                <c:pt idx="31">
                  <c:v>0.13107486006221769</c:v>
                </c:pt>
                <c:pt idx="32">
                  <c:v>0.13306103721874166</c:v>
                </c:pt>
                <c:pt idx="33">
                  <c:v>0.13603228480978097</c:v>
                </c:pt>
                <c:pt idx="34">
                  <c:v>0.13889996953605124</c:v>
                </c:pt>
                <c:pt idx="35">
                  <c:v>0.14057422885271922</c:v>
                </c:pt>
                <c:pt idx="36">
                  <c:v>0.14487147892084495</c:v>
                </c:pt>
                <c:pt idx="37">
                  <c:v>0.14545649313193248</c:v>
                </c:pt>
                <c:pt idx="38">
                  <c:v>0.14937660568262506</c:v>
                </c:pt>
                <c:pt idx="39">
                  <c:v>0.15050487426228401</c:v>
                </c:pt>
                <c:pt idx="40">
                  <c:v>0.15285508596954508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Forecast (right)</c:v>
                </c:pt>
              </c:strCache>
            </c:strRef>
          </c:tx>
          <c:spPr>
            <a:ln w="12700">
              <a:solidFill>
                <a:srgbClr val="B3BD81"/>
              </a:solidFill>
            </a:ln>
          </c:spPr>
          <c:marker>
            <c:symbol val="circle"/>
            <c:size val="7"/>
            <c:spPr>
              <a:solidFill>
                <a:schemeClr val="bg1"/>
              </a:solidFill>
              <a:ln>
                <a:solidFill>
                  <a:schemeClr val="tx1"/>
                </a:solidFill>
              </a:ln>
            </c:spPr>
          </c:marker>
          <c:cat>
            <c:numRef>
              <c:f>Sheet1!$A$2:$A$42</c:f>
              <c:numCache>
                <c:formatCode>General</c:formatCode>
                <c:ptCount val="41"/>
                <c:pt idx="0">
                  <c:v>1975</c:v>
                </c:pt>
                <c:pt idx="1">
                  <c:v>1976</c:v>
                </c:pt>
                <c:pt idx="2">
                  <c:v>1977</c:v>
                </c:pt>
                <c:pt idx="3">
                  <c:v>1978</c:v>
                </c:pt>
                <c:pt idx="4">
                  <c:v>1979</c:v>
                </c:pt>
                <c:pt idx="5">
                  <c:v>1980</c:v>
                </c:pt>
                <c:pt idx="6">
                  <c:v>1981</c:v>
                </c:pt>
                <c:pt idx="7">
                  <c:v>1982</c:v>
                </c:pt>
                <c:pt idx="8">
                  <c:v>1983</c:v>
                </c:pt>
                <c:pt idx="9">
                  <c:v>1984</c:v>
                </c:pt>
                <c:pt idx="10">
                  <c:v>1985</c:v>
                </c:pt>
                <c:pt idx="11">
                  <c:v>1986</c:v>
                </c:pt>
                <c:pt idx="12">
                  <c:v>1987</c:v>
                </c:pt>
                <c:pt idx="13">
                  <c:v>1988</c:v>
                </c:pt>
                <c:pt idx="14">
                  <c:v>1989</c:v>
                </c:pt>
                <c:pt idx="15">
                  <c:v>1990</c:v>
                </c:pt>
                <c:pt idx="16">
                  <c:v>1991</c:v>
                </c:pt>
                <c:pt idx="17">
                  <c:v>1992</c:v>
                </c:pt>
                <c:pt idx="18">
                  <c:v>1993</c:v>
                </c:pt>
                <c:pt idx="19">
                  <c:v>1994</c:v>
                </c:pt>
                <c:pt idx="20">
                  <c:v>1995</c:v>
                </c:pt>
                <c:pt idx="21">
                  <c:v>1996</c:v>
                </c:pt>
                <c:pt idx="22">
                  <c:v>1997</c:v>
                </c:pt>
                <c:pt idx="23">
                  <c:v>1998</c:v>
                </c:pt>
                <c:pt idx="24">
                  <c:v>1999</c:v>
                </c:pt>
                <c:pt idx="25">
                  <c:v>2000</c:v>
                </c:pt>
                <c:pt idx="26">
                  <c:v>2001</c:v>
                </c:pt>
                <c:pt idx="27">
                  <c:v>2002</c:v>
                </c:pt>
                <c:pt idx="28">
                  <c:v>2003</c:v>
                </c:pt>
                <c:pt idx="29">
                  <c:v>2004</c:v>
                </c:pt>
                <c:pt idx="30">
                  <c:v>2005</c:v>
                </c:pt>
                <c:pt idx="31">
                  <c:v>2006</c:v>
                </c:pt>
                <c:pt idx="32">
                  <c:v>2007</c:v>
                </c:pt>
                <c:pt idx="33">
                  <c:v>2008</c:v>
                </c:pt>
                <c:pt idx="34">
                  <c:v>2009</c:v>
                </c:pt>
                <c:pt idx="35">
                  <c:v>2010</c:v>
                </c:pt>
                <c:pt idx="36">
                  <c:v>2011</c:v>
                </c:pt>
                <c:pt idx="37">
                  <c:v>2012</c:v>
                </c:pt>
                <c:pt idx="38">
                  <c:v>2013</c:v>
                </c:pt>
                <c:pt idx="39">
                  <c:v>2014</c:v>
                </c:pt>
                <c:pt idx="40">
                  <c:v>2015</c:v>
                </c:pt>
              </c:numCache>
            </c:numRef>
          </c:cat>
          <c:val>
            <c:numRef>
              <c:f>Sheet1!$E$2:$E$42</c:f>
              <c:numCache>
                <c:formatCode>General</c:formatCode>
                <c:ptCount val="41"/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14640384"/>
        <c:axId val="114638848"/>
      </c:lineChart>
      <c:catAx>
        <c:axId val="11396646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ln w="6350">
            <a:solidFill>
              <a:schemeClr val="tx1"/>
            </a:solidFill>
          </a:ln>
        </c:spPr>
        <c:txPr>
          <a:bodyPr rot="-2700000"/>
          <a:lstStyle/>
          <a:p>
            <a:pPr>
              <a:defRPr sz="1200"/>
            </a:pPr>
            <a:endParaRPr lang="en-US"/>
          </a:p>
        </c:txPr>
        <c:crossAx val="114628864"/>
        <c:crosses val="autoZero"/>
        <c:auto val="1"/>
        <c:lblAlgn val="ctr"/>
        <c:lblOffset val="100"/>
        <c:tickLblSkip val="2"/>
        <c:noMultiLvlLbl val="0"/>
      </c:catAx>
      <c:valAx>
        <c:axId val="114628864"/>
        <c:scaling>
          <c:orientation val="minMax"/>
        </c:scaling>
        <c:delete val="0"/>
        <c:axPos val="l"/>
        <c:numFmt formatCode="&quot;$&quot;#,##0" sourceLinked="0"/>
        <c:majorTickMark val="out"/>
        <c:minorTickMark val="none"/>
        <c:tickLblPos val="nextTo"/>
        <c:spPr>
          <a:ln w="6350">
            <a:solidFill>
              <a:schemeClr val="tx1"/>
            </a:solidFill>
          </a:ln>
        </c:spPr>
        <c:txPr>
          <a:bodyPr/>
          <a:lstStyle/>
          <a:p>
            <a:pPr>
              <a:defRPr sz="1200"/>
            </a:pPr>
            <a:endParaRPr lang="en-US"/>
          </a:p>
        </c:txPr>
        <c:crossAx val="113966464"/>
        <c:crosses val="autoZero"/>
        <c:crossBetween val="between"/>
      </c:valAx>
      <c:valAx>
        <c:axId val="114638848"/>
        <c:scaling>
          <c:orientation val="minMax"/>
        </c:scaling>
        <c:delete val="0"/>
        <c:axPos val="r"/>
        <c:numFmt formatCode="0.0%" sourceLinked="0"/>
        <c:majorTickMark val="out"/>
        <c:minorTickMark val="none"/>
        <c:tickLblPos val="nextTo"/>
        <c:spPr>
          <a:ln>
            <a:solidFill>
              <a:schemeClr val="tx1"/>
            </a:solidFill>
          </a:ln>
        </c:spPr>
        <c:txPr>
          <a:bodyPr/>
          <a:lstStyle/>
          <a:p>
            <a:pPr>
              <a:defRPr sz="1200"/>
            </a:pPr>
            <a:endParaRPr lang="en-US"/>
          </a:p>
        </c:txPr>
        <c:crossAx val="114640384"/>
        <c:crosses val="max"/>
        <c:crossBetween val="between"/>
      </c:valAx>
      <c:catAx>
        <c:axId val="114640384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14638848"/>
        <c:crosses val="autoZero"/>
        <c:auto val="1"/>
        <c:lblAlgn val="ctr"/>
        <c:lblOffset val="100"/>
        <c:noMultiLvlLbl val="0"/>
      </c:catAx>
    </c:plotArea>
    <c:legend>
      <c:legendPos val="b"/>
      <c:layout>
        <c:manualLayout>
          <c:xMode val="edge"/>
          <c:yMode val="edge"/>
          <c:x val="0.05"/>
          <c:y val="0.88139107611548562"/>
          <c:w val="0.9"/>
          <c:h val="5.5390533079916732E-2"/>
        </c:manualLayout>
      </c:layout>
      <c:overlay val="0"/>
      <c:txPr>
        <a:bodyPr/>
        <a:lstStyle/>
        <a:p>
          <a:pPr>
            <a:defRPr sz="1800" baseline="12000"/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  <c:userShapes r:id="rId2"/>
</c:chartSpace>
</file>

<file path=ppt/charts/chart2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CA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1030037922567201"/>
          <c:y val="3.2513998250218723E-2"/>
          <c:w val="0.87456117131743161"/>
          <c:h val="0.69955249343832027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Dental services</c:v>
                </c:pt>
              </c:strCache>
            </c:strRef>
          </c:tx>
          <c:spPr>
            <a:ln w="12700">
              <a:solidFill>
                <a:srgbClr val="8B9B3C"/>
              </a:solidFill>
            </a:ln>
          </c:spPr>
          <c:marker>
            <c:symbol val="diamond"/>
            <c:size val="10"/>
            <c:spPr>
              <a:solidFill>
                <a:srgbClr val="8B9B3C"/>
              </a:solidFill>
              <a:ln w="6350">
                <a:solidFill>
                  <a:schemeClr val="tx1"/>
                </a:solidFill>
              </a:ln>
            </c:spPr>
          </c:marker>
          <c:dPt>
            <c:idx val="39"/>
            <c:marker>
              <c:symbol val="circle"/>
              <c:size val="8"/>
              <c:spPr>
                <a:solidFill>
                  <a:schemeClr val="bg1"/>
                </a:solidFill>
                <a:ln w="6350">
                  <a:solidFill>
                    <a:schemeClr val="tx1"/>
                  </a:solidFill>
                </a:ln>
              </c:spPr>
            </c:marker>
            <c:bubble3D val="0"/>
          </c:dPt>
          <c:dPt>
            <c:idx val="40"/>
            <c:marker>
              <c:symbol val="circle"/>
              <c:size val="8"/>
              <c:spPr>
                <a:solidFill>
                  <a:schemeClr val="bg1"/>
                </a:solidFill>
                <a:ln w="6350">
                  <a:solidFill>
                    <a:schemeClr val="tx1"/>
                  </a:solidFill>
                </a:ln>
              </c:spPr>
            </c:marker>
            <c:bubble3D val="0"/>
          </c:dPt>
          <c:cat>
            <c:numRef>
              <c:f>Sheet1!$A$2:$A$42</c:f>
              <c:numCache>
                <c:formatCode>General</c:formatCode>
                <c:ptCount val="41"/>
                <c:pt idx="0">
                  <c:v>1975</c:v>
                </c:pt>
                <c:pt idx="1">
                  <c:v>1976</c:v>
                </c:pt>
                <c:pt idx="2">
                  <c:v>1977</c:v>
                </c:pt>
                <c:pt idx="3">
                  <c:v>1978</c:v>
                </c:pt>
                <c:pt idx="4">
                  <c:v>1979</c:v>
                </c:pt>
                <c:pt idx="5">
                  <c:v>1980</c:v>
                </c:pt>
                <c:pt idx="6">
                  <c:v>1981</c:v>
                </c:pt>
                <c:pt idx="7">
                  <c:v>1982</c:v>
                </c:pt>
                <c:pt idx="8">
                  <c:v>1983</c:v>
                </c:pt>
                <c:pt idx="9">
                  <c:v>1984</c:v>
                </c:pt>
                <c:pt idx="10">
                  <c:v>1985</c:v>
                </c:pt>
                <c:pt idx="11">
                  <c:v>1986</c:v>
                </c:pt>
                <c:pt idx="12">
                  <c:v>1987</c:v>
                </c:pt>
                <c:pt idx="13">
                  <c:v>1988</c:v>
                </c:pt>
                <c:pt idx="14">
                  <c:v>1989</c:v>
                </c:pt>
                <c:pt idx="15">
                  <c:v>1990</c:v>
                </c:pt>
                <c:pt idx="16">
                  <c:v>1991</c:v>
                </c:pt>
                <c:pt idx="17">
                  <c:v>1992</c:v>
                </c:pt>
                <c:pt idx="18">
                  <c:v>1993</c:v>
                </c:pt>
                <c:pt idx="19">
                  <c:v>1994</c:v>
                </c:pt>
                <c:pt idx="20">
                  <c:v>1995</c:v>
                </c:pt>
                <c:pt idx="21">
                  <c:v>1996</c:v>
                </c:pt>
                <c:pt idx="22">
                  <c:v>1997</c:v>
                </c:pt>
                <c:pt idx="23">
                  <c:v>1998</c:v>
                </c:pt>
                <c:pt idx="24">
                  <c:v>1999</c:v>
                </c:pt>
                <c:pt idx="25">
                  <c:v>2000</c:v>
                </c:pt>
                <c:pt idx="26">
                  <c:v>2001</c:v>
                </c:pt>
                <c:pt idx="27">
                  <c:v>2002</c:v>
                </c:pt>
                <c:pt idx="28">
                  <c:v>2003</c:v>
                </c:pt>
                <c:pt idx="29">
                  <c:v>2004</c:v>
                </c:pt>
                <c:pt idx="30">
                  <c:v>2005</c:v>
                </c:pt>
                <c:pt idx="31">
                  <c:v>2006</c:v>
                </c:pt>
                <c:pt idx="32">
                  <c:v>2007</c:v>
                </c:pt>
                <c:pt idx="33">
                  <c:v>2008</c:v>
                </c:pt>
                <c:pt idx="34">
                  <c:v>2009</c:v>
                </c:pt>
                <c:pt idx="35">
                  <c:v>2010</c:v>
                </c:pt>
                <c:pt idx="36">
                  <c:v>2011</c:v>
                </c:pt>
                <c:pt idx="37">
                  <c:v>2012</c:v>
                </c:pt>
                <c:pt idx="38">
                  <c:v>2013</c:v>
                </c:pt>
                <c:pt idx="39">
                  <c:v>2014</c:v>
                </c:pt>
                <c:pt idx="40">
                  <c:v>2015</c:v>
                </c:pt>
              </c:numCache>
            </c:numRef>
          </c:cat>
          <c:val>
            <c:numRef>
              <c:f>Sheet1!$B$2:$B$42</c:f>
              <c:numCache>
                <c:formatCode>General</c:formatCode>
                <c:ptCount val="41"/>
                <c:pt idx="0">
                  <c:v>32.046878859947782</c:v>
                </c:pt>
                <c:pt idx="1">
                  <c:v>37.062838359850758</c:v>
                </c:pt>
                <c:pt idx="2">
                  <c:v>43.608136998994659</c:v>
                </c:pt>
                <c:pt idx="3">
                  <c:v>49.711475505438841</c:v>
                </c:pt>
                <c:pt idx="4">
                  <c:v>56.794589332629954</c:v>
                </c:pt>
                <c:pt idx="5">
                  <c:v>64.935888834367091</c:v>
                </c:pt>
                <c:pt idx="6">
                  <c:v>72.996565698820703</c:v>
                </c:pt>
                <c:pt idx="7">
                  <c:v>82.521816156992386</c:v>
                </c:pt>
                <c:pt idx="8">
                  <c:v>87.741064354953977</c:v>
                </c:pt>
                <c:pt idx="9">
                  <c:v>93.811353511947942</c:v>
                </c:pt>
                <c:pt idx="10">
                  <c:v>104.91643138850044</c:v>
                </c:pt>
                <c:pt idx="11">
                  <c:v>113.39070108286261</c:v>
                </c:pt>
                <c:pt idx="12">
                  <c:v>121.12437535353111</c:v>
                </c:pt>
                <c:pt idx="13">
                  <c:v>130.39557908648317</c:v>
                </c:pt>
                <c:pt idx="14">
                  <c:v>140.04402402531358</c:v>
                </c:pt>
                <c:pt idx="15">
                  <c:v>149.05608638817904</c:v>
                </c:pt>
                <c:pt idx="16">
                  <c:v>158.74134067364287</c:v>
                </c:pt>
                <c:pt idx="17">
                  <c:v>164.54507432810115</c:v>
                </c:pt>
                <c:pt idx="18">
                  <c:v>171.12462579203506</c:v>
                </c:pt>
                <c:pt idx="19">
                  <c:v>179.31119716911263</c:v>
                </c:pt>
                <c:pt idx="20">
                  <c:v>186.6197336762701</c:v>
                </c:pt>
                <c:pt idx="21">
                  <c:v>190.74338767514271</c:v>
                </c:pt>
                <c:pt idx="22">
                  <c:v>196.60616586983159</c:v>
                </c:pt>
                <c:pt idx="23">
                  <c:v>207.62723701060219</c:v>
                </c:pt>
                <c:pt idx="24">
                  <c:v>222.30393371604012</c:v>
                </c:pt>
                <c:pt idx="25">
                  <c:v>233.99967642457483</c:v>
                </c:pt>
                <c:pt idx="26">
                  <c:v>250.40470412609528</c:v>
                </c:pt>
                <c:pt idx="27">
                  <c:v>263.01743108447863</c:v>
                </c:pt>
                <c:pt idx="28">
                  <c:v>267.72951532661784</c:v>
                </c:pt>
                <c:pt idx="29">
                  <c:v>280.66235356900791</c:v>
                </c:pt>
                <c:pt idx="30">
                  <c:v>304.2157514323228</c:v>
                </c:pt>
                <c:pt idx="31">
                  <c:v>318.5319420576285</c:v>
                </c:pt>
                <c:pt idx="32">
                  <c:v>338.10444082425875</c:v>
                </c:pt>
                <c:pt idx="33">
                  <c:v>356.36569421619089</c:v>
                </c:pt>
                <c:pt idx="34">
                  <c:v>361.30225467032966</c:v>
                </c:pt>
                <c:pt idx="35">
                  <c:v>349.49994933633923</c:v>
                </c:pt>
                <c:pt idx="36">
                  <c:v>347.4806993778023</c:v>
                </c:pt>
                <c:pt idx="37">
                  <c:v>358.96155685531949</c:v>
                </c:pt>
                <c:pt idx="38">
                  <c:v>366.32246779372338</c:v>
                </c:pt>
                <c:pt idx="39">
                  <c:v>371.28353675638965</c:v>
                </c:pt>
                <c:pt idx="40">
                  <c:v>378.63395678421068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Vision care services</c:v>
                </c:pt>
              </c:strCache>
            </c:strRef>
          </c:tx>
          <c:spPr>
            <a:ln w="12700">
              <a:solidFill>
                <a:srgbClr val="B3BD81"/>
              </a:solidFill>
            </a:ln>
          </c:spPr>
          <c:marker>
            <c:symbol val="square"/>
            <c:size val="8"/>
            <c:spPr>
              <a:solidFill>
                <a:srgbClr val="B3BD81"/>
              </a:solidFill>
              <a:ln w="6350">
                <a:solidFill>
                  <a:schemeClr val="tx1"/>
                </a:solidFill>
              </a:ln>
            </c:spPr>
          </c:marker>
          <c:dPt>
            <c:idx val="39"/>
            <c:marker>
              <c:symbol val="circle"/>
              <c:size val="8"/>
              <c:spPr>
                <a:solidFill>
                  <a:schemeClr val="bg1"/>
                </a:solidFill>
                <a:ln w="6350">
                  <a:solidFill>
                    <a:schemeClr val="tx1"/>
                  </a:solidFill>
                </a:ln>
              </c:spPr>
            </c:marker>
            <c:bubble3D val="0"/>
          </c:dPt>
          <c:dPt>
            <c:idx val="40"/>
            <c:marker>
              <c:symbol val="circle"/>
              <c:size val="8"/>
              <c:spPr>
                <a:solidFill>
                  <a:schemeClr val="bg1"/>
                </a:solidFill>
                <a:ln w="6350">
                  <a:solidFill>
                    <a:schemeClr val="tx1"/>
                  </a:solidFill>
                </a:ln>
              </c:spPr>
            </c:marker>
            <c:bubble3D val="0"/>
          </c:dPt>
          <c:cat>
            <c:numRef>
              <c:f>Sheet1!$A$2:$A$42</c:f>
              <c:numCache>
                <c:formatCode>General</c:formatCode>
                <c:ptCount val="41"/>
                <c:pt idx="0">
                  <c:v>1975</c:v>
                </c:pt>
                <c:pt idx="1">
                  <c:v>1976</c:v>
                </c:pt>
                <c:pt idx="2">
                  <c:v>1977</c:v>
                </c:pt>
                <c:pt idx="3">
                  <c:v>1978</c:v>
                </c:pt>
                <c:pt idx="4">
                  <c:v>1979</c:v>
                </c:pt>
                <c:pt idx="5">
                  <c:v>1980</c:v>
                </c:pt>
                <c:pt idx="6">
                  <c:v>1981</c:v>
                </c:pt>
                <c:pt idx="7">
                  <c:v>1982</c:v>
                </c:pt>
                <c:pt idx="8">
                  <c:v>1983</c:v>
                </c:pt>
                <c:pt idx="9">
                  <c:v>1984</c:v>
                </c:pt>
                <c:pt idx="10">
                  <c:v>1985</c:v>
                </c:pt>
                <c:pt idx="11">
                  <c:v>1986</c:v>
                </c:pt>
                <c:pt idx="12">
                  <c:v>1987</c:v>
                </c:pt>
                <c:pt idx="13">
                  <c:v>1988</c:v>
                </c:pt>
                <c:pt idx="14">
                  <c:v>1989</c:v>
                </c:pt>
                <c:pt idx="15">
                  <c:v>1990</c:v>
                </c:pt>
                <c:pt idx="16">
                  <c:v>1991</c:v>
                </c:pt>
                <c:pt idx="17">
                  <c:v>1992</c:v>
                </c:pt>
                <c:pt idx="18">
                  <c:v>1993</c:v>
                </c:pt>
                <c:pt idx="19">
                  <c:v>1994</c:v>
                </c:pt>
                <c:pt idx="20">
                  <c:v>1995</c:v>
                </c:pt>
                <c:pt idx="21">
                  <c:v>1996</c:v>
                </c:pt>
                <c:pt idx="22">
                  <c:v>1997</c:v>
                </c:pt>
                <c:pt idx="23">
                  <c:v>1998</c:v>
                </c:pt>
                <c:pt idx="24">
                  <c:v>1999</c:v>
                </c:pt>
                <c:pt idx="25">
                  <c:v>2000</c:v>
                </c:pt>
                <c:pt idx="26">
                  <c:v>2001</c:v>
                </c:pt>
                <c:pt idx="27">
                  <c:v>2002</c:v>
                </c:pt>
                <c:pt idx="28">
                  <c:v>2003</c:v>
                </c:pt>
                <c:pt idx="29">
                  <c:v>2004</c:v>
                </c:pt>
                <c:pt idx="30">
                  <c:v>2005</c:v>
                </c:pt>
                <c:pt idx="31">
                  <c:v>2006</c:v>
                </c:pt>
                <c:pt idx="32">
                  <c:v>2007</c:v>
                </c:pt>
                <c:pt idx="33">
                  <c:v>2008</c:v>
                </c:pt>
                <c:pt idx="34">
                  <c:v>2009</c:v>
                </c:pt>
                <c:pt idx="35">
                  <c:v>2010</c:v>
                </c:pt>
                <c:pt idx="36">
                  <c:v>2011</c:v>
                </c:pt>
                <c:pt idx="37">
                  <c:v>2012</c:v>
                </c:pt>
                <c:pt idx="38">
                  <c:v>2013</c:v>
                </c:pt>
                <c:pt idx="39">
                  <c:v>2014</c:v>
                </c:pt>
                <c:pt idx="40">
                  <c:v>2015</c:v>
                </c:pt>
              </c:numCache>
            </c:numRef>
          </c:cat>
          <c:val>
            <c:numRef>
              <c:f>Sheet1!$C$2:$C$42</c:f>
              <c:numCache>
                <c:formatCode>General</c:formatCode>
                <c:ptCount val="41"/>
                <c:pt idx="0">
                  <c:v>9.7705420026211005</c:v>
                </c:pt>
                <c:pt idx="1">
                  <c:v>11.090807395355041</c:v>
                </c:pt>
                <c:pt idx="2">
                  <c:v>12.468598352450858</c:v>
                </c:pt>
                <c:pt idx="3">
                  <c:v>14.019672936294141</c:v>
                </c:pt>
                <c:pt idx="4">
                  <c:v>15.112577756039457</c:v>
                </c:pt>
                <c:pt idx="5">
                  <c:v>16.901538485416118</c:v>
                </c:pt>
                <c:pt idx="6">
                  <c:v>20.693099318741567</c:v>
                </c:pt>
                <c:pt idx="7">
                  <c:v>24.276887180646664</c:v>
                </c:pt>
                <c:pt idx="8">
                  <c:v>28.187150007738001</c:v>
                </c:pt>
                <c:pt idx="9">
                  <c:v>32.386843085453734</c:v>
                </c:pt>
                <c:pt idx="10">
                  <c:v>35.827097999382389</c:v>
                </c:pt>
                <c:pt idx="11">
                  <c:v>38.397415945697816</c:v>
                </c:pt>
                <c:pt idx="12">
                  <c:v>40.665852214135747</c:v>
                </c:pt>
                <c:pt idx="13">
                  <c:v>44.193316493940223</c:v>
                </c:pt>
                <c:pt idx="14">
                  <c:v>47.736304663817577</c:v>
                </c:pt>
                <c:pt idx="15">
                  <c:v>51.023226589018265</c:v>
                </c:pt>
                <c:pt idx="16">
                  <c:v>53.602765188117885</c:v>
                </c:pt>
                <c:pt idx="17">
                  <c:v>54.910211746047572</c:v>
                </c:pt>
                <c:pt idx="18">
                  <c:v>55.982971042744609</c:v>
                </c:pt>
                <c:pt idx="19">
                  <c:v>58.627994845337739</c:v>
                </c:pt>
                <c:pt idx="20">
                  <c:v>60.691543107692546</c:v>
                </c:pt>
                <c:pt idx="21">
                  <c:v>61.860953688920503</c:v>
                </c:pt>
                <c:pt idx="22">
                  <c:v>73.219565290317007</c:v>
                </c:pt>
                <c:pt idx="23">
                  <c:v>75.542343300769744</c:v>
                </c:pt>
                <c:pt idx="24">
                  <c:v>77.267946398463664</c:v>
                </c:pt>
                <c:pt idx="25">
                  <c:v>83.95747044871797</c:v>
                </c:pt>
                <c:pt idx="26">
                  <c:v>89.005433684515964</c:v>
                </c:pt>
                <c:pt idx="27">
                  <c:v>89.243199534232005</c:v>
                </c:pt>
                <c:pt idx="28">
                  <c:v>84.65716242576319</c:v>
                </c:pt>
                <c:pt idx="29">
                  <c:v>95.715823177147698</c:v>
                </c:pt>
                <c:pt idx="30">
                  <c:v>98.492322736214049</c:v>
                </c:pt>
                <c:pt idx="31">
                  <c:v>105.73313213915364</c:v>
                </c:pt>
                <c:pt idx="32">
                  <c:v>114.62255139120468</c:v>
                </c:pt>
                <c:pt idx="33">
                  <c:v>118.08509992220064</c:v>
                </c:pt>
                <c:pt idx="34">
                  <c:v>125.60346324646346</c:v>
                </c:pt>
                <c:pt idx="35">
                  <c:v>115.07369382924529</c:v>
                </c:pt>
                <c:pt idx="36">
                  <c:v>116.48844585992404</c:v>
                </c:pt>
                <c:pt idx="37">
                  <c:v>112.84154525252279</c:v>
                </c:pt>
                <c:pt idx="38">
                  <c:v>113.69773121942065</c:v>
                </c:pt>
                <c:pt idx="39">
                  <c:v>118.42782597775089</c:v>
                </c:pt>
                <c:pt idx="40">
                  <c:v>120.09415120460477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Forecast</c:v>
                </c:pt>
              </c:strCache>
            </c:strRef>
          </c:tx>
          <c:spPr>
            <a:ln w="12700">
              <a:solidFill>
                <a:srgbClr val="8B9B3C"/>
              </a:solidFill>
            </a:ln>
          </c:spPr>
          <c:marker>
            <c:symbol val="circle"/>
            <c:size val="8"/>
            <c:spPr>
              <a:solidFill>
                <a:schemeClr val="bg1"/>
              </a:solidFill>
              <a:ln>
                <a:solidFill>
                  <a:schemeClr val="tx1"/>
                </a:solidFill>
              </a:ln>
            </c:spPr>
          </c:marker>
          <c:cat>
            <c:numRef>
              <c:f>Sheet1!$A$2:$A$42</c:f>
              <c:numCache>
                <c:formatCode>General</c:formatCode>
                <c:ptCount val="41"/>
                <c:pt idx="0">
                  <c:v>1975</c:v>
                </c:pt>
                <c:pt idx="1">
                  <c:v>1976</c:v>
                </c:pt>
                <c:pt idx="2">
                  <c:v>1977</c:v>
                </c:pt>
                <c:pt idx="3">
                  <c:v>1978</c:v>
                </c:pt>
                <c:pt idx="4">
                  <c:v>1979</c:v>
                </c:pt>
                <c:pt idx="5">
                  <c:v>1980</c:v>
                </c:pt>
                <c:pt idx="6">
                  <c:v>1981</c:v>
                </c:pt>
                <c:pt idx="7">
                  <c:v>1982</c:v>
                </c:pt>
                <c:pt idx="8">
                  <c:v>1983</c:v>
                </c:pt>
                <c:pt idx="9">
                  <c:v>1984</c:v>
                </c:pt>
                <c:pt idx="10">
                  <c:v>1985</c:v>
                </c:pt>
                <c:pt idx="11">
                  <c:v>1986</c:v>
                </c:pt>
                <c:pt idx="12">
                  <c:v>1987</c:v>
                </c:pt>
                <c:pt idx="13">
                  <c:v>1988</c:v>
                </c:pt>
                <c:pt idx="14">
                  <c:v>1989</c:v>
                </c:pt>
                <c:pt idx="15">
                  <c:v>1990</c:v>
                </c:pt>
                <c:pt idx="16">
                  <c:v>1991</c:v>
                </c:pt>
                <c:pt idx="17">
                  <c:v>1992</c:v>
                </c:pt>
                <c:pt idx="18">
                  <c:v>1993</c:v>
                </c:pt>
                <c:pt idx="19">
                  <c:v>1994</c:v>
                </c:pt>
                <c:pt idx="20">
                  <c:v>1995</c:v>
                </c:pt>
                <c:pt idx="21">
                  <c:v>1996</c:v>
                </c:pt>
                <c:pt idx="22">
                  <c:v>1997</c:v>
                </c:pt>
                <c:pt idx="23">
                  <c:v>1998</c:v>
                </c:pt>
                <c:pt idx="24">
                  <c:v>1999</c:v>
                </c:pt>
                <c:pt idx="25">
                  <c:v>2000</c:v>
                </c:pt>
                <c:pt idx="26">
                  <c:v>2001</c:v>
                </c:pt>
                <c:pt idx="27">
                  <c:v>2002</c:v>
                </c:pt>
                <c:pt idx="28">
                  <c:v>2003</c:v>
                </c:pt>
                <c:pt idx="29">
                  <c:v>2004</c:v>
                </c:pt>
                <c:pt idx="30">
                  <c:v>2005</c:v>
                </c:pt>
                <c:pt idx="31">
                  <c:v>2006</c:v>
                </c:pt>
                <c:pt idx="32">
                  <c:v>2007</c:v>
                </c:pt>
                <c:pt idx="33">
                  <c:v>2008</c:v>
                </c:pt>
                <c:pt idx="34">
                  <c:v>2009</c:v>
                </c:pt>
                <c:pt idx="35">
                  <c:v>2010</c:v>
                </c:pt>
                <c:pt idx="36">
                  <c:v>2011</c:v>
                </c:pt>
                <c:pt idx="37">
                  <c:v>2012</c:v>
                </c:pt>
                <c:pt idx="38">
                  <c:v>2013</c:v>
                </c:pt>
                <c:pt idx="39">
                  <c:v>2014</c:v>
                </c:pt>
                <c:pt idx="40">
                  <c:v>2015</c:v>
                </c:pt>
              </c:numCache>
            </c:numRef>
          </c:cat>
          <c:val>
            <c:numRef>
              <c:f>Sheet1!$D$2:$D$42</c:f>
              <c:numCache>
                <c:formatCode>General</c:formatCode>
                <c:ptCount val="41"/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14779264"/>
        <c:axId val="114782208"/>
      </c:lineChart>
      <c:catAx>
        <c:axId val="11477926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ln w="6350">
            <a:solidFill>
              <a:schemeClr val="tx1"/>
            </a:solidFill>
          </a:ln>
        </c:spPr>
        <c:txPr>
          <a:bodyPr rot="-2700000"/>
          <a:lstStyle/>
          <a:p>
            <a:pPr>
              <a:defRPr sz="1200"/>
            </a:pPr>
            <a:endParaRPr lang="en-US"/>
          </a:p>
        </c:txPr>
        <c:crossAx val="114782208"/>
        <c:crosses val="autoZero"/>
        <c:auto val="1"/>
        <c:lblAlgn val="ctr"/>
        <c:lblOffset val="100"/>
        <c:tickLblSkip val="2"/>
        <c:noMultiLvlLbl val="0"/>
      </c:catAx>
      <c:valAx>
        <c:axId val="114782208"/>
        <c:scaling>
          <c:orientation val="minMax"/>
        </c:scaling>
        <c:delete val="0"/>
        <c:axPos val="l"/>
        <c:numFmt formatCode="&quot;$&quot;#,##0" sourceLinked="0"/>
        <c:majorTickMark val="out"/>
        <c:minorTickMark val="none"/>
        <c:tickLblPos val="nextTo"/>
        <c:spPr>
          <a:ln w="6350">
            <a:solidFill>
              <a:schemeClr val="tx1"/>
            </a:solidFill>
          </a:ln>
        </c:spPr>
        <c:txPr>
          <a:bodyPr/>
          <a:lstStyle/>
          <a:p>
            <a:pPr>
              <a:defRPr sz="1200"/>
            </a:pPr>
            <a:endParaRPr lang="en-US"/>
          </a:p>
        </c:txPr>
        <c:crossAx val="114779264"/>
        <c:crosses val="autoZero"/>
        <c:crossBetween val="between"/>
      </c:valAx>
    </c:plotArea>
    <c:legend>
      <c:legendPos val="b"/>
      <c:layout>
        <c:manualLayout>
          <c:xMode val="edge"/>
          <c:yMode val="edge"/>
          <c:x val="0.19256887236628972"/>
          <c:y val="0.86867804024496953"/>
          <c:w val="0.61486225526742055"/>
          <c:h val="5.3544181977252844E-2"/>
        </c:manualLayout>
      </c:layout>
      <c:overlay val="0"/>
      <c:txPr>
        <a:bodyPr/>
        <a:lstStyle/>
        <a:p>
          <a:pPr>
            <a:defRPr sz="1800" baseline="12000"/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  <c:userShapes r:id="rId2"/>
</c:chartSpace>
</file>

<file path=ppt/charts/chart2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CA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title>
      <c:tx>
        <c:rich>
          <a:bodyPr/>
          <a:lstStyle/>
          <a:p>
            <a:pPr>
              <a:defRPr sz="1400"/>
            </a:pPr>
            <a:r>
              <a:rPr lang="en-CA" sz="1400" dirty="0" smtClean="0"/>
              <a:t>2015</a:t>
            </a:r>
            <a:r>
              <a:rPr lang="en-CA" sz="1400" baseline="30000" dirty="0" smtClean="0"/>
              <a:t>f</a:t>
            </a:r>
            <a:endParaRPr lang="en-CA" sz="1400" baseline="30000" dirty="0"/>
          </a:p>
        </c:rich>
      </c:tx>
      <c:layout>
        <c:manualLayout>
          <c:xMode val="edge"/>
          <c:yMode val="edge"/>
          <c:x val="0.44689160094864733"/>
          <c:y val="0"/>
        </c:manualLayout>
      </c:layout>
      <c:overlay val="0"/>
    </c:title>
    <c:autoTitleDeleted val="0"/>
    <c:plotArea>
      <c:layout>
        <c:manualLayout>
          <c:layoutTarget val="inner"/>
          <c:xMode val="edge"/>
          <c:yMode val="edge"/>
          <c:x val="0.29918271785637285"/>
          <c:y val="0.16671004048222784"/>
          <c:w val="0.39659252196252176"/>
          <c:h val="0.65920795477488392"/>
        </c:manualLayout>
      </c:layout>
      <c:pieChart>
        <c:varyColors val="1"/>
        <c:ser>
          <c:idx val="0"/>
          <c:order val="0"/>
          <c:spPr>
            <a:solidFill>
              <a:srgbClr val="8B9B3C"/>
            </a:solidFill>
            <a:ln w="6350">
              <a:solidFill>
                <a:schemeClr val="tx1"/>
              </a:solidFill>
            </a:ln>
          </c:spPr>
          <c:dPt>
            <c:idx val="1"/>
            <c:bubble3D val="0"/>
            <c:spPr>
              <a:solidFill>
                <a:schemeClr val="bg1"/>
              </a:solidFill>
              <a:ln w="6350">
                <a:solidFill>
                  <a:schemeClr val="tx1"/>
                </a:solidFill>
              </a:ln>
            </c:spPr>
          </c:dPt>
          <c:dLbls>
            <c:dLbl>
              <c:idx val="0"/>
              <c:layout>
                <c:manualLayout>
                  <c:x val="0.11910953475589944"/>
                  <c:y val="-1.2519216347956505E-2"/>
                </c:manualLayout>
              </c:layout>
              <c:tx>
                <c:rich>
                  <a:bodyPr/>
                  <a:lstStyle/>
                  <a:p>
                    <a:pPr>
                      <a:defRPr sz="1200">
                        <a:solidFill>
                          <a:schemeClr val="bg1"/>
                        </a:solidFill>
                      </a:defRPr>
                    </a:pPr>
                    <a:r>
                      <a:rPr lang="en-US" dirty="0">
                        <a:solidFill>
                          <a:schemeClr val="bg1"/>
                        </a:solidFill>
                      </a:rPr>
                      <a:t>Total </a:t>
                    </a:r>
                    <a:r>
                      <a:rPr lang="en-US" dirty="0" smtClean="0">
                        <a:solidFill>
                          <a:schemeClr val="bg1"/>
                        </a:solidFill>
                      </a:rPr>
                      <a:t>public,</a:t>
                    </a:r>
                    <a:br>
                      <a:rPr lang="en-US" dirty="0" smtClean="0">
                        <a:solidFill>
                          <a:schemeClr val="bg1"/>
                        </a:solidFill>
                      </a:rPr>
                    </a:br>
                    <a:r>
                      <a:rPr lang="en-US" dirty="0" smtClean="0">
                        <a:solidFill>
                          <a:schemeClr val="bg1"/>
                        </a:solidFill>
                      </a:rPr>
                      <a:t>8.8% ($1.9)</a:t>
                    </a:r>
                    <a:endParaRPr lang="en-US" dirty="0">
                      <a:solidFill>
                        <a:schemeClr val="bg1"/>
                      </a:solidFill>
                    </a:endParaRPr>
                  </a:p>
                </c:rich>
              </c:tx>
              <c:numFmt formatCode="&quot;$&quot;#,##0.0" sourceLinked="0"/>
              <c:spPr/>
              <c:showLegendKey val="0"/>
              <c:showVal val="1"/>
              <c:showCatName val="1"/>
              <c:showSerName val="0"/>
              <c:showPercent val="0"/>
              <c:showBubbleSize val="0"/>
            </c:dLbl>
            <c:dLbl>
              <c:idx val="1"/>
              <c:layout>
                <c:manualLayout>
                  <c:x val="-0.16664198887981271"/>
                  <c:y val="1.7188042172694516E-2"/>
                </c:manualLayout>
              </c:layout>
              <c:tx>
                <c:rich>
                  <a:bodyPr/>
                  <a:lstStyle/>
                  <a:p>
                    <a:pPr>
                      <a:defRPr sz="1200">
                        <a:solidFill>
                          <a:schemeClr val="tx1"/>
                        </a:solidFill>
                      </a:defRPr>
                    </a:pPr>
                    <a:r>
                      <a:rPr lang="en-US" dirty="0">
                        <a:solidFill>
                          <a:schemeClr val="tx1"/>
                        </a:solidFill>
                      </a:rPr>
                      <a:t>Total </a:t>
                    </a:r>
                    <a:r>
                      <a:rPr lang="en-US" dirty="0" smtClean="0">
                        <a:solidFill>
                          <a:schemeClr val="tx1"/>
                        </a:solidFill>
                      </a:rPr>
                      <a:t>private,</a:t>
                    </a:r>
                    <a:br>
                      <a:rPr lang="en-US" dirty="0" smtClean="0">
                        <a:solidFill>
                          <a:schemeClr val="tx1"/>
                        </a:solidFill>
                      </a:rPr>
                    </a:br>
                    <a:r>
                      <a:rPr lang="en-US" dirty="0" smtClean="0">
                        <a:solidFill>
                          <a:schemeClr val="tx1"/>
                        </a:solidFill>
                      </a:rPr>
                      <a:t>91.2% ($20.0)</a:t>
                    </a:r>
                    <a:endParaRPr lang="en-US" dirty="0">
                      <a:solidFill>
                        <a:schemeClr val="tx1"/>
                      </a:solidFill>
                    </a:endParaRPr>
                  </a:p>
                </c:rich>
              </c:tx>
              <c:numFmt formatCode="&quot;$&quot;#,##0.0" sourceLinked="0"/>
              <c:spPr/>
              <c:showLegendKey val="0"/>
              <c:showVal val="1"/>
              <c:showCatName val="1"/>
              <c:showSerName val="0"/>
              <c:showPercent val="0"/>
              <c:showBubbleSize val="0"/>
            </c:dLbl>
            <c:numFmt formatCode="&quot;$&quot;#,##0.0" sourceLinked="0"/>
            <c:txPr>
              <a:bodyPr/>
              <a:lstStyle/>
              <a:p>
                <a:pPr>
                  <a:defRPr sz="1200"/>
                </a:pPr>
                <a:endParaRPr lang="en-US"/>
              </a:p>
            </c:txPr>
            <c:showLegendKey val="0"/>
            <c:showVal val="1"/>
            <c:showCatName val="1"/>
            <c:showSerName val="0"/>
            <c:showPercent val="0"/>
            <c:showBubbleSize val="0"/>
            <c:showLeaderLines val="1"/>
          </c:dLbls>
          <c:cat>
            <c:strRef>
              <c:f>Sheet1!$A$1:$B$1</c:f>
              <c:strCache>
                <c:ptCount val="2"/>
                <c:pt idx="0">
                  <c:v>Total Public</c:v>
                </c:pt>
                <c:pt idx="1">
                  <c:v>Total Private</c:v>
                </c:pt>
              </c:strCache>
            </c:strRef>
          </c:cat>
          <c:val>
            <c:numRef>
              <c:f>Sheet1!$A$2:$B$2</c:f>
              <c:numCache>
                <c:formatCode>0.0</c:formatCode>
                <c:ptCount val="2"/>
                <c:pt idx="0">
                  <c:v>1.9368489951510715</c:v>
                </c:pt>
                <c:pt idx="1">
                  <c:v>19.970593701486571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252"/>
      </c:pie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  <c:userShapes r:id="rId2"/>
</c:chartSpace>
</file>

<file path=ppt/charts/chart2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CA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autoTitleDeleted val="0"/>
    <c:plotArea>
      <c:layout>
        <c:manualLayout>
          <c:layoutTarget val="inner"/>
          <c:xMode val="edge"/>
          <c:yMode val="edge"/>
          <c:x val="0.42470373566317909"/>
          <c:y val="3.5483870967741936E-2"/>
          <c:w val="0.52137453708697368"/>
          <c:h val="0.92903225806451617"/>
        </c:manualLayout>
      </c:layout>
      <c:barChart>
        <c:barDir val="col"/>
        <c:grouping val="percentStacked"/>
        <c:varyColors val="0"/>
        <c:ser>
          <c:idx val="0"/>
          <c:order val="0"/>
          <c:tx>
            <c:strRef>
              <c:f>Sheet1!$A$1</c:f>
              <c:strCache>
                <c:ptCount val="1"/>
                <c:pt idx="0">
                  <c:v>Dentists</c:v>
                </c:pt>
              </c:strCache>
            </c:strRef>
          </c:tx>
          <c:spPr>
            <a:solidFill>
              <a:srgbClr val="8B9B3C"/>
            </a:solidFill>
            <a:ln w="6350">
              <a:solidFill>
                <a:schemeClr val="tx1"/>
              </a:solidFill>
            </a:ln>
          </c:spPr>
          <c:invertIfNegative val="0"/>
          <c:dLbls>
            <c:dLbl>
              <c:idx val="0"/>
              <c:layout/>
              <c:tx>
                <c:rich>
                  <a:bodyPr rot="0" vert="horz" anchor="ctr" anchorCtr="0"/>
                  <a:lstStyle/>
                  <a:p>
                    <a:pPr>
                      <a:defRPr sz="1200">
                        <a:solidFill>
                          <a:schemeClr val="bg1"/>
                        </a:solidFill>
                      </a:defRPr>
                    </a:pPr>
                    <a:r>
                      <a:rPr lang="en-US" dirty="0" smtClean="0">
                        <a:solidFill>
                          <a:schemeClr val="bg1"/>
                        </a:solidFill>
                      </a:rPr>
                      <a:t>Dentists,</a:t>
                    </a:r>
                    <a:br>
                      <a:rPr lang="en-US" dirty="0" smtClean="0">
                        <a:solidFill>
                          <a:schemeClr val="bg1"/>
                        </a:solidFill>
                      </a:rPr>
                    </a:br>
                    <a:r>
                      <a:rPr lang="en-US" dirty="0" smtClean="0">
                        <a:solidFill>
                          <a:schemeClr val="bg1"/>
                        </a:solidFill>
                      </a:rPr>
                      <a:t>3.9% ($0.8)</a:t>
                    </a:r>
                    <a:endParaRPr lang="en-US" dirty="0"/>
                  </a:p>
                </c:rich>
              </c:tx>
              <c:numFmt formatCode="&quot;$&quot;#,##0.0" sourceLinked="0"/>
              <c:spPr/>
              <c:showLegendKey val="0"/>
              <c:showVal val="1"/>
              <c:showCatName val="0"/>
              <c:showSerName val="1"/>
              <c:showPercent val="0"/>
              <c:showBubbleSize val="0"/>
            </c:dLbl>
            <c:txPr>
              <a:bodyPr rot="0" vert="horz" anchor="ctr" anchorCtr="0"/>
              <a:lstStyle/>
              <a:p>
                <a:pPr>
                  <a:defRPr sz="1200">
                    <a:solidFill>
                      <a:schemeClr val="bg1"/>
                    </a:solidFill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1"/>
            <c:showPercent val="0"/>
            <c:showBubbleSize val="0"/>
            <c:showLeaderLines val="0"/>
          </c:dLbls>
          <c:val>
            <c:numRef>
              <c:f>Sheet1!$A$2</c:f>
              <c:numCache>
                <c:formatCode>0.0</c:formatCode>
                <c:ptCount val="1"/>
                <c:pt idx="0">
                  <c:v>0.84673682114044113</c:v>
                </c:pt>
              </c:numCache>
            </c:numRef>
          </c:val>
        </c:ser>
        <c:ser>
          <c:idx val="1"/>
          <c:order val="1"/>
          <c:tx>
            <c:strRef>
              <c:f>Sheet1!$B$1</c:f>
              <c:strCache>
                <c:ptCount val="1"/>
                <c:pt idx="0">
                  <c:v>Vision Care</c:v>
                </c:pt>
              </c:strCache>
            </c:strRef>
          </c:tx>
          <c:spPr>
            <a:solidFill>
              <a:schemeClr val="bg1"/>
            </a:solidFill>
            <a:ln w="6350">
              <a:solidFill>
                <a:schemeClr val="tx1"/>
              </a:solidFill>
            </a:ln>
          </c:spPr>
          <c:invertIfNegative val="0"/>
          <c:dLbls>
            <c:dLbl>
              <c:idx val="0"/>
              <c:layout/>
              <c:tx>
                <c:rich>
                  <a:bodyPr/>
                  <a:lstStyle/>
                  <a:p>
                    <a:r>
                      <a:rPr lang="en-US" dirty="0">
                        <a:solidFill>
                          <a:schemeClr val="tx1"/>
                        </a:solidFill>
                      </a:rPr>
                      <a:t>Vision </a:t>
                    </a:r>
                    <a:r>
                      <a:rPr lang="en-US" dirty="0" smtClean="0">
                        <a:solidFill>
                          <a:schemeClr val="tx1"/>
                        </a:solidFill>
                      </a:rPr>
                      <a:t>care</a:t>
                    </a:r>
                    <a:r>
                      <a:rPr lang="en-US" dirty="0">
                        <a:solidFill>
                          <a:schemeClr val="tx1"/>
                        </a:solidFill>
                      </a:rPr>
                      <a:t>, </a:t>
                    </a:r>
                    <a:r>
                      <a:rPr lang="en-US" dirty="0" smtClean="0">
                        <a:solidFill>
                          <a:schemeClr val="tx1"/>
                        </a:solidFill>
                      </a:rPr>
                      <a:t>1.7% ($0.4)</a:t>
                    </a:r>
                    <a:endParaRPr lang="en-US" dirty="0"/>
                  </a:p>
                </c:rich>
              </c:tx>
              <c:showLegendKey val="0"/>
              <c:showVal val="1"/>
              <c:showCatName val="0"/>
              <c:showSerName val="1"/>
              <c:showPercent val="0"/>
              <c:showBubbleSize val="0"/>
            </c:dLbl>
            <c:numFmt formatCode="&quot;$&quot;#,##0.0" sourceLinked="0"/>
            <c:txPr>
              <a:bodyPr/>
              <a:lstStyle/>
              <a:p>
                <a:pPr>
                  <a:defRPr lang="en-CA" sz="1200">
                    <a:solidFill>
                      <a:schemeClr val="tx1"/>
                    </a:solidFill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1"/>
            <c:showPercent val="0"/>
            <c:showBubbleSize val="0"/>
            <c:showLeaderLines val="0"/>
          </c:dLbls>
          <c:val>
            <c:numRef>
              <c:f>Sheet1!$B$2</c:f>
              <c:numCache>
                <c:formatCode>0.0</c:formatCode>
                <c:ptCount val="1"/>
                <c:pt idx="0">
                  <c:v>0.37900524112519168</c:v>
                </c:pt>
              </c:numCache>
            </c:numRef>
          </c:val>
        </c:ser>
        <c:ser>
          <c:idx val="2"/>
          <c:order val="2"/>
          <c:tx>
            <c:strRef>
              <c:f>Sheet1!$C$1</c:f>
              <c:strCache>
                <c:ptCount val="1"/>
                <c:pt idx="0">
                  <c:v>Other</c:v>
                </c:pt>
              </c:strCache>
            </c:strRef>
          </c:tx>
          <c:spPr>
            <a:solidFill>
              <a:srgbClr val="B3BD81"/>
            </a:solidFill>
            <a:ln w="6350">
              <a:solidFill>
                <a:schemeClr val="tx1"/>
              </a:solidFill>
            </a:ln>
          </c:spPr>
          <c:invertIfNegative val="0"/>
          <c:dLbls>
            <c:dLbl>
              <c:idx val="0"/>
              <c:layout/>
              <c:tx>
                <c:rich>
                  <a:bodyPr/>
                  <a:lstStyle/>
                  <a:p>
                    <a:r>
                      <a:rPr lang="en-US" sz="1200" dirty="0" smtClean="0"/>
                      <a:t>Other,</a:t>
                    </a:r>
                    <a:br>
                      <a:rPr lang="en-US" sz="1200" dirty="0" smtClean="0"/>
                    </a:br>
                    <a:r>
                      <a:rPr lang="en-US" sz="1200" dirty="0" smtClean="0"/>
                      <a:t>3.2% ($0.7)</a:t>
                    </a:r>
                    <a:endParaRPr lang="en-US" dirty="0"/>
                  </a:p>
                </c:rich>
              </c:tx>
              <c:dLblPos val="ctr"/>
              <c:showLegendKey val="0"/>
              <c:showVal val="1"/>
              <c:showCatName val="0"/>
              <c:showSerName val="1"/>
              <c:showPercent val="0"/>
              <c:showBubbleSize val="0"/>
            </c:dLbl>
            <c:numFmt formatCode="&quot;$&quot;#,##0.0" sourceLinked="0"/>
            <c:txPr>
              <a:bodyPr/>
              <a:lstStyle/>
              <a:p>
                <a:pPr>
                  <a:defRPr sz="1200"/>
                </a:pPr>
                <a:endParaRPr lang="en-US"/>
              </a:p>
            </c:txPr>
            <c:showLegendKey val="0"/>
            <c:showVal val="1"/>
            <c:showCatName val="0"/>
            <c:showSerName val="1"/>
            <c:showPercent val="0"/>
            <c:showBubbleSize val="0"/>
            <c:showLeaderLines val="0"/>
          </c:dLbls>
          <c:val>
            <c:numRef>
              <c:f>Sheet1!$C$2</c:f>
              <c:numCache>
                <c:formatCode>0.0</c:formatCode>
                <c:ptCount val="1"/>
                <c:pt idx="0">
                  <c:v>0.71110693288543858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1"/>
        <c:overlap val="100"/>
        <c:axId val="114388352"/>
        <c:axId val="114394240"/>
      </c:barChart>
      <c:catAx>
        <c:axId val="114388352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14394240"/>
        <c:crosses val="autoZero"/>
        <c:auto val="1"/>
        <c:lblAlgn val="ctr"/>
        <c:lblOffset val="100"/>
        <c:noMultiLvlLbl val="0"/>
      </c:catAx>
      <c:valAx>
        <c:axId val="114394240"/>
        <c:scaling>
          <c:orientation val="minMax"/>
        </c:scaling>
        <c:delete val="1"/>
        <c:axPos val="l"/>
        <c:numFmt formatCode="0%" sourceLinked="1"/>
        <c:majorTickMark val="out"/>
        <c:minorTickMark val="none"/>
        <c:tickLblPos val="nextTo"/>
        <c:crossAx val="114388352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CA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autoTitleDeleted val="0"/>
    <c:plotArea>
      <c:layout>
        <c:manualLayout>
          <c:layoutTarget val="inner"/>
          <c:xMode val="edge"/>
          <c:yMode val="edge"/>
          <c:x val="2.9411764705882353E-2"/>
          <c:y val="3.5483870967741936E-2"/>
          <c:w val="0.57560737126169093"/>
          <c:h val="0.92903225806451617"/>
        </c:manualLayout>
      </c:layout>
      <c:barChart>
        <c:barDir val="col"/>
        <c:grouping val="percentStacked"/>
        <c:varyColors val="0"/>
        <c:ser>
          <c:idx val="0"/>
          <c:order val="0"/>
          <c:tx>
            <c:strRef>
              <c:f>Sheet1!$A$1</c:f>
              <c:strCache>
                <c:ptCount val="1"/>
                <c:pt idx="0">
                  <c:v>Dentists</c:v>
                </c:pt>
              </c:strCache>
            </c:strRef>
          </c:tx>
          <c:spPr>
            <a:solidFill>
              <a:srgbClr val="93A445"/>
            </a:solidFill>
            <a:ln>
              <a:solidFill>
                <a:schemeClr val="tx1"/>
              </a:solidFill>
            </a:ln>
          </c:spPr>
          <c:invertIfNegative val="0"/>
          <c:dPt>
            <c:idx val="0"/>
            <c:invertIfNegative val="0"/>
            <c:bubble3D val="0"/>
            <c:spPr>
              <a:solidFill>
                <a:srgbClr val="8B9B3C"/>
              </a:solidFill>
              <a:ln w="6350">
                <a:solidFill>
                  <a:schemeClr val="tx1"/>
                </a:solidFill>
              </a:ln>
            </c:spPr>
          </c:dPt>
          <c:dLbls>
            <c:dLbl>
              <c:idx val="0"/>
              <c:layout/>
              <c:tx>
                <c:rich>
                  <a:bodyPr/>
                  <a:lstStyle/>
                  <a:p>
                    <a:r>
                      <a:rPr lang="en-US" dirty="0">
                        <a:solidFill>
                          <a:schemeClr val="bg1"/>
                        </a:solidFill>
                      </a:rPr>
                      <a:t>Dentists, </a:t>
                    </a:r>
                    <a:r>
                      <a:rPr lang="en-US" dirty="0" smtClean="0">
                        <a:solidFill>
                          <a:schemeClr val="bg1"/>
                        </a:solidFill>
                      </a:rPr>
                      <a:t>58.2% ($12.7)</a:t>
                    </a:r>
                    <a:endParaRPr lang="en-US" dirty="0"/>
                  </a:p>
                </c:rich>
              </c:tx>
              <c:showLegendKey val="0"/>
              <c:showVal val="1"/>
              <c:showCatName val="0"/>
              <c:showSerName val="1"/>
              <c:showPercent val="0"/>
              <c:showBubbleSize val="0"/>
            </c:dLbl>
            <c:numFmt formatCode="&quot;$&quot;#,##0.0" sourceLinked="0"/>
            <c:txPr>
              <a:bodyPr rot="0" vert="horz" anchor="ctr" anchorCtr="0"/>
              <a:lstStyle/>
              <a:p>
                <a:pPr>
                  <a:defRPr sz="1200">
                    <a:solidFill>
                      <a:schemeClr val="bg1"/>
                    </a:solidFill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1"/>
            <c:showPercent val="0"/>
            <c:showBubbleSize val="0"/>
            <c:showLeaderLines val="0"/>
          </c:dLbls>
          <c:val>
            <c:numRef>
              <c:f>Sheet1!$A$2</c:f>
              <c:numCache>
                <c:formatCode>0.0</c:formatCode>
                <c:ptCount val="1"/>
                <c:pt idx="0">
                  <c:v>12.745326503653919</c:v>
                </c:pt>
              </c:numCache>
            </c:numRef>
          </c:val>
        </c:ser>
        <c:ser>
          <c:idx val="1"/>
          <c:order val="1"/>
          <c:tx>
            <c:strRef>
              <c:f>Sheet1!$B$1</c:f>
              <c:strCache>
                <c:ptCount val="1"/>
                <c:pt idx="0">
                  <c:v>Vision Care</c:v>
                </c:pt>
              </c:strCache>
            </c:strRef>
          </c:tx>
          <c:spPr>
            <a:solidFill>
              <a:schemeClr val="bg1"/>
            </a:solidFill>
            <a:ln w="6350">
              <a:solidFill>
                <a:schemeClr val="tx1"/>
              </a:solidFill>
            </a:ln>
          </c:spPr>
          <c:invertIfNegative val="0"/>
          <c:dLbls>
            <c:dLbl>
              <c:idx val="0"/>
              <c:layout/>
              <c:tx>
                <c:rich>
                  <a:bodyPr/>
                  <a:lstStyle/>
                  <a:p>
                    <a:r>
                      <a:rPr lang="en-US" dirty="0">
                        <a:solidFill>
                          <a:schemeClr val="tx1"/>
                        </a:solidFill>
                      </a:rPr>
                      <a:t>Vision </a:t>
                    </a:r>
                    <a:r>
                      <a:rPr lang="en-US" dirty="0" smtClean="0">
                        <a:solidFill>
                          <a:schemeClr val="tx1"/>
                        </a:solidFill>
                      </a:rPr>
                      <a:t>care</a:t>
                    </a:r>
                    <a:r>
                      <a:rPr lang="en-US" dirty="0">
                        <a:solidFill>
                          <a:schemeClr val="tx1"/>
                        </a:solidFill>
                      </a:rPr>
                      <a:t>, </a:t>
                    </a:r>
                    <a:r>
                      <a:rPr lang="en-US" dirty="0" smtClean="0">
                        <a:solidFill>
                          <a:schemeClr val="tx1"/>
                        </a:solidFill>
                      </a:rPr>
                      <a:t>17.9% ($3.9)</a:t>
                    </a:r>
                    <a:endParaRPr lang="en-US" dirty="0"/>
                  </a:p>
                </c:rich>
              </c:tx>
              <c:showLegendKey val="0"/>
              <c:showVal val="1"/>
              <c:showCatName val="0"/>
              <c:showSerName val="1"/>
              <c:showPercent val="0"/>
              <c:showBubbleSize val="0"/>
            </c:dLbl>
            <c:numFmt formatCode="&quot;$&quot;#,##0.0" sourceLinked="0"/>
            <c:txPr>
              <a:bodyPr/>
              <a:lstStyle/>
              <a:p>
                <a:pPr>
                  <a:defRPr sz="1200">
                    <a:solidFill>
                      <a:schemeClr val="tx1"/>
                    </a:solidFill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1"/>
            <c:showPercent val="0"/>
            <c:showBubbleSize val="0"/>
            <c:showLeaderLines val="0"/>
          </c:dLbls>
          <c:val>
            <c:numRef>
              <c:f>Sheet1!$B$2</c:f>
              <c:numCache>
                <c:formatCode>0.0</c:formatCode>
                <c:ptCount val="1"/>
                <c:pt idx="0">
                  <c:v>3.9320906837464</c:v>
                </c:pt>
              </c:numCache>
            </c:numRef>
          </c:val>
        </c:ser>
        <c:ser>
          <c:idx val="2"/>
          <c:order val="2"/>
          <c:tx>
            <c:strRef>
              <c:f>Sheet1!$C$1</c:f>
              <c:strCache>
                <c:ptCount val="1"/>
                <c:pt idx="0">
                  <c:v>Other</c:v>
                </c:pt>
              </c:strCache>
            </c:strRef>
          </c:tx>
          <c:spPr>
            <a:solidFill>
              <a:srgbClr val="B3BD81"/>
            </a:solidFill>
            <a:ln w="6350">
              <a:solidFill>
                <a:schemeClr val="tx1"/>
              </a:solidFill>
            </a:ln>
          </c:spPr>
          <c:invertIfNegative val="0"/>
          <c:dLbls>
            <c:dLbl>
              <c:idx val="0"/>
              <c:layout/>
              <c:tx>
                <c:rich>
                  <a:bodyPr/>
                  <a:lstStyle/>
                  <a:p>
                    <a:r>
                      <a:rPr lang="en-US" dirty="0" smtClean="0"/>
                      <a:t>Other,</a:t>
                    </a:r>
                    <a:br>
                      <a:rPr lang="en-US" dirty="0" smtClean="0"/>
                    </a:br>
                    <a:r>
                      <a:rPr lang="en-US" dirty="0" smtClean="0"/>
                      <a:t>15.0% ($3.3)</a:t>
                    </a:r>
                    <a:endParaRPr lang="en-US" dirty="0"/>
                  </a:p>
                </c:rich>
              </c:tx>
              <c:dLblPos val="ctr"/>
              <c:showLegendKey val="0"/>
              <c:showVal val="1"/>
              <c:showCatName val="0"/>
              <c:showSerName val="1"/>
              <c:showPercent val="0"/>
              <c:showBubbleSize val="0"/>
            </c:dLbl>
            <c:numFmt formatCode="&quot;$&quot;#,##0.0" sourceLinked="0"/>
            <c:txPr>
              <a:bodyPr/>
              <a:lstStyle/>
              <a:p>
                <a:pPr>
                  <a:defRPr sz="1200"/>
                </a:pPr>
                <a:endParaRPr lang="en-US"/>
              </a:p>
            </c:txPr>
            <c:showLegendKey val="0"/>
            <c:showVal val="1"/>
            <c:showCatName val="0"/>
            <c:showSerName val="1"/>
            <c:showPercent val="0"/>
            <c:showBubbleSize val="0"/>
            <c:showLeaderLines val="0"/>
          </c:dLbls>
          <c:val>
            <c:numRef>
              <c:f>Sheet1!$C$2</c:f>
              <c:numCache>
                <c:formatCode>0.0</c:formatCode>
                <c:ptCount val="1"/>
                <c:pt idx="0">
                  <c:v>3.2931765140862521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1"/>
        <c:overlap val="100"/>
        <c:axId val="114425216"/>
        <c:axId val="114431104"/>
      </c:barChart>
      <c:catAx>
        <c:axId val="114425216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14431104"/>
        <c:crosses val="autoZero"/>
        <c:auto val="1"/>
        <c:lblAlgn val="ctr"/>
        <c:lblOffset val="100"/>
        <c:noMultiLvlLbl val="0"/>
      </c:catAx>
      <c:valAx>
        <c:axId val="114431104"/>
        <c:scaling>
          <c:orientation val="minMax"/>
        </c:scaling>
        <c:delete val="1"/>
        <c:axPos val="l"/>
        <c:numFmt formatCode="0%" sourceLinked="1"/>
        <c:majorTickMark val="out"/>
        <c:minorTickMark val="none"/>
        <c:tickLblPos val="nextTo"/>
        <c:crossAx val="114425216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CA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autoTitleDeleted val="0"/>
    <c:plotArea>
      <c:layout>
        <c:manualLayout>
          <c:layoutTarget val="inner"/>
          <c:xMode val="edge"/>
          <c:yMode val="edge"/>
          <c:x val="6.8077952755905516E-2"/>
          <c:y val="3.0012921461740359E-2"/>
          <c:w val="0.91721299212598428"/>
          <c:h val="0.65875267514637592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Dental</c:v>
                </c:pt>
              </c:strCache>
            </c:strRef>
          </c:tx>
          <c:spPr>
            <a:ln w="12700">
              <a:solidFill>
                <a:srgbClr val="8B9B3C"/>
              </a:solidFill>
            </a:ln>
          </c:spPr>
          <c:marker>
            <c:symbol val="diamond"/>
            <c:size val="10"/>
            <c:spPr>
              <a:solidFill>
                <a:srgbClr val="8B9B3C"/>
              </a:solidFill>
              <a:ln w="6350">
                <a:solidFill>
                  <a:schemeClr val="tx1"/>
                </a:solidFill>
              </a:ln>
            </c:spPr>
          </c:marker>
          <c:dPt>
            <c:idx val="39"/>
            <c:marker>
              <c:symbol val="circle"/>
              <c:size val="8"/>
              <c:spPr>
                <a:solidFill>
                  <a:schemeClr val="bg1"/>
                </a:solidFill>
                <a:ln w="6350">
                  <a:solidFill>
                    <a:schemeClr val="tx1"/>
                  </a:solidFill>
                </a:ln>
              </c:spPr>
            </c:marker>
            <c:bubble3D val="0"/>
          </c:dPt>
          <c:dPt>
            <c:idx val="40"/>
            <c:marker>
              <c:symbol val="circle"/>
              <c:size val="8"/>
              <c:spPr>
                <a:solidFill>
                  <a:schemeClr val="bg1"/>
                </a:solidFill>
                <a:ln w="6350">
                  <a:solidFill>
                    <a:schemeClr val="tx1"/>
                  </a:solidFill>
                </a:ln>
              </c:spPr>
            </c:marker>
            <c:bubble3D val="0"/>
          </c:dPt>
          <c:cat>
            <c:numRef>
              <c:f>Sheet1!$A$2:$A$42</c:f>
              <c:numCache>
                <c:formatCode>General</c:formatCode>
                <c:ptCount val="41"/>
                <c:pt idx="0">
                  <c:v>1975</c:v>
                </c:pt>
                <c:pt idx="1">
                  <c:v>1976</c:v>
                </c:pt>
                <c:pt idx="2">
                  <c:v>1977</c:v>
                </c:pt>
                <c:pt idx="3">
                  <c:v>1978</c:v>
                </c:pt>
                <c:pt idx="4">
                  <c:v>1979</c:v>
                </c:pt>
                <c:pt idx="5">
                  <c:v>1980</c:v>
                </c:pt>
                <c:pt idx="6">
                  <c:v>1981</c:v>
                </c:pt>
                <c:pt idx="7">
                  <c:v>1982</c:v>
                </c:pt>
                <c:pt idx="8">
                  <c:v>1983</c:v>
                </c:pt>
                <c:pt idx="9">
                  <c:v>1984</c:v>
                </c:pt>
                <c:pt idx="10">
                  <c:v>1985</c:v>
                </c:pt>
                <c:pt idx="11">
                  <c:v>1986</c:v>
                </c:pt>
                <c:pt idx="12">
                  <c:v>1987</c:v>
                </c:pt>
                <c:pt idx="13">
                  <c:v>1988</c:v>
                </c:pt>
                <c:pt idx="14">
                  <c:v>1989</c:v>
                </c:pt>
                <c:pt idx="15">
                  <c:v>1990</c:v>
                </c:pt>
                <c:pt idx="16">
                  <c:v>1991</c:v>
                </c:pt>
                <c:pt idx="17">
                  <c:v>1992</c:v>
                </c:pt>
                <c:pt idx="18">
                  <c:v>1993</c:v>
                </c:pt>
                <c:pt idx="19">
                  <c:v>1994</c:v>
                </c:pt>
                <c:pt idx="20">
                  <c:v>1995</c:v>
                </c:pt>
                <c:pt idx="21">
                  <c:v>1996</c:v>
                </c:pt>
                <c:pt idx="22">
                  <c:v>1997</c:v>
                </c:pt>
                <c:pt idx="23">
                  <c:v>1998</c:v>
                </c:pt>
                <c:pt idx="24">
                  <c:v>1999</c:v>
                </c:pt>
                <c:pt idx="25">
                  <c:v>2000</c:v>
                </c:pt>
                <c:pt idx="26">
                  <c:v>2001</c:v>
                </c:pt>
                <c:pt idx="27">
                  <c:v>2002</c:v>
                </c:pt>
                <c:pt idx="28">
                  <c:v>2003</c:v>
                </c:pt>
                <c:pt idx="29">
                  <c:v>2004</c:v>
                </c:pt>
                <c:pt idx="30">
                  <c:v>2005</c:v>
                </c:pt>
                <c:pt idx="31">
                  <c:v>2006</c:v>
                </c:pt>
                <c:pt idx="32">
                  <c:v>2007</c:v>
                </c:pt>
                <c:pt idx="33">
                  <c:v>2008</c:v>
                </c:pt>
                <c:pt idx="34">
                  <c:v>2009</c:v>
                </c:pt>
                <c:pt idx="35">
                  <c:v>2010</c:v>
                </c:pt>
                <c:pt idx="36">
                  <c:v>2011</c:v>
                </c:pt>
                <c:pt idx="37">
                  <c:v>2012</c:v>
                </c:pt>
                <c:pt idx="38">
                  <c:v>2013</c:v>
                </c:pt>
                <c:pt idx="39">
                  <c:v>2014</c:v>
                </c:pt>
                <c:pt idx="40">
                  <c:v>2015</c:v>
                </c:pt>
              </c:numCache>
            </c:numRef>
          </c:cat>
          <c:val>
            <c:numRef>
              <c:f>Sheet1!$B$2:$B$42</c:f>
              <c:numCache>
                <c:formatCode>0%</c:formatCode>
                <c:ptCount val="41"/>
                <c:pt idx="0">
                  <c:v>0.71589395691274271</c:v>
                </c:pt>
                <c:pt idx="1">
                  <c:v>0.71990248450933703</c:v>
                </c:pt>
                <c:pt idx="2">
                  <c:v>0.72927972131202279</c:v>
                </c:pt>
                <c:pt idx="3">
                  <c:v>0.73359907284758397</c:v>
                </c:pt>
                <c:pt idx="4">
                  <c:v>0.7374806698548555</c:v>
                </c:pt>
                <c:pt idx="5">
                  <c:v>0.73736260627931105</c:v>
                </c:pt>
                <c:pt idx="6">
                  <c:v>0.71477155925791569</c:v>
                </c:pt>
                <c:pt idx="7">
                  <c:v>0.71093507274860168</c:v>
                </c:pt>
                <c:pt idx="8">
                  <c:v>0.6963213333256969</c:v>
                </c:pt>
                <c:pt idx="9">
                  <c:v>0.68481650438372099</c:v>
                </c:pt>
                <c:pt idx="10">
                  <c:v>0.69336174118926985</c:v>
                </c:pt>
                <c:pt idx="11">
                  <c:v>0.69778315488377662</c:v>
                </c:pt>
                <c:pt idx="12">
                  <c:v>0.69566648770225026</c:v>
                </c:pt>
                <c:pt idx="13">
                  <c:v>0.69103385427864483</c:v>
                </c:pt>
                <c:pt idx="14">
                  <c:v>0.68593904798467498</c:v>
                </c:pt>
                <c:pt idx="15">
                  <c:v>0.68352629471037052</c:v>
                </c:pt>
                <c:pt idx="16">
                  <c:v>0.68628346665328588</c:v>
                </c:pt>
                <c:pt idx="17">
                  <c:v>0.68395826220272715</c:v>
                </c:pt>
                <c:pt idx="18">
                  <c:v>0.68096682154031907</c:v>
                </c:pt>
                <c:pt idx="19">
                  <c:v>0.67745747514693944</c:v>
                </c:pt>
                <c:pt idx="20">
                  <c:v>0.67646186178404799</c:v>
                </c:pt>
                <c:pt idx="21">
                  <c:v>0.6767769318480773</c:v>
                </c:pt>
                <c:pt idx="22">
                  <c:v>0.6443844764925899</c:v>
                </c:pt>
                <c:pt idx="23">
                  <c:v>0.65579364817816554</c:v>
                </c:pt>
                <c:pt idx="24">
                  <c:v>0.65809966356576444</c:v>
                </c:pt>
                <c:pt idx="25">
                  <c:v>0.65562291461248834</c:v>
                </c:pt>
                <c:pt idx="26">
                  <c:v>0.64998890640139118</c:v>
                </c:pt>
                <c:pt idx="27">
                  <c:v>0.65821137061367985</c:v>
                </c:pt>
                <c:pt idx="28">
                  <c:v>0.66996722242919426</c:v>
                </c:pt>
                <c:pt idx="29">
                  <c:v>0.65799480734417837</c:v>
                </c:pt>
                <c:pt idx="30">
                  <c:v>0.66727795191943406</c:v>
                </c:pt>
                <c:pt idx="31">
                  <c:v>0.65279899596201996</c:v>
                </c:pt>
                <c:pt idx="32">
                  <c:v>0.6570268259313613</c:v>
                </c:pt>
                <c:pt idx="33">
                  <c:v>0.65597247461437891</c:v>
                </c:pt>
                <c:pt idx="34">
                  <c:v>0.65189928898473226</c:v>
                </c:pt>
                <c:pt idx="35">
                  <c:v>0.6511070534484692</c:v>
                </c:pt>
                <c:pt idx="36">
                  <c:v>0.64285550623303778</c:v>
                </c:pt>
                <c:pt idx="37">
                  <c:v>0.63272783535852783</c:v>
                </c:pt>
                <c:pt idx="38">
                  <c:v>0.63900196692425892</c:v>
                </c:pt>
                <c:pt idx="39">
                  <c:v>0.63593228173257943</c:v>
                </c:pt>
                <c:pt idx="40">
                  <c:v>0.63820468705971334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Vision care</c:v>
                </c:pt>
              </c:strCache>
            </c:strRef>
          </c:tx>
          <c:spPr>
            <a:ln w="12700">
              <a:solidFill>
                <a:srgbClr val="B3BD81"/>
              </a:solidFill>
            </a:ln>
          </c:spPr>
          <c:marker>
            <c:symbol val="square"/>
            <c:size val="8"/>
            <c:spPr>
              <a:solidFill>
                <a:srgbClr val="B3BD81"/>
              </a:solidFill>
              <a:ln w="6350">
                <a:solidFill>
                  <a:schemeClr val="tx1"/>
                </a:solidFill>
              </a:ln>
            </c:spPr>
          </c:marker>
          <c:dPt>
            <c:idx val="39"/>
            <c:marker>
              <c:symbol val="circle"/>
              <c:size val="8"/>
              <c:spPr>
                <a:solidFill>
                  <a:schemeClr val="bg1"/>
                </a:solidFill>
                <a:ln w="6350">
                  <a:solidFill>
                    <a:schemeClr val="tx1"/>
                  </a:solidFill>
                </a:ln>
              </c:spPr>
            </c:marker>
            <c:bubble3D val="0"/>
          </c:dPt>
          <c:dPt>
            <c:idx val="40"/>
            <c:marker>
              <c:symbol val="circle"/>
              <c:size val="8"/>
              <c:spPr>
                <a:solidFill>
                  <a:schemeClr val="bg1"/>
                </a:solidFill>
                <a:ln w="6350">
                  <a:solidFill>
                    <a:schemeClr val="tx1"/>
                  </a:solidFill>
                </a:ln>
              </c:spPr>
            </c:marker>
            <c:bubble3D val="0"/>
          </c:dPt>
          <c:cat>
            <c:numRef>
              <c:f>Sheet1!$A$2:$A$42</c:f>
              <c:numCache>
                <c:formatCode>General</c:formatCode>
                <c:ptCount val="41"/>
                <c:pt idx="0">
                  <c:v>1975</c:v>
                </c:pt>
                <c:pt idx="1">
                  <c:v>1976</c:v>
                </c:pt>
                <c:pt idx="2">
                  <c:v>1977</c:v>
                </c:pt>
                <c:pt idx="3">
                  <c:v>1978</c:v>
                </c:pt>
                <c:pt idx="4">
                  <c:v>1979</c:v>
                </c:pt>
                <c:pt idx="5">
                  <c:v>1980</c:v>
                </c:pt>
                <c:pt idx="6">
                  <c:v>1981</c:v>
                </c:pt>
                <c:pt idx="7">
                  <c:v>1982</c:v>
                </c:pt>
                <c:pt idx="8">
                  <c:v>1983</c:v>
                </c:pt>
                <c:pt idx="9">
                  <c:v>1984</c:v>
                </c:pt>
                <c:pt idx="10">
                  <c:v>1985</c:v>
                </c:pt>
                <c:pt idx="11">
                  <c:v>1986</c:v>
                </c:pt>
                <c:pt idx="12">
                  <c:v>1987</c:v>
                </c:pt>
                <c:pt idx="13">
                  <c:v>1988</c:v>
                </c:pt>
                <c:pt idx="14">
                  <c:v>1989</c:v>
                </c:pt>
                <c:pt idx="15">
                  <c:v>1990</c:v>
                </c:pt>
                <c:pt idx="16">
                  <c:v>1991</c:v>
                </c:pt>
                <c:pt idx="17">
                  <c:v>1992</c:v>
                </c:pt>
                <c:pt idx="18">
                  <c:v>1993</c:v>
                </c:pt>
                <c:pt idx="19">
                  <c:v>1994</c:v>
                </c:pt>
                <c:pt idx="20">
                  <c:v>1995</c:v>
                </c:pt>
                <c:pt idx="21">
                  <c:v>1996</c:v>
                </c:pt>
                <c:pt idx="22">
                  <c:v>1997</c:v>
                </c:pt>
                <c:pt idx="23">
                  <c:v>1998</c:v>
                </c:pt>
                <c:pt idx="24">
                  <c:v>1999</c:v>
                </c:pt>
                <c:pt idx="25">
                  <c:v>2000</c:v>
                </c:pt>
                <c:pt idx="26">
                  <c:v>2001</c:v>
                </c:pt>
                <c:pt idx="27">
                  <c:v>2002</c:v>
                </c:pt>
                <c:pt idx="28">
                  <c:v>2003</c:v>
                </c:pt>
                <c:pt idx="29">
                  <c:v>2004</c:v>
                </c:pt>
                <c:pt idx="30">
                  <c:v>2005</c:v>
                </c:pt>
                <c:pt idx="31">
                  <c:v>2006</c:v>
                </c:pt>
                <c:pt idx="32">
                  <c:v>2007</c:v>
                </c:pt>
                <c:pt idx="33">
                  <c:v>2008</c:v>
                </c:pt>
                <c:pt idx="34">
                  <c:v>2009</c:v>
                </c:pt>
                <c:pt idx="35">
                  <c:v>2010</c:v>
                </c:pt>
                <c:pt idx="36">
                  <c:v>2011</c:v>
                </c:pt>
                <c:pt idx="37">
                  <c:v>2012</c:v>
                </c:pt>
                <c:pt idx="38">
                  <c:v>2013</c:v>
                </c:pt>
                <c:pt idx="39">
                  <c:v>2014</c:v>
                </c:pt>
                <c:pt idx="40">
                  <c:v>2015</c:v>
                </c:pt>
              </c:numCache>
            </c:numRef>
          </c:cat>
          <c:val>
            <c:numRef>
              <c:f>Sheet1!$C$2:$C$42</c:f>
              <c:numCache>
                <c:formatCode>0%</c:formatCode>
                <c:ptCount val="41"/>
                <c:pt idx="0">
                  <c:v>0.19876334102407497</c:v>
                </c:pt>
                <c:pt idx="1">
                  <c:v>0.19763154031218921</c:v>
                </c:pt>
                <c:pt idx="2">
                  <c:v>0.19246966784941907</c:v>
                </c:pt>
                <c:pt idx="3">
                  <c:v>0.1916461243868571</c:v>
                </c:pt>
                <c:pt idx="4">
                  <c:v>0.18442190275453541</c:v>
                </c:pt>
                <c:pt idx="5">
                  <c:v>0.18321734854377245</c:v>
                </c:pt>
                <c:pt idx="6">
                  <c:v>0.20271212512548037</c:v>
                </c:pt>
                <c:pt idx="7">
                  <c:v>0.20454072661237496</c:v>
                </c:pt>
                <c:pt idx="8">
                  <c:v>0.21592231377261634</c:v>
                </c:pt>
                <c:pt idx="9">
                  <c:v>0.22822002358846816</c:v>
                </c:pt>
                <c:pt idx="10">
                  <c:v>0.22642776837686585</c:v>
                </c:pt>
                <c:pt idx="11">
                  <c:v>0.22354529163774603</c:v>
                </c:pt>
                <c:pt idx="12">
                  <c:v>0.21896846354066385</c:v>
                </c:pt>
                <c:pt idx="13">
                  <c:v>0.21786226329763014</c:v>
                </c:pt>
                <c:pt idx="14">
                  <c:v>0.21677008024466551</c:v>
                </c:pt>
                <c:pt idx="15">
                  <c:v>0.21420786091554728</c:v>
                </c:pt>
                <c:pt idx="16">
                  <c:v>0.20901275862773558</c:v>
                </c:pt>
                <c:pt idx="17">
                  <c:v>0.20735898628785426</c:v>
                </c:pt>
                <c:pt idx="18">
                  <c:v>0.20818548556347036</c:v>
                </c:pt>
                <c:pt idx="19">
                  <c:v>0.20955508808166348</c:v>
                </c:pt>
                <c:pt idx="20">
                  <c:v>0.2113880152652787</c:v>
                </c:pt>
                <c:pt idx="21">
                  <c:v>0.20978601373453795</c:v>
                </c:pt>
                <c:pt idx="22">
                  <c:v>0.23073494722513654</c:v>
                </c:pt>
                <c:pt idx="23">
                  <c:v>0.23011358013580385</c:v>
                </c:pt>
                <c:pt idx="24">
                  <c:v>0.21974626916142939</c:v>
                </c:pt>
                <c:pt idx="25">
                  <c:v>0.22674699749239244</c:v>
                </c:pt>
                <c:pt idx="26">
                  <c:v>0.22192062228684409</c:v>
                </c:pt>
                <c:pt idx="27">
                  <c:v>0.21519554534631266</c:v>
                </c:pt>
                <c:pt idx="28">
                  <c:v>0.20233668889678369</c:v>
                </c:pt>
                <c:pt idx="29">
                  <c:v>0.21630055611188137</c:v>
                </c:pt>
                <c:pt idx="30">
                  <c:v>0.21054219562193577</c:v>
                </c:pt>
                <c:pt idx="31">
                  <c:v>0.21244977083744138</c:v>
                </c:pt>
                <c:pt idx="32">
                  <c:v>0.21925453238192089</c:v>
                </c:pt>
                <c:pt idx="33">
                  <c:v>0.21329034210766509</c:v>
                </c:pt>
                <c:pt idx="34">
                  <c:v>0.22297267709017385</c:v>
                </c:pt>
                <c:pt idx="35">
                  <c:v>0.20997645190026071</c:v>
                </c:pt>
                <c:pt idx="36">
                  <c:v>0.21036074744605854</c:v>
                </c:pt>
                <c:pt idx="37">
                  <c:v>0.19290629346406452</c:v>
                </c:pt>
                <c:pt idx="38">
                  <c:v>0.19228817431423895</c:v>
                </c:pt>
                <c:pt idx="39">
                  <c:v>0.19748346448203105</c:v>
                </c:pt>
                <c:pt idx="40">
                  <c:v>0.19689403041902068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Other</c:v>
                </c:pt>
              </c:strCache>
            </c:strRef>
          </c:tx>
          <c:spPr>
            <a:ln w="12700">
              <a:solidFill>
                <a:srgbClr val="C9D1A5"/>
              </a:solidFill>
            </a:ln>
          </c:spPr>
          <c:marker>
            <c:symbol val="triangle"/>
            <c:size val="9"/>
            <c:spPr>
              <a:solidFill>
                <a:srgbClr val="C9D1A5"/>
              </a:solidFill>
              <a:ln w="6350">
                <a:solidFill>
                  <a:schemeClr val="tx1"/>
                </a:solidFill>
              </a:ln>
            </c:spPr>
          </c:marker>
          <c:dPt>
            <c:idx val="39"/>
            <c:marker>
              <c:symbol val="circle"/>
              <c:size val="8"/>
              <c:spPr>
                <a:solidFill>
                  <a:schemeClr val="bg1"/>
                </a:solidFill>
                <a:ln w="6350">
                  <a:solidFill>
                    <a:schemeClr val="tx1"/>
                  </a:solidFill>
                </a:ln>
              </c:spPr>
            </c:marker>
            <c:bubble3D val="0"/>
          </c:dPt>
          <c:dPt>
            <c:idx val="40"/>
            <c:marker>
              <c:symbol val="circle"/>
              <c:size val="8"/>
              <c:spPr>
                <a:solidFill>
                  <a:schemeClr val="bg1"/>
                </a:solidFill>
                <a:ln w="6350">
                  <a:solidFill>
                    <a:schemeClr val="tx1"/>
                  </a:solidFill>
                </a:ln>
              </c:spPr>
            </c:marker>
            <c:bubble3D val="0"/>
          </c:dPt>
          <c:cat>
            <c:numRef>
              <c:f>Sheet1!$A$2:$A$42</c:f>
              <c:numCache>
                <c:formatCode>General</c:formatCode>
                <c:ptCount val="41"/>
                <c:pt idx="0">
                  <c:v>1975</c:v>
                </c:pt>
                <c:pt idx="1">
                  <c:v>1976</c:v>
                </c:pt>
                <c:pt idx="2">
                  <c:v>1977</c:v>
                </c:pt>
                <c:pt idx="3">
                  <c:v>1978</c:v>
                </c:pt>
                <c:pt idx="4">
                  <c:v>1979</c:v>
                </c:pt>
                <c:pt idx="5">
                  <c:v>1980</c:v>
                </c:pt>
                <c:pt idx="6">
                  <c:v>1981</c:v>
                </c:pt>
                <c:pt idx="7">
                  <c:v>1982</c:v>
                </c:pt>
                <c:pt idx="8">
                  <c:v>1983</c:v>
                </c:pt>
                <c:pt idx="9">
                  <c:v>1984</c:v>
                </c:pt>
                <c:pt idx="10">
                  <c:v>1985</c:v>
                </c:pt>
                <c:pt idx="11">
                  <c:v>1986</c:v>
                </c:pt>
                <c:pt idx="12">
                  <c:v>1987</c:v>
                </c:pt>
                <c:pt idx="13">
                  <c:v>1988</c:v>
                </c:pt>
                <c:pt idx="14">
                  <c:v>1989</c:v>
                </c:pt>
                <c:pt idx="15">
                  <c:v>1990</c:v>
                </c:pt>
                <c:pt idx="16">
                  <c:v>1991</c:v>
                </c:pt>
                <c:pt idx="17">
                  <c:v>1992</c:v>
                </c:pt>
                <c:pt idx="18">
                  <c:v>1993</c:v>
                </c:pt>
                <c:pt idx="19">
                  <c:v>1994</c:v>
                </c:pt>
                <c:pt idx="20">
                  <c:v>1995</c:v>
                </c:pt>
                <c:pt idx="21">
                  <c:v>1996</c:v>
                </c:pt>
                <c:pt idx="22">
                  <c:v>1997</c:v>
                </c:pt>
                <c:pt idx="23">
                  <c:v>1998</c:v>
                </c:pt>
                <c:pt idx="24">
                  <c:v>1999</c:v>
                </c:pt>
                <c:pt idx="25">
                  <c:v>2000</c:v>
                </c:pt>
                <c:pt idx="26">
                  <c:v>2001</c:v>
                </c:pt>
                <c:pt idx="27">
                  <c:v>2002</c:v>
                </c:pt>
                <c:pt idx="28">
                  <c:v>2003</c:v>
                </c:pt>
                <c:pt idx="29">
                  <c:v>2004</c:v>
                </c:pt>
                <c:pt idx="30">
                  <c:v>2005</c:v>
                </c:pt>
                <c:pt idx="31">
                  <c:v>2006</c:v>
                </c:pt>
                <c:pt idx="32">
                  <c:v>2007</c:v>
                </c:pt>
                <c:pt idx="33">
                  <c:v>2008</c:v>
                </c:pt>
                <c:pt idx="34">
                  <c:v>2009</c:v>
                </c:pt>
                <c:pt idx="35">
                  <c:v>2010</c:v>
                </c:pt>
                <c:pt idx="36">
                  <c:v>2011</c:v>
                </c:pt>
                <c:pt idx="37">
                  <c:v>2012</c:v>
                </c:pt>
                <c:pt idx="38">
                  <c:v>2013</c:v>
                </c:pt>
                <c:pt idx="39">
                  <c:v>2014</c:v>
                </c:pt>
                <c:pt idx="40">
                  <c:v>2015</c:v>
                </c:pt>
              </c:numCache>
            </c:numRef>
          </c:cat>
          <c:val>
            <c:numRef>
              <c:f>Sheet1!$D$2:$D$42</c:f>
              <c:numCache>
                <c:formatCode>0%</c:formatCode>
                <c:ptCount val="41"/>
                <c:pt idx="0">
                  <c:v>8.5342702063182216E-2</c:v>
                </c:pt>
                <c:pt idx="1">
                  <c:v>8.2465975178473802E-2</c:v>
                </c:pt>
                <c:pt idx="2">
                  <c:v>7.8250610838558096E-2</c:v>
                </c:pt>
                <c:pt idx="3">
                  <c:v>7.4754802765558917E-2</c:v>
                </c:pt>
                <c:pt idx="4">
                  <c:v>7.8097427390609056E-2</c:v>
                </c:pt>
                <c:pt idx="5">
                  <c:v>7.9420045176916421E-2</c:v>
                </c:pt>
                <c:pt idx="6">
                  <c:v>8.2516315616604025E-2</c:v>
                </c:pt>
                <c:pt idx="7">
                  <c:v>8.4524200639023384E-2</c:v>
                </c:pt>
                <c:pt idx="8">
                  <c:v>8.7756352901686721E-2</c:v>
                </c:pt>
                <c:pt idx="9">
                  <c:v>8.6963472027810851E-2</c:v>
                </c:pt>
                <c:pt idx="10">
                  <c:v>8.0210490433864273E-2</c:v>
                </c:pt>
                <c:pt idx="11">
                  <c:v>7.8671553478477318E-2</c:v>
                </c:pt>
                <c:pt idx="12">
                  <c:v>8.5365048757085879E-2</c:v>
                </c:pt>
                <c:pt idx="13">
                  <c:v>9.1103882423724969E-2</c:v>
                </c:pt>
                <c:pt idx="14">
                  <c:v>9.7290871770659398E-2</c:v>
                </c:pt>
                <c:pt idx="15">
                  <c:v>0.10226584437408226</c:v>
                </c:pt>
                <c:pt idx="16">
                  <c:v>0.1047037747189787</c:v>
                </c:pt>
                <c:pt idx="17">
                  <c:v>0.1086827515094187</c:v>
                </c:pt>
                <c:pt idx="18">
                  <c:v>0.11084769289621048</c:v>
                </c:pt>
                <c:pt idx="19">
                  <c:v>0.11298743677139704</c:v>
                </c:pt>
                <c:pt idx="20">
                  <c:v>0.11215012295067339</c:v>
                </c:pt>
                <c:pt idx="21">
                  <c:v>0.11343705441738469</c:v>
                </c:pt>
                <c:pt idx="22">
                  <c:v>0.12488057628227373</c:v>
                </c:pt>
                <c:pt idx="23">
                  <c:v>0.11409277168603049</c:v>
                </c:pt>
                <c:pt idx="24">
                  <c:v>0.12215406727280614</c:v>
                </c:pt>
                <c:pt idx="25">
                  <c:v>0.11763008789511935</c:v>
                </c:pt>
                <c:pt idx="26">
                  <c:v>0.12809047131176479</c:v>
                </c:pt>
                <c:pt idx="27">
                  <c:v>0.12659308404000749</c:v>
                </c:pt>
                <c:pt idx="28">
                  <c:v>0.12769608867402207</c:v>
                </c:pt>
                <c:pt idx="29">
                  <c:v>0.12570463654394032</c:v>
                </c:pt>
                <c:pt idx="30">
                  <c:v>0.12217985245863014</c:v>
                </c:pt>
                <c:pt idx="31">
                  <c:v>0.13475123320053861</c:v>
                </c:pt>
                <c:pt idx="32">
                  <c:v>0.1237186416867178</c:v>
                </c:pt>
                <c:pt idx="33">
                  <c:v>0.13073718327795603</c:v>
                </c:pt>
                <c:pt idx="34">
                  <c:v>0.12512803392509383</c:v>
                </c:pt>
                <c:pt idx="35">
                  <c:v>0.13891649465126998</c:v>
                </c:pt>
                <c:pt idx="36">
                  <c:v>0.1467837463209036</c:v>
                </c:pt>
                <c:pt idx="37">
                  <c:v>0.17436587117740776</c:v>
                </c:pt>
                <c:pt idx="38">
                  <c:v>0.16870985876150216</c:v>
                </c:pt>
                <c:pt idx="39">
                  <c:v>0.1665842537853896</c:v>
                </c:pt>
                <c:pt idx="40">
                  <c:v>0.16490128252126598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Forecast</c:v>
                </c:pt>
              </c:strCache>
            </c:strRef>
          </c:tx>
          <c:spPr>
            <a:ln w="12700">
              <a:solidFill>
                <a:srgbClr val="8B9B3C"/>
              </a:solidFill>
            </a:ln>
          </c:spPr>
          <c:marker>
            <c:symbol val="circle"/>
            <c:size val="8"/>
            <c:spPr>
              <a:solidFill>
                <a:schemeClr val="bg1"/>
              </a:solidFill>
              <a:ln>
                <a:solidFill>
                  <a:schemeClr val="tx1"/>
                </a:solidFill>
              </a:ln>
            </c:spPr>
          </c:marker>
          <c:cat>
            <c:numRef>
              <c:f>Sheet1!$A$2:$A$42</c:f>
              <c:numCache>
                <c:formatCode>General</c:formatCode>
                <c:ptCount val="41"/>
                <c:pt idx="0">
                  <c:v>1975</c:v>
                </c:pt>
                <c:pt idx="1">
                  <c:v>1976</c:v>
                </c:pt>
                <c:pt idx="2">
                  <c:v>1977</c:v>
                </c:pt>
                <c:pt idx="3">
                  <c:v>1978</c:v>
                </c:pt>
                <c:pt idx="4">
                  <c:v>1979</c:v>
                </c:pt>
                <c:pt idx="5">
                  <c:v>1980</c:v>
                </c:pt>
                <c:pt idx="6">
                  <c:v>1981</c:v>
                </c:pt>
                <c:pt idx="7">
                  <c:v>1982</c:v>
                </c:pt>
                <c:pt idx="8">
                  <c:v>1983</c:v>
                </c:pt>
                <c:pt idx="9">
                  <c:v>1984</c:v>
                </c:pt>
                <c:pt idx="10">
                  <c:v>1985</c:v>
                </c:pt>
                <c:pt idx="11">
                  <c:v>1986</c:v>
                </c:pt>
                <c:pt idx="12">
                  <c:v>1987</c:v>
                </c:pt>
                <c:pt idx="13">
                  <c:v>1988</c:v>
                </c:pt>
                <c:pt idx="14">
                  <c:v>1989</c:v>
                </c:pt>
                <c:pt idx="15">
                  <c:v>1990</c:v>
                </c:pt>
                <c:pt idx="16">
                  <c:v>1991</c:v>
                </c:pt>
                <c:pt idx="17">
                  <c:v>1992</c:v>
                </c:pt>
                <c:pt idx="18">
                  <c:v>1993</c:v>
                </c:pt>
                <c:pt idx="19">
                  <c:v>1994</c:v>
                </c:pt>
                <c:pt idx="20">
                  <c:v>1995</c:v>
                </c:pt>
                <c:pt idx="21">
                  <c:v>1996</c:v>
                </c:pt>
                <c:pt idx="22">
                  <c:v>1997</c:v>
                </c:pt>
                <c:pt idx="23">
                  <c:v>1998</c:v>
                </c:pt>
                <c:pt idx="24">
                  <c:v>1999</c:v>
                </c:pt>
                <c:pt idx="25">
                  <c:v>2000</c:v>
                </c:pt>
                <c:pt idx="26">
                  <c:v>2001</c:v>
                </c:pt>
                <c:pt idx="27">
                  <c:v>2002</c:v>
                </c:pt>
                <c:pt idx="28">
                  <c:v>2003</c:v>
                </c:pt>
                <c:pt idx="29">
                  <c:v>2004</c:v>
                </c:pt>
                <c:pt idx="30">
                  <c:v>2005</c:v>
                </c:pt>
                <c:pt idx="31">
                  <c:v>2006</c:v>
                </c:pt>
                <c:pt idx="32">
                  <c:v>2007</c:v>
                </c:pt>
                <c:pt idx="33">
                  <c:v>2008</c:v>
                </c:pt>
                <c:pt idx="34">
                  <c:v>2009</c:v>
                </c:pt>
                <c:pt idx="35">
                  <c:v>2010</c:v>
                </c:pt>
                <c:pt idx="36">
                  <c:v>2011</c:v>
                </c:pt>
                <c:pt idx="37">
                  <c:v>2012</c:v>
                </c:pt>
                <c:pt idx="38">
                  <c:v>2013</c:v>
                </c:pt>
                <c:pt idx="39">
                  <c:v>2014</c:v>
                </c:pt>
                <c:pt idx="40">
                  <c:v>2015</c:v>
                </c:pt>
              </c:numCache>
            </c:numRef>
          </c:cat>
          <c:val>
            <c:numRef>
              <c:f>Sheet1!$E$2:$E$42</c:f>
              <c:numCache>
                <c:formatCode>General</c:formatCode>
                <c:ptCount val="41"/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14546944"/>
        <c:axId val="114553984"/>
      </c:lineChart>
      <c:catAx>
        <c:axId val="11454694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ln w="6350">
            <a:solidFill>
              <a:schemeClr val="tx1"/>
            </a:solidFill>
          </a:ln>
        </c:spPr>
        <c:txPr>
          <a:bodyPr rot="-2700000"/>
          <a:lstStyle/>
          <a:p>
            <a:pPr>
              <a:defRPr sz="1200"/>
            </a:pPr>
            <a:endParaRPr lang="en-US"/>
          </a:p>
        </c:txPr>
        <c:crossAx val="114553984"/>
        <c:crosses val="autoZero"/>
        <c:auto val="1"/>
        <c:lblAlgn val="ctr"/>
        <c:lblOffset val="100"/>
        <c:tickLblSkip val="2"/>
        <c:noMultiLvlLbl val="0"/>
      </c:catAx>
      <c:valAx>
        <c:axId val="114553984"/>
        <c:scaling>
          <c:orientation val="minMax"/>
        </c:scaling>
        <c:delete val="0"/>
        <c:axPos val="l"/>
        <c:numFmt formatCode="0%" sourceLinked="1"/>
        <c:majorTickMark val="out"/>
        <c:minorTickMark val="none"/>
        <c:tickLblPos val="nextTo"/>
        <c:spPr>
          <a:ln w="6350">
            <a:solidFill>
              <a:schemeClr val="tx1"/>
            </a:solidFill>
          </a:ln>
        </c:spPr>
        <c:txPr>
          <a:bodyPr/>
          <a:lstStyle/>
          <a:p>
            <a:pPr>
              <a:defRPr sz="1200"/>
            </a:pPr>
            <a:endParaRPr lang="en-US"/>
          </a:p>
        </c:txPr>
        <c:crossAx val="114546944"/>
        <c:crosses val="autoZero"/>
        <c:crossBetween val="between"/>
      </c:valAx>
    </c:plotArea>
    <c:legend>
      <c:legendPos val="b"/>
      <c:layout>
        <c:manualLayout>
          <c:xMode val="edge"/>
          <c:yMode val="edge"/>
          <c:x val="0.22157729658792652"/>
          <c:y val="0.85721412601128189"/>
          <c:w val="0.53351194225721787"/>
          <c:h val="4.9425398748233394E-2"/>
        </c:manualLayout>
      </c:layout>
      <c:overlay val="0"/>
      <c:txPr>
        <a:bodyPr/>
        <a:lstStyle/>
        <a:p>
          <a:pPr>
            <a:defRPr sz="1800" baseline="12000"/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  <c:userShapes r:id="rId2"/>
</c:chartSpace>
</file>

<file path=ppt/charts/chart2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CA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autoTitleDeleted val="0"/>
    <c:plotArea>
      <c:layout>
        <c:manualLayout>
          <c:layoutTarget val="inner"/>
          <c:xMode val="edge"/>
          <c:yMode val="edge"/>
          <c:x val="7.8418819882692767E-2"/>
          <c:y val="3.422526131601971E-2"/>
          <c:w val="0.90342936729433132"/>
          <c:h val="0.70150158861721235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Private health insurance</c:v>
                </c:pt>
              </c:strCache>
            </c:strRef>
          </c:tx>
          <c:spPr>
            <a:ln w="12700">
              <a:solidFill>
                <a:srgbClr val="8B9B3C"/>
              </a:solidFill>
            </a:ln>
          </c:spPr>
          <c:marker>
            <c:symbol val="diamond"/>
            <c:size val="10"/>
            <c:spPr>
              <a:solidFill>
                <a:srgbClr val="8B9B3C"/>
              </a:solidFill>
              <a:ln w="6350">
                <a:solidFill>
                  <a:schemeClr val="tx1"/>
                </a:solidFill>
              </a:ln>
            </c:spPr>
          </c:marker>
          <c:dPt>
            <c:idx val="26"/>
            <c:marker>
              <c:symbol val="circle"/>
              <c:size val="8"/>
              <c:spPr>
                <a:solidFill>
                  <a:schemeClr val="bg1"/>
                </a:solidFill>
                <a:ln w="6350">
                  <a:solidFill>
                    <a:schemeClr val="tx1"/>
                  </a:solidFill>
                </a:ln>
              </c:spPr>
            </c:marker>
            <c:bubble3D val="0"/>
          </c:dPt>
          <c:dPt>
            <c:idx val="27"/>
            <c:marker>
              <c:symbol val="circle"/>
              <c:size val="8"/>
              <c:spPr>
                <a:solidFill>
                  <a:schemeClr val="bg1"/>
                </a:solidFill>
                <a:ln w="6350">
                  <a:solidFill>
                    <a:schemeClr val="tx1"/>
                  </a:solidFill>
                </a:ln>
              </c:spPr>
            </c:marker>
            <c:bubble3D val="0"/>
          </c:dPt>
          <c:cat>
            <c:numRef>
              <c:f>Sheet1!$A$2:$A$29</c:f>
              <c:numCache>
                <c:formatCode>General</c:formatCode>
                <c:ptCount val="28"/>
                <c:pt idx="0">
                  <c:v>1988</c:v>
                </c:pt>
                <c:pt idx="1">
                  <c:v>1989</c:v>
                </c:pt>
                <c:pt idx="2">
                  <c:v>1990</c:v>
                </c:pt>
                <c:pt idx="3">
                  <c:v>1991</c:v>
                </c:pt>
                <c:pt idx="4">
                  <c:v>1992</c:v>
                </c:pt>
                <c:pt idx="5">
                  <c:v>1993</c:v>
                </c:pt>
                <c:pt idx="6">
                  <c:v>1994</c:v>
                </c:pt>
                <c:pt idx="7">
                  <c:v>1995</c:v>
                </c:pt>
                <c:pt idx="8">
                  <c:v>1996</c:v>
                </c:pt>
                <c:pt idx="9">
                  <c:v>1997</c:v>
                </c:pt>
                <c:pt idx="10">
                  <c:v>1998</c:v>
                </c:pt>
                <c:pt idx="11">
                  <c:v>1999</c:v>
                </c:pt>
                <c:pt idx="12">
                  <c:v>2000</c:v>
                </c:pt>
                <c:pt idx="13">
                  <c:v>2001</c:v>
                </c:pt>
                <c:pt idx="14">
                  <c:v>2002</c:v>
                </c:pt>
                <c:pt idx="15">
                  <c:v>2003</c:v>
                </c:pt>
                <c:pt idx="16">
                  <c:v>2004</c:v>
                </c:pt>
                <c:pt idx="17">
                  <c:v>2005</c:v>
                </c:pt>
                <c:pt idx="18">
                  <c:v>2006</c:v>
                </c:pt>
                <c:pt idx="19">
                  <c:v>2007</c:v>
                </c:pt>
                <c:pt idx="20">
                  <c:v>2008</c:v>
                </c:pt>
                <c:pt idx="21">
                  <c:v>2009</c:v>
                </c:pt>
                <c:pt idx="22">
                  <c:v>2010</c:v>
                </c:pt>
                <c:pt idx="23">
                  <c:v>2011</c:v>
                </c:pt>
                <c:pt idx="24">
                  <c:v>2012</c:v>
                </c:pt>
                <c:pt idx="25">
                  <c:v>2013</c:v>
                </c:pt>
                <c:pt idx="26">
                  <c:v>2014</c:v>
                </c:pt>
                <c:pt idx="27">
                  <c:v>2015</c:v>
                </c:pt>
              </c:numCache>
            </c:numRef>
          </c:cat>
          <c:val>
            <c:numRef>
              <c:f>Sheet1!$B$2:$B$29</c:f>
              <c:numCache>
                <c:formatCode>0%</c:formatCode>
                <c:ptCount val="28"/>
                <c:pt idx="0">
                  <c:v>0.49992007498023211</c:v>
                </c:pt>
                <c:pt idx="1">
                  <c:v>0.51367688087036256</c:v>
                </c:pt>
                <c:pt idx="2">
                  <c:v>0.53257711098870864</c:v>
                </c:pt>
                <c:pt idx="3">
                  <c:v>0.55730117905480614</c:v>
                </c:pt>
                <c:pt idx="4">
                  <c:v>0.57102526323351299</c:v>
                </c:pt>
                <c:pt idx="5">
                  <c:v>0.56504539950262367</c:v>
                </c:pt>
                <c:pt idx="6">
                  <c:v>0.55188379952016409</c:v>
                </c:pt>
                <c:pt idx="7">
                  <c:v>0.54884443536114225</c:v>
                </c:pt>
                <c:pt idx="8">
                  <c:v>0.54811443620722866</c:v>
                </c:pt>
                <c:pt idx="9">
                  <c:v>0.55566178876407213</c:v>
                </c:pt>
                <c:pt idx="10">
                  <c:v>0.57266138084972051</c:v>
                </c:pt>
                <c:pt idx="11">
                  <c:v>0.55014212513322447</c:v>
                </c:pt>
                <c:pt idx="12">
                  <c:v>0.55802408713461371</c:v>
                </c:pt>
                <c:pt idx="13">
                  <c:v>0.56937169398515686</c:v>
                </c:pt>
                <c:pt idx="14">
                  <c:v>0.56719486461911572</c:v>
                </c:pt>
                <c:pt idx="15">
                  <c:v>0.57296771224580545</c:v>
                </c:pt>
                <c:pt idx="16">
                  <c:v>0.57183976707191309</c:v>
                </c:pt>
                <c:pt idx="17">
                  <c:v>0.55324653579723426</c:v>
                </c:pt>
                <c:pt idx="18">
                  <c:v>0.54941244915489029</c:v>
                </c:pt>
                <c:pt idx="19">
                  <c:v>0.54343369779444539</c:v>
                </c:pt>
                <c:pt idx="20">
                  <c:v>0.53665660879286281</c:v>
                </c:pt>
                <c:pt idx="21">
                  <c:v>0.55030168578190308</c:v>
                </c:pt>
                <c:pt idx="22">
                  <c:v>0.57832132084728416</c:v>
                </c:pt>
                <c:pt idx="23">
                  <c:v>0.5917605815005107</c:v>
                </c:pt>
                <c:pt idx="24">
                  <c:v>0.59632577416189336</c:v>
                </c:pt>
                <c:pt idx="25">
                  <c:v>0.59882513865680354</c:v>
                </c:pt>
                <c:pt idx="26">
                  <c:v>0.59882513865680354</c:v>
                </c:pt>
                <c:pt idx="27">
                  <c:v>0.59882513865680354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Household (out of pocket)</c:v>
                </c:pt>
              </c:strCache>
            </c:strRef>
          </c:tx>
          <c:spPr>
            <a:ln w="12700">
              <a:solidFill>
                <a:srgbClr val="B3BD81"/>
              </a:solidFill>
            </a:ln>
          </c:spPr>
          <c:marker>
            <c:symbol val="square"/>
            <c:size val="8"/>
            <c:spPr>
              <a:solidFill>
                <a:srgbClr val="B3BD81"/>
              </a:solidFill>
              <a:ln w="6350">
                <a:solidFill>
                  <a:schemeClr val="tx1"/>
                </a:solidFill>
              </a:ln>
            </c:spPr>
          </c:marker>
          <c:dPt>
            <c:idx val="26"/>
            <c:marker>
              <c:symbol val="circle"/>
              <c:size val="8"/>
              <c:spPr>
                <a:solidFill>
                  <a:schemeClr val="bg1"/>
                </a:solidFill>
                <a:ln w="6350">
                  <a:solidFill>
                    <a:schemeClr val="tx1"/>
                  </a:solidFill>
                </a:ln>
              </c:spPr>
            </c:marker>
            <c:bubble3D val="0"/>
          </c:dPt>
          <c:dPt>
            <c:idx val="27"/>
            <c:marker>
              <c:symbol val="circle"/>
              <c:size val="8"/>
              <c:spPr>
                <a:solidFill>
                  <a:schemeClr val="bg1"/>
                </a:solidFill>
                <a:ln w="6350">
                  <a:solidFill>
                    <a:schemeClr val="tx1"/>
                  </a:solidFill>
                </a:ln>
              </c:spPr>
            </c:marker>
            <c:bubble3D val="0"/>
          </c:dPt>
          <c:cat>
            <c:numRef>
              <c:f>Sheet1!$A$2:$A$29</c:f>
              <c:numCache>
                <c:formatCode>General</c:formatCode>
                <c:ptCount val="28"/>
                <c:pt idx="0">
                  <c:v>1988</c:v>
                </c:pt>
                <c:pt idx="1">
                  <c:v>1989</c:v>
                </c:pt>
                <c:pt idx="2">
                  <c:v>1990</c:v>
                </c:pt>
                <c:pt idx="3">
                  <c:v>1991</c:v>
                </c:pt>
                <c:pt idx="4">
                  <c:v>1992</c:v>
                </c:pt>
                <c:pt idx="5">
                  <c:v>1993</c:v>
                </c:pt>
                <c:pt idx="6">
                  <c:v>1994</c:v>
                </c:pt>
                <c:pt idx="7">
                  <c:v>1995</c:v>
                </c:pt>
                <c:pt idx="8">
                  <c:v>1996</c:v>
                </c:pt>
                <c:pt idx="9">
                  <c:v>1997</c:v>
                </c:pt>
                <c:pt idx="10">
                  <c:v>1998</c:v>
                </c:pt>
                <c:pt idx="11">
                  <c:v>1999</c:v>
                </c:pt>
                <c:pt idx="12">
                  <c:v>2000</c:v>
                </c:pt>
                <c:pt idx="13">
                  <c:v>2001</c:v>
                </c:pt>
                <c:pt idx="14">
                  <c:v>2002</c:v>
                </c:pt>
                <c:pt idx="15">
                  <c:v>2003</c:v>
                </c:pt>
                <c:pt idx="16">
                  <c:v>2004</c:v>
                </c:pt>
                <c:pt idx="17">
                  <c:v>2005</c:v>
                </c:pt>
                <c:pt idx="18">
                  <c:v>2006</c:v>
                </c:pt>
                <c:pt idx="19">
                  <c:v>2007</c:v>
                </c:pt>
                <c:pt idx="20">
                  <c:v>2008</c:v>
                </c:pt>
                <c:pt idx="21">
                  <c:v>2009</c:v>
                </c:pt>
                <c:pt idx="22">
                  <c:v>2010</c:v>
                </c:pt>
                <c:pt idx="23">
                  <c:v>2011</c:v>
                </c:pt>
                <c:pt idx="24">
                  <c:v>2012</c:v>
                </c:pt>
                <c:pt idx="25">
                  <c:v>2013</c:v>
                </c:pt>
                <c:pt idx="26">
                  <c:v>2014</c:v>
                </c:pt>
                <c:pt idx="27">
                  <c:v>2015</c:v>
                </c:pt>
              </c:numCache>
            </c:numRef>
          </c:cat>
          <c:val>
            <c:numRef>
              <c:f>Sheet1!$C$2:$C$29</c:f>
              <c:numCache>
                <c:formatCode>0%</c:formatCode>
                <c:ptCount val="28"/>
                <c:pt idx="0">
                  <c:v>0.50007992501976806</c:v>
                </c:pt>
                <c:pt idx="1">
                  <c:v>0.48632311912963749</c:v>
                </c:pt>
                <c:pt idx="2">
                  <c:v>0.46742288901129131</c:v>
                </c:pt>
                <c:pt idx="3">
                  <c:v>0.44269882094519386</c:v>
                </c:pt>
                <c:pt idx="4">
                  <c:v>0.42897473676648701</c:v>
                </c:pt>
                <c:pt idx="5">
                  <c:v>0.43495460049737644</c:v>
                </c:pt>
                <c:pt idx="6">
                  <c:v>0.4481162004798358</c:v>
                </c:pt>
                <c:pt idx="7">
                  <c:v>0.4511555646388577</c:v>
                </c:pt>
                <c:pt idx="8">
                  <c:v>0.45188556379277145</c:v>
                </c:pt>
                <c:pt idx="9">
                  <c:v>0.44433821123592793</c:v>
                </c:pt>
                <c:pt idx="10">
                  <c:v>0.42733861915027949</c:v>
                </c:pt>
                <c:pt idx="11">
                  <c:v>0.44985787486677553</c:v>
                </c:pt>
                <c:pt idx="12">
                  <c:v>0.44197591286538634</c:v>
                </c:pt>
                <c:pt idx="13">
                  <c:v>0.4306283060148432</c:v>
                </c:pt>
                <c:pt idx="14">
                  <c:v>0.43280513538088422</c:v>
                </c:pt>
                <c:pt idx="15">
                  <c:v>0.4270322877541945</c:v>
                </c:pt>
                <c:pt idx="16">
                  <c:v>0.42816023292808686</c:v>
                </c:pt>
                <c:pt idx="17">
                  <c:v>0.44675346420276579</c:v>
                </c:pt>
                <c:pt idx="18">
                  <c:v>0.45058755084510965</c:v>
                </c:pt>
                <c:pt idx="19">
                  <c:v>0.45656630220555461</c:v>
                </c:pt>
                <c:pt idx="20">
                  <c:v>0.46334339120713719</c:v>
                </c:pt>
                <c:pt idx="21">
                  <c:v>0.44969831421809686</c:v>
                </c:pt>
                <c:pt idx="22">
                  <c:v>0.42167867915271579</c:v>
                </c:pt>
                <c:pt idx="23">
                  <c:v>0.40823941849948925</c:v>
                </c:pt>
                <c:pt idx="24">
                  <c:v>0.40367422583810658</c:v>
                </c:pt>
                <c:pt idx="25">
                  <c:v>0.40117486134319635</c:v>
                </c:pt>
                <c:pt idx="26">
                  <c:v>0.40117486134319646</c:v>
                </c:pt>
                <c:pt idx="27">
                  <c:v>0.40117486134319646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Forecast</c:v>
                </c:pt>
              </c:strCache>
            </c:strRef>
          </c:tx>
          <c:spPr>
            <a:ln w="12700">
              <a:solidFill>
                <a:srgbClr val="8B9B3C"/>
              </a:solidFill>
            </a:ln>
          </c:spPr>
          <c:marker>
            <c:symbol val="circle"/>
            <c:size val="7"/>
            <c:spPr>
              <a:solidFill>
                <a:schemeClr val="bg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</a:ln>
              <a:effectLst/>
            </c:spPr>
          </c:marker>
          <c:cat>
            <c:numRef>
              <c:f>Sheet1!$A$2:$A$29</c:f>
              <c:numCache>
                <c:formatCode>General</c:formatCode>
                <c:ptCount val="28"/>
                <c:pt idx="0">
                  <c:v>1988</c:v>
                </c:pt>
                <c:pt idx="1">
                  <c:v>1989</c:v>
                </c:pt>
                <c:pt idx="2">
                  <c:v>1990</c:v>
                </c:pt>
                <c:pt idx="3">
                  <c:v>1991</c:v>
                </c:pt>
                <c:pt idx="4">
                  <c:v>1992</c:v>
                </c:pt>
                <c:pt idx="5">
                  <c:v>1993</c:v>
                </c:pt>
                <c:pt idx="6">
                  <c:v>1994</c:v>
                </c:pt>
                <c:pt idx="7">
                  <c:v>1995</c:v>
                </c:pt>
                <c:pt idx="8">
                  <c:v>1996</c:v>
                </c:pt>
                <c:pt idx="9">
                  <c:v>1997</c:v>
                </c:pt>
                <c:pt idx="10">
                  <c:v>1998</c:v>
                </c:pt>
                <c:pt idx="11">
                  <c:v>1999</c:v>
                </c:pt>
                <c:pt idx="12">
                  <c:v>2000</c:v>
                </c:pt>
                <c:pt idx="13">
                  <c:v>2001</c:v>
                </c:pt>
                <c:pt idx="14">
                  <c:v>2002</c:v>
                </c:pt>
                <c:pt idx="15">
                  <c:v>2003</c:v>
                </c:pt>
                <c:pt idx="16">
                  <c:v>2004</c:v>
                </c:pt>
                <c:pt idx="17">
                  <c:v>2005</c:v>
                </c:pt>
                <c:pt idx="18">
                  <c:v>2006</c:v>
                </c:pt>
                <c:pt idx="19">
                  <c:v>2007</c:v>
                </c:pt>
                <c:pt idx="20">
                  <c:v>2008</c:v>
                </c:pt>
                <c:pt idx="21">
                  <c:v>2009</c:v>
                </c:pt>
                <c:pt idx="22">
                  <c:v>2010</c:v>
                </c:pt>
                <c:pt idx="23">
                  <c:v>2011</c:v>
                </c:pt>
                <c:pt idx="24">
                  <c:v>2012</c:v>
                </c:pt>
                <c:pt idx="25">
                  <c:v>2013</c:v>
                </c:pt>
                <c:pt idx="26">
                  <c:v>2014</c:v>
                </c:pt>
                <c:pt idx="27">
                  <c:v>2015</c:v>
                </c:pt>
              </c:numCache>
            </c:numRef>
          </c:cat>
          <c:val>
            <c:numRef>
              <c:f>Sheet1!$D$2:$D$29</c:f>
              <c:numCache>
                <c:formatCode>General</c:formatCode>
                <c:ptCount val="28"/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15297280"/>
        <c:axId val="115315840"/>
      </c:lineChart>
      <c:catAx>
        <c:axId val="115297280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ln w="6350">
            <a:solidFill>
              <a:schemeClr val="tx1"/>
            </a:solidFill>
          </a:ln>
        </c:spPr>
        <c:txPr>
          <a:bodyPr/>
          <a:lstStyle/>
          <a:p>
            <a:pPr>
              <a:defRPr sz="1200"/>
            </a:pPr>
            <a:endParaRPr lang="en-US"/>
          </a:p>
        </c:txPr>
        <c:crossAx val="115315840"/>
        <c:crosses val="autoZero"/>
        <c:auto val="1"/>
        <c:lblAlgn val="ctr"/>
        <c:lblOffset val="100"/>
        <c:tickLblSkip val="1"/>
        <c:noMultiLvlLbl val="0"/>
      </c:catAx>
      <c:valAx>
        <c:axId val="115315840"/>
        <c:scaling>
          <c:orientation val="minMax"/>
          <c:max val="1"/>
          <c:min val="0"/>
        </c:scaling>
        <c:delete val="0"/>
        <c:axPos val="l"/>
        <c:numFmt formatCode="0%" sourceLinked="1"/>
        <c:majorTickMark val="out"/>
        <c:minorTickMark val="none"/>
        <c:tickLblPos val="nextTo"/>
        <c:spPr>
          <a:ln w="6350">
            <a:solidFill>
              <a:schemeClr val="tx1"/>
            </a:solidFill>
          </a:ln>
        </c:spPr>
        <c:txPr>
          <a:bodyPr/>
          <a:lstStyle/>
          <a:p>
            <a:pPr>
              <a:defRPr sz="1200"/>
            </a:pPr>
            <a:endParaRPr lang="en-US"/>
          </a:p>
        </c:txPr>
        <c:crossAx val="115297280"/>
        <c:crosses val="autoZero"/>
        <c:crossBetween val="between"/>
      </c:valAx>
    </c:plotArea>
    <c:legend>
      <c:legendPos val="b"/>
      <c:layout>
        <c:manualLayout>
          <c:xMode val="edge"/>
          <c:yMode val="edge"/>
          <c:x val="0.11893881149933584"/>
          <c:y val="0.87931021780172225"/>
          <c:w val="0.76212237700132834"/>
          <c:h val="5.6362296818160885E-2"/>
        </c:manualLayout>
      </c:layout>
      <c:overlay val="0"/>
      <c:txPr>
        <a:bodyPr/>
        <a:lstStyle/>
        <a:p>
          <a:pPr>
            <a:defRPr sz="1800" baseline="12000"/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  <c:userShapes r:id="rId2"/>
</c:chartSpace>
</file>

<file path=ppt/charts/chart2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CA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1044841070230829"/>
          <c:y val="3.0601788092694263E-2"/>
          <c:w val="0.86879962351710982"/>
          <c:h val="0.7112390261562133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Actual</c:v>
                </c:pt>
              </c:strCache>
            </c:strRef>
          </c:tx>
          <c:spPr>
            <a:solidFill>
              <a:srgbClr val="8B9B3C"/>
            </a:solidFill>
            <a:ln w="6350">
              <a:solidFill>
                <a:schemeClr val="tx1"/>
              </a:solidFill>
            </a:ln>
          </c:spPr>
          <c:invertIfNegative val="0"/>
          <c:cat>
            <c:numRef>
              <c:f>Sheet1!$A$2:$A$42</c:f>
              <c:numCache>
                <c:formatCode>General</c:formatCode>
                <c:ptCount val="41"/>
                <c:pt idx="0">
                  <c:v>1975</c:v>
                </c:pt>
                <c:pt idx="1">
                  <c:v>1976</c:v>
                </c:pt>
                <c:pt idx="2">
                  <c:v>1977</c:v>
                </c:pt>
                <c:pt idx="3">
                  <c:v>1978</c:v>
                </c:pt>
                <c:pt idx="4">
                  <c:v>1979</c:v>
                </c:pt>
                <c:pt idx="5">
                  <c:v>1980</c:v>
                </c:pt>
                <c:pt idx="6">
                  <c:v>1981</c:v>
                </c:pt>
                <c:pt idx="7">
                  <c:v>1982</c:v>
                </c:pt>
                <c:pt idx="8">
                  <c:v>1983</c:v>
                </c:pt>
                <c:pt idx="9">
                  <c:v>1984</c:v>
                </c:pt>
                <c:pt idx="10">
                  <c:v>1985</c:v>
                </c:pt>
                <c:pt idx="11">
                  <c:v>1986</c:v>
                </c:pt>
                <c:pt idx="12">
                  <c:v>1987</c:v>
                </c:pt>
                <c:pt idx="13">
                  <c:v>1988</c:v>
                </c:pt>
                <c:pt idx="14">
                  <c:v>1989</c:v>
                </c:pt>
                <c:pt idx="15">
                  <c:v>1990</c:v>
                </c:pt>
                <c:pt idx="16">
                  <c:v>1991</c:v>
                </c:pt>
                <c:pt idx="17">
                  <c:v>1992</c:v>
                </c:pt>
                <c:pt idx="18">
                  <c:v>1993</c:v>
                </c:pt>
                <c:pt idx="19">
                  <c:v>1994</c:v>
                </c:pt>
                <c:pt idx="20">
                  <c:v>1995</c:v>
                </c:pt>
                <c:pt idx="21">
                  <c:v>1996</c:v>
                </c:pt>
                <c:pt idx="22">
                  <c:v>1997</c:v>
                </c:pt>
                <c:pt idx="23">
                  <c:v>1998</c:v>
                </c:pt>
                <c:pt idx="24">
                  <c:v>1999</c:v>
                </c:pt>
                <c:pt idx="25">
                  <c:v>2000</c:v>
                </c:pt>
                <c:pt idx="26">
                  <c:v>2001</c:v>
                </c:pt>
                <c:pt idx="27">
                  <c:v>2002</c:v>
                </c:pt>
                <c:pt idx="28">
                  <c:v>2003</c:v>
                </c:pt>
                <c:pt idx="29">
                  <c:v>2004</c:v>
                </c:pt>
                <c:pt idx="30">
                  <c:v>2005</c:v>
                </c:pt>
                <c:pt idx="31">
                  <c:v>2006</c:v>
                </c:pt>
                <c:pt idx="32">
                  <c:v>2007</c:v>
                </c:pt>
                <c:pt idx="33">
                  <c:v>2008</c:v>
                </c:pt>
                <c:pt idx="34">
                  <c:v>2009</c:v>
                </c:pt>
                <c:pt idx="35">
                  <c:v>2010</c:v>
                </c:pt>
                <c:pt idx="36">
                  <c:v>2011</c:v>
                </c:pt>
                <c:pt idx="37">
                  <c:v>2012</c:v>
                </c:pt>
                <c:pt idx="38">
                  <c:v>2013</c:v>
                </c:pt>
                <c:pt idx="39">
                  <c:v>2014</c:v>
                </c:pt>
                <c:pt idx="40">
                  <c:v>2015</c:v>
                </c:pt>
              </c:numCache>
            </c:numRef>
          </c:cat>
          <c:val>
            <c:numRef>
              <c:f>Sheet1!$B$2:$B$42</c:f>
              <c:numCache>
                <c:formatCode>General</c:formatCode>
                <c:ptCount val="41"/>
                <c:pt idx="0">
                  <c:v>48.609137723045329</c:v>
                </c:pt>
                <c:pt idx="1">
                  <c:v>58.363369683260927</c:v>
                </c:pt>
                <c:pt idx="2">
                  <c:v>66.465537937325834</c:v>
                </c:pt>
                <c:pt idx="3">
                  <c:v>77.278318595980949</c:v>
                </c:pt>
                <c:pt idx="4">
                  <c:v>89.733337586280015</c:v>
                </c:pt>
                <c:pt idx="5">
                  <c:v>103.59100558463044</c:v>
                </c:pt>
                <c:pt idx="6">
                  <c:v>116.43059618250737</c:v>
                </c:pt>
                <c:pt idx="7">
                  <c:v>134.75873260581972</c:v>
                </c:pt>
                <c:pt idx="8">
                  <c:v>147.49751420727344</c:v>
                </c:pt>
                <c:pt idx="9">
                  <c:v>152.90504413335231</c:v>
                </c:pt>
                <c:pt idx="10">
                  <c:v>158.87953008732873</c:v>
                </c:pt>
                <c:pt idx="11">
                  <c:v>156.59650427398077</c:v>
                </c:pt>
                <c:pt idx="12">
                  <c:v>163.6802149079106</c:v>
                </c:pt>
                <c:pt idx="13">
                  <c:v>176.84613322706673</c:v>
                </c:pt>
                <c:pt idx="14">
                  <c:v>188.45018822071299</c:v>
                </c:pt>
                <c:pt idx="15">
                  <c:v>241.2430362454449</c:v>
                </c:pt>
                <c:pt idx="16">
                  <c:v>272.43036087865215</c:v>
                </c:pt>
                <c:pt idx="17">
                  <c:v>287.0854112611292</c:v>
                </c:pt>
                <c:pt idx="18">
                  <c:v>286.00900095312778</c:v>
                </c:pt>
                <c:pt idx="19">
                  <c:v>288.22796321200673</c:v>
                </c:pt>
                <c:pt idx="20">
                  <c:v>293.85676001156446</c:v>
                </c:pt>
                <c:pt idx="21">
                  <c:v>293.69620954053278</c:v>
                </c:pt>
                <c:pt idx="22">
                  <c:v>299.80280125028241</c:v>
                </c:pt>
                <c:pt idx="23">
                  <c:v>311.13119478148951</c:v>
                </c:pt>
                <c:pt idx="24">
                  <c:v>328.07257240043253</c:v>
                </c:pt>
                <c:pt idx="25">
                  <c:v>352.60519823619751</c:v>
                </c:pt>
                <c:pt idx="26">
                  <c:v>370.85175870056747</c:v>
                </c:pt>
                <c:pt idx="27">
                  <c:v>390.51348986353742</c:v>
                </c:pt>
                <c:pt idx="28">
                  <c:v>408.19374544781783</c:v>
                </c:pt>
                <c:pt idx="29">
                  <c:v>443.97974443622354</c:v>
                </c:pt>
                <c:pt idx="30">
                  <c:v>453.44128696079082</c:v>
                </c:pt>
                <c:pt idx="31">
                  <c:v>482.73578730356388</c:v>
                </c:pt>
                <c:pt idx="32">
                  <c:v>507.35127278010583</c:v>
                </c:pt>
                <c:pt idx="33">
                  <c:v>528.6064101689625</c:v>
                </c:pt>
                <c:pt idx="34">
                  <c:v>561.41915026766753</c:v>
                </c:pt>
                <c:pt idx="35">
                  <c:v>587.87769466367217</c:v>
                </c:pt>
                <c:pt idx="36">
                  <c:v>594.93792076743193</c:v>
                </c:pt>
                <c:pt idx="37">
                  <c:v>605.50504701521538</c:v>
                </c:pt>
                <c:pt idx="38">
                  <c:v>624.07320013426101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Forecast</c:v>
                </c:pt>
              </c:strCache>
            </c:strRef>
          </c:tx>
          <c:spPr>
            <a:solidFill>
              <a:schemeClr val="bg1"/>
            </a:solidFill>
            <a:ln>
              <a:solidFill>
                <a:schemeClr val="tx1"/>
              </a:solidFill>
            </a:ln>
          </c:spPr>
          <c:invertIfNegative val="0"/>
          <c:dPt>
            <c:idx val="39"/>
            <c:invertIfNegative val="0"/>
            <c:bubble3D val="0"/>
            <c:spPr>
              <a:solidFill>
                <a:schemeClr val="bg1"/>
              </a:solidFill>
              <a:ln w="6350">
                <a:solidFill>
                  <a:schemeClr val="tx1"/>
                </a:solidFill>
              </a:ln>
            </c:spPr>
          </c:dPt>
          <c:dPt>
            <c:idx val="40"/>
            <c:invertIfNegative val="0"/>
            <c:bubble3D val="0"/>
            <c:spPr>
              <a:solidFill>
                <a:schemeClr val="bg1"/>
              </a:solidFill>
              <a:ln w="6350">
                <a:solidFill>
                  <a:schemeClr val="tx1"/>
                </a:solidFill>
              </a:ln>
            </c:spPr>
          </c:dPt>
          <c:cat>
            <c:numRef>
              <c:f>Sheet1!$A$2:$A$42</c:f>
              <c:numCache>
                <c:formatCode>General</c:formatCode>
                <c:ptCount val="41"/>
                <c:pt idx="0">
                  <c:v>1975</c:v>
                </c:pt>
                <c:pt idx="1">
                  <c:v>1976</c:v>
                </c:pt>
                <c:pt idx="2">
                  <c:v>1977</c:v>
                </c:pt>
                <c:pt idx="3">
                  <c:v>1978</c:v>
                </c:pt>
                <c:pt idx="4">
                  <c:v>1979</c:v>
                </c:pt>
                <c:pt idx="5">
                  <c:v>1980</c:v>
                </c:pt>
                <c:pt idx="6">
                  <c:v>1981</c:v>
                </c:pt>
                <c:pt idx="7">
                  <c:v>1982</c:v>
                </c:pt>
                <c:pt idx="8">
                  <c:v>1983</c:v>
                </c:pt>
                <c:pt idx="9">
                  <c:v>1984</c:v>
                </c:pt>
                <c:pt idx="10">
                  <c:v>1985</c:v>
                </c:pt>
                <c:pt idx="11">
                  <c:v>1986</c:v>
                </c:pt>
                <c:pt idx="12">
                  <c:v>1987</c:v>
                </c:pt>
                <c:pt idx="13">
                  <c:v>1988</c:v>
                </c:pt>
                <c:pt idx="14">
                  <c:v>1989</c:v>
                </c:pt>
                <c:pt idx="15">
                  <c:v>1990</c:v>
                </c:pt>
                <c:pt idx="16">
                  <c:v>1991</c:v>
                </c:pt>
                <c:pt idx="17">
                  <c:v>1992</c:v>
                </c:pt>
                <c:pt idx="18">
                  <c:v>1993</c:v>
                </c:pt>
                <c:pt idx="19">
                  <c:v>1994</c:v>
                </c:pt>
                <c:pt idx="20">
                  <c:v>1995</c:v>
                </c:pt>
                <c:pt idx="21">
                  <c:v>1996</c:v>
                </c:pt>
                <c:pt idx="22">
                  <c:v>1997</c:v>
                </c:pt>
                <c:pt idx="23">
                  <c:v>1998</c:v>
                </c:pt>
                <c:pt idx="24">
                  <c:v>1999</c:v>
                </c:pt>
                <c:pt idx="25">
                  <c:v>2000</c:v>
                </c:pt>
                <c:pt idx="26">
                  <c:v>2001</c:v>
                </c:pt>
                <c:pt idx="27">
                  <c:v>2002</c:v>
                </c:pt>
                <c:pt idx="28">
                  <c:v>2003</c:v>
                </c:pt>
                <c:pt idx="29">
                  <c:v>2004</c:v>
                </c:pt>
                <c:pt idx="30">
                  <c:v>2005</c:v>
                </c:pt>
                <c:pt idx="31">
                  <c:v>2006</c:v>
                </c:pt>
                <c:pt idx="32">
                  <c:v>2007</c:v>
                </c:pt>
                <c:pt idx="33">
                  <c:v>2008</c:v>
                </c:pt>
                <c:pt idx="34">
                  <c:v>2009</c:v>
                </c:pt>
                <c:pt idx="35">
                  <c:v>2010</c:v>
                </c:pt>
                <c:pt idx="36">
                  <c:v>2011</c:v>
                </c:pt>
                <c:pt idx="37">
                  <c:v>2012</c:v>
                </c:pt>
                <c:pt idx="38">
                  <c:v>2013</c:v>
                </c:pt>
                <c:pt idx="39">
                  <c:v>2014</c:v>
                </c:pt>
                <c:pt idx="40">
                  <c:v>2015</c:v>
                </c:pt>
              </c:numCache>
            </c:numRef>
          </c:cat>
          <c:val>
            <c:numRef>
              <c:f>Sheet1!$C$2:$C$42</c:f>
              <c:numCache>
                <c:formatCode>General</c:formatCode>
                <c:ptCount val="41"/>
                <c:pt idx="39">
                  <c:v>638.44185791580514</c:v>
                </c:pt>
                <c:pt idx="40">
                  <c:v>651.02537849669284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15235840"/>
        <c:axId val="115237632"/>
      </c:barChart>
      <c:catAx>
        <c:axId val="115235840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ln w="6350">
            <a:solidFill>
              <a:schemeClr val="tx1"/>
            </a:solidFill>
          </a:ln>
        </c:spPr>
        <c:txPr>
          <a:bodyPr rot="-2700000"/>
          <a:lstStyle/>
          <a:p>
            <a:pPr>
              <a:defRPr sz="1200"/>
            </a:pPr>
            <a:endParaRPr lang="en-US"/>
          </a:p>
        </c:txPr>
        <c:crossAx val="115237632"/>
        <c:crosses val="autoZero"/>
        <c:auto val="1"/>
        <c:lblAlgn val="ctr"/>
        <c:lblOffset val="100"/>
        <c:noMultiLvlLbl val="0"/>
      </c:catAx>
      <c:valAx>
        <c:axId val="115237632"/>
        <c:scaling>
          <c:orientation val="minMax"/>
        </c:scaling>
        <c:delete val="0"/>
        <c:axPos val="l"/>
        <c:numFmt formatCode="&quot;$&quot;#,##0" sourceLinked="0"/>
        <c:majorTickMark val="out"/>
        <c:minorTickMark val="none"/>
        <c:tickLblPos val="nextTo"/>
        <c:spPr>
          <a:ln w="6350">
            <a:solidFill>
              <a:schemeClr val="tx1"/>
            </a:solidFill>
          </a:ln>
        </c:spPr>
        <c:txPr>
          <a:bodyPr/>
          <a:lstStyle/>
          <a:p>
            <a:pPr>
              <a:defRPr sz="1200"/>
            </a:pPr>
            <a:endParaRPr lang="en-US"/>
          </a:p>
        </c:txPr>
        <c:crossAx val="115235840"/>
        <c:crosses val="autoZero"/>
        <c:crossBetween val="between"/>
      </c:valAx>
    </c:plotArea>
    <c:legend>
      <c:legendPos val="b"/>
      <c:layout>
        <c:manualLayout>
          <c:xMode val="edge"/>
          <c:yMode val="edge"/>
          <c:x val="0.39748813681258049"/>
          <c:y val="0.88116752647298402"/>
          <c:w val="0.20835692803714856"/>
          <c:h val="5.703618896377096E-2"/>
        </c:manualLayout>
      </c:layout>
      <c:overlay val="0"/>
      <c:txPr>
        <a:bodyPr/>
        <a:lstStyle/>
        <a:p>
          <a:pPr>
            <a:defRPr sz="1800" baseline="12000"/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  <c:userShapes r:id="rId2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CA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6.9113458589953478E-2"/>
          <c:y val="8.7537088545145109E-2"/>
          <c:w val="0.91607847769028872"/>
          <c:h val="0.6244629615792143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Actual</c:v>
                </c:pt>
              </c:strCache>
            </c:strRef>
          </c:tx>
          <c:spPr>
            <a:ln w="12700">
              <a:solidFill>
                <a:srgbClr val="8B9B3C"/>
              </a:solidFill>
            </a:ln>
          </c:spPr>
          <c:marker>
            <c:symbol val="diamond"/>
            <c:size val="10"/>
            <c:spPr>
              <a:solidFill>
                <a:srgbClr val="93A445"/>
              </a:solidFill>
              <a:ln w="6350">
                <a:solidFill>
                  <a:schemeClr val="tx1"/>
                </a:solidFill>
              </a:ln>
            </c:spPr>
          </c:marker>
          <c:dPt>
            <c:idx val="35"/>
            <c:bubble3D val="0"/>
          </c:dPt>
          <c:dPt>
            <c:idx val="36"/>
            <c:bubble3D val="0"/>
          </c:dPt>
          <c:dPt>
            <c:idx val="37"/>
            <c:bubble3D val="0"/>
          </c:dPt>
          <c:dPt>
            <c:idx val="38"/>
            <c:marker>
              <c:spPr>
                <a:solidFill>
                  <a:srgbClr val="93A445"/>
                </a:solidFill>
                <a:ln>
                  <a:solidFill>
                    <a:schemeClr val="tx1"/>
                  </a:solidFill>
                </a:ln>
              </c:spPr>
            </c:marker>
            <c:bubble3D val="0"/>
          </c:dPt>
          <c:dPt>
            <c:idx val="39"/>
            <c:marker>
              <c:symbol val="circle"/>
              <c:size val="8"/>
              <c:spPr>
                <a:solidFill>
                  <a:schemeClr val="bg1"/>
                </a:solidFill>
                <a:ln w="6350">
                  <a:solidFill>
                    <a:schemeClr val="tx1"/>
                  </a:solidFill>
                </a:ln>
              </c:spPr>
            </c:marker>
            <c:bubble3D val="0"/>
          </c:dPt>
          <c:dPt>
            <c:idx val="40"/>
            <c:marker>
              <c:symbol val="circle"/>
              <c:size val="8"/>
              <c:spPr>
                <a:solidFill>
                  <a:schemeClr val="bg1"/>
                </a:solidFill>
                <a:ln w="6350">
                  <a:solidFill>
                    <a:schemeClr val="tx1"/>
                  </a:solidFill>
                </a:ln>
              </c:spPr>
            </c:marker>
            <c:bubble3D val="0"/>
          </c:dPt>
          <c:dLbls>
            <c:dLbl>
              <c:idx val="7"/>
              <c:layout>
                <c:manualLayout>
                  <c:x val="-5.4782136035540871E-2"/>
                  <c:y val="-4.5433070866141734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6"/>
              <c:layout>
                <c:manualLayout>
                  <c:x val="-5.7096058133496851E-2"/>
                  <c:y val="-4.9447312938341724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26"/>
              <c:layout>
                <c:manualLayout>
                  <c:x val="-6.4809131793350364E-2"/>
                  <c:y val="-3.3726388709608021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34"/>
              <c:layout>
                <c:manualLayout>
                  <c:x val="-9.1153104512148087E-2"/>
                  <c:y val="-1.2412331655264404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35"/>
              <c:delete val="1"/>
            </c:dLbl>
            <c:txPr>
              <a:bodyPr/>
              <a:lstStyle/>
              <a:p>
                <a:pPr>
                  <a:defRPr sz="1200"/>
                </a:pPr>
                <a:endParaRPr lang="en-US"/>
              </a:p>
            </c:txPr>
            <c:dLblPos val="t"/>
            <c:showLegendKey val="0"/>
            <c:showVal val="0"/>
            <c:showCatName val="0"/>
            <c:showSerName val="0"/>
            <c:showPercent val="0"/>
            <c:showBubbleSize val="0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1975</c:v>
                </c:pt>
                <c:pt idx="1">
                  <c:v>1976</c:v>
                </c:pt>
                <c:pt idx="2">
                  <c:v>1977</c:v>
                </c:pt>
                <c:pt idx="3">
                  <c:v>1978</c:v>
                </c:pt>
                <c:pt idx="4">
                  <c:v>1979</c:v>
                </c:pt>
                <c:pt idx="5">
                  <c:v>1980</c:v>
                </c:pt>
                <c:pt idx="6">
                  <c:v>1981</c:v>
                </c:pt>
                <c:pt idx="7">
                  <c:v>1982</c:v>
                </c:pt>
                <c:pt idx="8">
                  <c:v>1983</c:v>
                </c:pt>
                <c:pt idx="9">
                  <c:v>1984</c:v>
                </c:pt>
                <c:pt idx="10">
                  <c:v>1985</c:v>
                </c:pt>
                <c:pt idx="11">
                  <c:v>1986</c:v>
                </c:pt>
                <c:pt idx="12">
                  <c:v>1987</c:v>
                </c:pt>
                <c:pt idx="13">
                  <c:v>1988</c:v>
                </c:pt>
                <c:pt idx="14">
                  <c:v>1989</c:v>
                </c:pt>
                <c:pt idx="15">
                  <c:v>1990</c:v>
                </c:pt>
                <c:pt idx="16">
                  <c:v>1991</c:v>
                </c:pt>
                <c:pt idx="17">
                  <c:v>1992</c:v>
                </c:pt>
                <c:pt idx="18">
                  <c:v>1993</c:v>
                </c:pt>
                <c:pt idx="19">
                  <c:v>1994</c:v>
                </c:pt>
                <c:pt idx="20">
                  <c:v>1995</c:v>
                </c:pt>
                <c:pt idx="21">
                  <c:v>1996</c:v>
                </c:pt>
                <c:pt idx="22">
                  <c:v>1997</c:v>
                </c:pt>
                <c:pt idx="23">
                  <c:v>1998</c:v>
                </c:pt>
                <c:pt idx="24">
                  <c:v>1999</c:v>
                </c:pt>
                <c:pt idx="25">
                  <c:v>2000</c:v>
                </c:pt>
                <c:pt idx="26">
                  <c:v>2001</c:v>
                </c:pt>
                <c:pt idx="27">
                  <c:v>2002</c:v>
                </c:pt>
                <c:pt idx="28">
                  <c:v>2003</c:v>
                </c:pt>
                <c:pt idx="29">
                  <c:v>2004</c:v>
                </c:pt>
                <c:pt idx="30">
                  <c:v>2005</c:v>
                </c:pt>
                <c:pt idx="31">
                  <c:v>2006</c:v>
                </c:pt>
                <c:pt idx="32">
                  <c:v>2007</c:v>
                </c:pt>
                <c:pt idx="33">
                  <c:v>2008</c:v>
                </c:pt>
                <c:pt idx="34">
                  <c:v>2009</c:v>
                </c:pt>
                <c:pt idx="35">
                  <c:v>2010</c:v>
                </c:pt>
                <c:pt idx="36">
                  <c:v>2011</c:v>
                </c:pt>
                <c:pt idx="37">
                  <c:v>2012</c:v>
                </c:pt>
                <c:pt idx="38">
                  <c:v>2013</c:v>
                </c:pt>
                <c:pt idx="39">
                  <c:v>2014</c:v>
                </c:pt>
                <c:pt idx="40">
                  <c:v>2015</c:v>
                </c:pt>
              </c:numCache>
            </c:numRef>
          </c:cat>
          <c:val>
            <c:numRef>
              <c:f>Sheet1!$B$2:$B$42</c:f>
              <c:numCache>
                <c:formatCode>0.0%</c:formatCode>
                <c:ptCount val="41"/>
                <c:pt idx="0">
                  <c:v>7.0154847225441144E-2</c:v>
                </c:pt>
                <c:pt idx="1">
                  <c:v>7.0145099083655543E-2</c:v>
                </c:pt>
                <c:pt idx="2">
                  <c:v>6.9796341035650661E-2</c:v>
                </c:pt>
                <c:pt idx="3">
                  <c:v>6.9674086769292223E-2</c:v>
                </c:pt>
                <c:pt idx="4">
                  <c:v>6.8387665529339947E-2</c:v>
                </c:pt>
                <c:pt idx="5">
                  <c:v>7.0733466492581526E-2</c:v>
                </c:pt>
                <c:pt idx="6">
                  <c:v>7.1684013060828236E-2</c:v>
                </c:pt>
                <c:pt idx="7">
                  <c:v>7.9541183525746906E-2</c:v>
                </c:pt>
                <c:pt idx="8">
                  <c:v>8.1158107612024064E-2</c:v>
                </c:pt>
                <c:pt idx="9">
                  <c:v>8.0168833718115978E-2</c:v>
                </c:pt>
                <c:pt idx="10">
                  <c:v>8.0388945598148548E-2</c:v>
                </c:pt>
                <c:pt idx="11">
                  <c:v>8.3028201823537554E-2</c:v>
                </c:pt>
                <c:pt idx="12">
                  <c:v>8.2247649932692235E-2</c:v>
                </c:pt>
                <c:pt idx="13">
                  <c:v>8.1830308658077583E-2</c:v>
                </c:pt>
                <c:pt idx="14">
                  <c:v>8.4058173819513762E-2</c:v>
                </c:pt>
                <c:pt idx="15">
                  <c:v>8.8442477278133841E-2</c:v>
                </c:pt>
                <c:pt idx="16">
                  <c:v>9.5335264732031536E-2</c:v>
                </c:pt>
                <c:pt idx="17">
                  <c:v>9.7928723582745375E-2</c:v>
                </c:pt>
                <c:pt idx="18">
                  <c:v>9.6439675904849781E-2</c:v>
                </c:pt>
                <c:pt idx="19">
                  <c:v>9.3009300179476548E-2</c:v>
                </c:pt>
                <c:pt idx="20">
                  <c:v>8.9852170957519129E-2</c:v>
                </c:pt>
                <c:pt idx="21">
                  <c:v>8.7831367229737334E-2</c:v>
                </c:pt>
                <c:pt idx="22">
                  <c:v>8.7357036397884669E-2</c:v>
                </c:pt>
                <c:pt idx="23">
                  <c:v>8.974527053417955E-2</c:v>
                </c:pt>
                <c:pt idx="24">
                  <c:v>9.0301799031571178E-2</c:v>
                </c:pt>
                <c:pt idx="25">
                  <c:v>8.9794728320433295E-2</c:v>
                </c:pt>
                <c:pt idx="26">
                  <c:v>9.446450484815147E-2</c:v>
                </c:pt>
                <c:pt idx="27">
                  <c:v>9.7427037709558115E-2</c:v>
                </c:pt>
                <c:pt idx="28">
                  <c:v>9.9363551856064075E-2</c:v>
                </c:pt>
                <c:pt idx="29">
                  <c:v>9.9291536935025904E-2</c:v>
                </c:pt>
                <c:pt idx="30">
                  <c:v>9.9380115523450566E-2</c:v>
                </c:pt>
                <c:pt idx="31">
                  <c:v>0.10130010811149125</c:v>
                </c:pt>
                <c:pt idx="32">
                  <c:v>0.10226868375459447</c:v>
                </c:pt>
                <c:pt idx="33">
                  <c:v>0.10446169005563422</c:v>
                </c:pt>
                <c:pt idx="34">
                  <c:v>0.11612682399668793</c:v>
                </c:pt>
                <c:pt idx="35">
                  <c:v>0.11616817252915743</c:v>
                </c:pt>
                <c:pt idx="36">
                  <c:v>0.11255753482968216</c:v>
                </c:pt>
                <c:pt idx="37">
                  <c:v>0.11218873671649615</c:v>
                </c:pt>
                <c:pt idx="38">
                  <c:v>0.11060418953470773</c:v>
                </c:pt>
                <c:pt idx="39">
                  <c:v>0.10922900135805733</c:v>
                </c:pt>
                <c:pt idx="40">
                  <c:v>0.10917567902246902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Forecast</c:v>
                </c:pt>
              </c:strCache>
            </c:strRef>
          </c:tx>
          <c:spPr>
            <a:ln w="12700">
              <a:solidFill>
                <a:srgbClr val="8B9B3C"/>
              </a:solidFill>
            </a:ln>
          </c:spPr>
          <c:marker>
            <c:symbol val="circle"/>
            <c:size val="7"/>
            <c:spPr>
              <a:solidFill>
                <a:srgbClr val="FFFFFF"/>
              </a:solidFill>
              <a:ln w="6350">
                <a:solidFill>
                  <a:schemeClr val="tx1"/>
                </a:solidFill>
              </a:ln>
            </c:spPr>
          </c:marker>
          <c:cat>
            <c:numRef>
              <c:f>Sheet1!$A$2:$A$42</c:f>
              <c:numCache>
                <c:formatCode>General</c:formatCode>
                <c:ptCount val="41"/>
                <c:pt idx="0">
                  <c:v>1975</c:v>
                </c:pt>
                <c:pt idx="1">
                  <c:v>1976</c:v>
                </c:pt>
                <c:pt idx="2">
                  <c:v>1977</c:v>
                </c:pt>
                <c:pt idx="3">
                  <c:v>1978</c:v>
                </c:pt>
                <c:pt idx="4">
                  <c:v>1979</c:v>
                </c:pt>
                <c:pt idx="5">
                  <c:v>1980</c:v>
                </c:pt>
                <c:pt idx="6">
                  <c:v>1981</c:v>
                </c:pt>
                <c:pt idx="7">
                  <c:v>1982</c:v>
                </c:pt>
                <c:pt idx="8">
                  <c:v>1983</c:v>
                </c:pt>
                <c:pt idx="9">
                  <c:v>1984</c:v>
                </c:pt>
                <c:pt idx="10">
                  <c:v>1985</c:v>
                </c:pt>
                <c:pt idx="11">
                  <c:v>1986</c:v>
                </c:pt>
                <c:pt idx="12">
                  <c:v>1987</c:v>
                </c:pt>
                <c:pt idx="13">
                  <c:v>1988</c:v>
                </c:pt>
                <c:pt idx="14">
                  <c:v>1989</c:v>
                </c:pt>
                <c:pt idx="15">
                  <c:v>1990</c:v>
                </c:pt>
                <c:pt idx="16">
                  <c:v>1991</c:v>
                </c:pt>
                <c:pt idx="17">
                  <c:v>1992</c:v>
                </c:pt>
                <c:pt idx="18">
                  <c:v>1993</c:v>
                </c:pt>
                <c:pt idx="19">
                  <c:v>1994</c:v>
                </c:pt>
                <c:pt idx="20">
                  <c:v>1995</c:v>
                </c:pt>
                <c:pt idx="21">
                  <c:v>1996</c:v>
                </c:pt>
                <c:pt idx="22">
                  <c:v>1997</c:v>
                </c:pt>
                <c:pt idx="23">
                  <c:v>1998</c:v>
                </c:pt>
                <c:pt idx="24">
                  <c:v>1999</c:v>
                </c:pt>
                <c:pt idx="25">
                  <c:v>2000</c:v>
                </c:pt>
                <c:pt idx="26">
                  <c:v>2001</c:v>
                </c:pt>
                <c:pt idx="27">
                  <c:v>2002</c:v>
                </c:pt>
                <c:pt idx="28">
                  <c:v>2003</c:v>
                </c:pt>
                <c:pt idx="29">
                  <c:v>2004</c:v>
                </c:pt>
                <c:pt idx="30">
                  <c:v>2005</c:v>
                </c:pt>
                <c:pt idx="31">
                  <c:v>2006</c:v>
                </c:pt>
                <c:pt idx="32">
                  <c:v>2007</c:v>
                </c:pt>
                <c:pt idx="33">
                  <c:v>2008</c:v>
                </c:pt>
                <c:pt idx="34">
                  <c:v>2009</c:v>
                </c:pt>
                <c:pt idx="35">
                  <c:v>2010</c:v>
                </c:pt>
                <c:pt idx="36">
                  <c:v>2011</c:v>
                </c:pt>
                <c:pt idx="37">
                  <c:v>2012</c:v>
                </c:pt>
                <c:pt idx="38">
                  <c:v>2013</c:v>
                </c:pt>
                <c:pt idx="39">
                  <c:v>2014</c:v>
                </c:pt>
                <c:pt idx="40">
                  <c:v>2015</c:v>
                </c:pt>
              </c:numCache>
            </c:numRef>
          </c:cat>
          <c:val>
            <c:numRef>
              <c:f>Sheet1!$C$2:$C$42</c:f>
              <c:numCache>
                <c:formatCode>General</c:formatCode>
                <c:ptCount val="41"/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08516864"/>
        <c:axId val="106963328"/>
      </c:lineChart>
      <c:catAx>
        <c:axId val="10851686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ln w="6350">
            <a:solidFill>
              <a:schemeClr val="tx1"/>
            </a:solidFill>
          </a:ln>
        </c:spPr>
        <c:txPr>
          <a:bodyPr rot="-2700000"/>
          <a:lstStyle/>
          <a:p>
            <a:pPr>
              <a:defRPr sz="1200"/>
            </a:pPr>
            <a:endParaRPr lang="en-US"/>
          </a:p>
        </c:txPr>
        <c:crossAx val="106963328"/>
        <c:crosses val="autoZero"/>
        <c:auto val="1"/>
        <c:lblAlgn val="ctr"/>
        <c:lblOffset val="100"/>
        <c:tickLblSkip val="2"/>
        <c:noMultiLvlLbl val="0"/>
      </c:catAx>
      <c:valAx>
        <c:axId val="106963328"/>
        <c:scaling>
          <c:orientation val="minMax"/>
          <c:max val="0.12000000000000002"/>
          <c:min val="6.0000000000000032E-2"/>
        </c:scaling>
        <c:delete val="0"/>
        <c:axPos val="l"/>
        <c:majorGridlines>
          <c:spPr>
            <a:ln>
              <a:solidFill>
                <a:schemeClr val="bg2"/>
              </a:solidFill>
            </a:ln>
          </c:spPr>
        </c:majorGridlines>
        <c:numFmt formatCode="0%" sourceLinked="0"/>
        <c:majorTickMark val="out"/>
        <c:minorTickMark val="none"/>
        <c:tickLblPos val="nextTo"/>
        <c:spPr>
          <a:ln w="6350">
            <a:solidFill>
              <a:schemeClr val="tx1"/>
            </a:solidFill>
          </a:ln>
        </c:spPr>
        <c:txPr>
          <a:bodyPr/>
          <a:lstStyle/>
          <a:p>
            <a:pPr>
              <a:defRPr sz="1200"/>
            </a:pPr>
            <a:endParaRPr lang="en-US"/>
          </a:p>
        </c:txPr>
        <c:crossAx val="108516864"/>
        <c:crosses val="autoZero"/>
        <c:crossBetween val="between"/>
      </c:valAx>
    </c:plotArea>
    <c:legend>
      <c:legendPos val="b"/>
      <c:layout>
        <c:manualLayout>
          <c:xMode val="edge"/>
          <c:yMode val="edge"/>
          <c:x val="0.38148983787362101"/>
          <c:y val="0.8762156268927922"/>
          <c:w val="0.23702032425275804"/>
          <c:h val="4.9425398748233394E-2"/>
        </c:manualLayout>
      </c:layout>
      <c:overlay val="0"/>
      <c:spPr>
        <a:ln w="63500"/>
      </c:spPr>
      <c:txPr>
        <a:bodyPr/>
        <a:lstStyle/>
        <a:p>
          <a:pPr>
            <a:defRPr sz="1800" baseline="12000"/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1600"/>
      </a:pPr>
      <a:endParaRPr lang="en-US"/>
    </a:p>
  </c:txPr>
  <c:externalData r:id="rId1">
    <c:autoUpdate val="0"/>
  </c:externalData>
  <c:userShapes r:id="rId2"/>
</c:chartSpace>
</file>

<file path=ppt/charts/chart3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CA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autoTitleDeleted val="0"/>
    <c:plotArea>
      <c:layout>
        <c:manualLayout>
          <c:layoutTarget val="inner"/>
          <c:xMode val="edge"/>
          <c:yMode val="edge"/>
          <c:x val="6.7403913619708433E-2"/>
          <c:y val="1.9955474315710535E-2"/>
          <c:w val="0.91444427119877347"/>
          <c:h val="0.7853144919385076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Actual</c:v>
                </c:pt>
              </c:strCache>
            </c:strRef>
          </c:tx>
          <c:spPr>
            <a:solidFill>
              <a:srgbClr val="8B9B3C"/>
            </a:solidFill>
            <a:ln w="6350">
              <a:solidFill>
                <a:schemeClr val="tx1"/>
              </a:solidFill>
            </a:ln>
          </c:spPr>
          <c:invertIfNegative val="0"/>
          <c:dLbls>
            <c:numFmt formatCode="0.0%" sourceLinked="0"/>
            <c:txPr>
              <a:bodyPr/>
              <a:lstStyle/>
              <a:p>
                <a:pPr>
                  <a:defRPr sz="1000"/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numRef>
              <c:f>Sheet1!$A$2:$A$17</c:f>
              <c:numCache>
                <c:formatCode>General</c:formatCode>
                <c:ptCount val="16"/>
                <c:pt idx="0">
                  <c:v>2000</c:v>
                </c:pt>
                <c:pt idx="1">
                  <c:v>2001</c:v>
                </c:pt>
                <c:pt idx="2">
                  <c:v>2002</c:v>
                </c:pt>
                <c:pt idx="3">
                  <c:v>2003</c:v>
                </c:pt>
                <c:pt idx="4">
                  <c:v>2004</c:v>
                </c:pt>
                <c:pt idx="5">
                  <c:v>2005</c:v>
                </c:pt>
                <c:pt idx="6">
                  <c:v>2006</c:v>
                </c:pt>
                <c:pt idx="7">
                  <c:v>2007</c:v>
                </c:pt>
                <c:pt idx="8">
                  <c:v>2008</c:v>
                </c:pt>
                <c:pt idx="9">
                  <c:v>2009</c:v>
                </c:pt>
                <c:pt idx="10">
                  <c:v>2010</c:v>
                </c:pt>
                <c:pt idx="11">
                  <c:v>2011</c:v>
                </c:pt>
                <c:pt idx="12">
                  <c:v>2012</c:v>
                </c:pt>
                <c:pt idx="13">
                  <c:v>2013</c:v>
                </c:pt>
                <c:pt idx="14">
                  <c:v>2014</c:v>
                </c:pt>
                <c:pt idx="15">
                  <c:v>2015</c:v>
                </c:pt>
              </c:numCache>
            </c:numRef>
          </c:cat>
          <c:val>
            <c:numRef>
              <c:f>Sheet1!$B$2:$B$17</c:f>
              <c:numCache>
                <c:formatCode>0%</c:formatCode>
                <c:ptCount val="16"/>
                <c:pt idx="0">
                  <c:v>0.75509194323802697</c:v>
                </c:pt>
                <c:pt idx="1">
                  <c:v>0.7635722716479314</c:v>
                </c:pt>
                <c:pt idx="2">
                  <c:v>0.7597646538458398</c:v>
                </c:pt>
                <c:pt idx="3">
                  <c:v>0.7611739920859284</c:v>
                </c:pt>
                <c:pt idx="4">
                  <c:v>0.74826272694985496</c:v>
                </c:pt>
                <c:pt idx="5">
                  <c:v>0.75517769874525043</c:v>
                </c:pt>
                <c:pt idx="6">
                  <c:v>0.7373631068051324</c:v>
                </c:pt>
                <c:pt idx="7">
                  <c:v>0.73067324992375426</c:v>
                </c:pt>
                <c:pt idx="8">
                  <c:v>0.72880742062129911</c:v>
                </c:pt>
                <c:pt idx="9">
                  <c:v>0.72411711836001025</c:v>
                </c:pt>
                <c:pt idx="10">
                  <c:v>0.72070703267127911</c:v>
                </c:pt>
                <c:pt idx="11">
                  <c:v>0.72033724606132499</c:v>
                </c:pt>
                <c:pt idx="12">
                  <c:v>0.7158756884215719</c:v>
                </c:pt>
                <c:pt idx="13">
                  <c:v>0.7081791879357906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Forecast</c:v>
                </c:pt>
              </c:strCache>
            </c:strRef>
          </c:tx>
          <c:spPr>
            <a:solidFill>
              <a:schemeClr val="bg1"/>
            </a:solidFill>
            <a:ln w="6350">
              <a:solidFill>
                <a:schemeClr val="tx1"/>
              </a:solidFill>
            </a:ln>
          </c:spPr>
          <c:invertIfNegative val="0"/>
          <c:dLbls>
            <c:numFmt formatCode="0.0%" sourceLinked="0"/>
            <c:txPr>
              <a:bodyPr/>
              <a:lstStyle/>
              <a:p>
                <a:pPr>
                  <a:defRPr sz="1000"/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numRef>
              <c:f>Sheet1!$A$2:$A$17</c:f>
              <c:numCache>
                <c:formatCode>General</c:formatCode>
                <c:ptCount val="16"/>
                <c:pt idx="0">
                  <c:v>2000</c:v>
                </c:pt>
                <c:pt idx="1">
                  <c:v>2001</c:v>
                </c:pt>
                <c:pt idx="2">
                  <c:v>2002</c:v>
                </c:pt>
                <c:pt idx="3">
                  <c:v>2003</c:v>
                </c:pt>
                <c:pt idx="4">
                  <c:v>2004</c:v>
                </c:pt>
                <c:pt idx="5">
                  <c:v>2005</c:v>
                </c:pt>
                <c:pt idx="6">
                  <c:v>2006</c:v>
                </c:pt>
                <c:pt idx="7">
                  <c:v>2007</c:v>
                </c:pt>
                <c:pt idx="8">
                  <c:v>2008</c:v>
                </c:pt>
                <c:pt idx="9">
                  <c:v>2009</c:v>
                </c:pt>
                <c:pt idx="10">
                  <c:v>2010</c:v>
                </c:pt>
                <c:pt idx="11">
                  <c:v>2011</c:v>
                </c:pt>
                <c:pt idx="12">
                  <c:v>2012</c:v>
                </c:pt>
                <c:pt idx="13">
                  <c:v>2013</c:v>
                </c:pt>
                <c:pt idx="14">
                  <c:v>2014</c:v>
                </c:pt>
                <c:pt idx="15">
                  <c:v>2015</c:v>
                </c:pt>
              </c:numCache>
            </c:numRef>
          </c:cat>
          <c:val>
            <c:numRef>
              <c:f>Sheet1!$C$2:$C$17</c:f>
              <c:numCache>
                <c:formatCode>General</c:formatCode>
                <c:ptCount val="16"/>
                <c:pt idx="14" formatCode="0%">
                  <c:v>0.70375909802917658</c:v>
                </c:pt>
                <c:pt idx="15" formatCode="0%">
                  <c:v>0.70287943391465191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15394048"/>
        <c:axId val="115395584"/>
      </c:barChart>
      <c:catAx>
        <c:axId val="11539404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ln w="6350">
            <a:solidFill>
              <a:schemeClr val="tx1"/>
            </a:solidFill>
          </a:ln>
        </c:spPr>
        <c:txPr>
          <a:bodyPr/>
          <a:lstStyle/>
          <a:p>
            <a:pPr>
              <a:defRPr sz="1200"/>
            </a:pPr>
            <a:endParaRPr lang="en-US"/>
          </a:p>
        </c:txPr>
        <c:crossAx val="115395584"/>
        <c:crosses val="autoZero"/>
        <c:auto val="1"/>
        <c:lblAlgn val="ctr"/>
        <c:lblOffset val="100"/>
        <c:noMultiLvlLbl val="0"/>
      </c:catAx>
      <c:valAx>
        <c:axId val="115395584"/>
        <c:scaling>
          <c:orientation val="minMax"/>
          <c:max val="0.8"/>
          <c:min val="0.60000000000000009"/>
        </c:scaling>
        <c:delete val="0"/>
        <c:axPos val="l"/>
        <c:numFmt formatCode="0%" sourceLinked="1"/>
        <c:majorTickMark val="out"/>
        <c:minorTickMark val="none"/>
        <c:tickLblPos val="nextTo"/>
        <c:spPr>
          <a:ln w="6350">
            <a:solidFill>
              <a:schemeClr val="tx1"/>
            </a:solidFill>
          </a:ln>
        </c:spPr>
        <c:txPr>
          <a:bodyPr/>
          <a:lstStyle/>
          <a:p>
            <a:pPr>
              <a:defRPr sz="1200"/>
            </a:pPr>
            <a:endParaRPr lang="en-US"/>
          </a:p>
        </c:txPr>
        <c:crossAx val="115394048"/>
        <c:crosses val="autoZero"/>
        <c:crossBetween val="between"/>
        <c:majorUnit val="5.000000000000001E-2"/>
      </c:valAx>
    </c:plotArea>
    <c:legend>
      <c:legendPos val="b"/>
      <c:layout/>
      <c:overlay val="0"/>
      <c:txPr>
        <a:bodyPr/>
        <a:lstStyle/>
        <a:p>
          <a:pPr>
            <a:defRPr sz="1800" baseline="12000"/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  <c:userShapes r:id="rId2"/>
</c:chartSpace>
</file>

<file path=ppt/charts/chart3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CA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autoTitleDeleted val="0"/>
    <c:plotArea>
      <c:layout>
        <c:manualLayout>
          <c:layoutTarget val="inner"/>
          <c:xMode val="edge"/>
          <c:yMode val="edge"/>
          <c:x val="5.6952879664976419E-2"/>
          <c:y val="3.363517060367454E-2"/>
          <c:w val="0.92090184765067618"/>
          <c:h val="0.7238894922617431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Actual</c:v>
                </c:pt>
              </c:strCache>
            </c:strRef>
          </c:tx>
          <c:spPr>
            <a:solidFill>
              <a:srgbClr val="8B9B3C"/>
            </a:solidFill>
            <a:ln w="6350">
              <a:solidFill>
                <a:schemeClr val="tx1"/>
              </a:solidFill>
            </a:ln>
          </c:spPr>
          <c:invertIfNegative val="0"/>
          <c:cat>
            <c:numRef>
              <c:f>Sheet1!$A$2:$A$42</c:f>
              <c:numCache>
                <c:formatCode>General</c:formatCode>
                <c:ptCount val="41"/>
                <c:pt idx="0">
                  <c:v>1975</c:v>
                </c:pt>
                <c:pt idx="1">
                  <c:v>1976</c:v>
                </c:pt>
                <c:pt idx="2">
                  <c:v>1977</c:v>
                </c:pt>
                <c:pt idx="3">
                  <c:v>1978</c:v>
                </c:pt>
                <c:pt idx="4">
                  <c:v>1979</c:v>
                </c:pt>
                <c:pt idx="5">
                  <c:v>1980</c:v>
                </c:pt>
                <c:pt idx="6">
                  <c:v>1981</c:v>
                </c:pt>
                <c:pt idx="7">
                  <c:v>1982</c:v>
                </c:pt>
                <c:pt idx="8">
                  <c:v>1983</c:v>
                </c:pt>
                <c:pt idx="9">
                  <c:v>1984</c:v>
                </c:pt>
                <c:pt idx="10">
                  <c:v>1985</c:v>
                </c:pt>
                <c:pt idx="11">
                  <c:v>1986</c:v>
                </c:pt>
                <c:pt idx="12">
                  <c:v>1987</c:v>
                </c:pt>
                <c:pt idx="13">
                  <c:v>1988</c:v>
                </c:pt>
                <c:pt idx="14">
                  <c:v>1989</c:v>
                </c:pt>
                <c:pt idx="15">
                  <c:v>1990</c:v>
                </c:pt>
                <c:pt idx="16">
                  <c:v>1991</c:v>
                </c:pt>
                <c:pt idx="17">
                  <c:v>1992</c:v>
                </c:pt>
                <c:pt idx="18">
                  <c:v>1993</c:v>
                </c:pt>
                <c:pt idx="19">
                  <c:v>1994</c:v>
                </c:pt>
                <c:pt idx="20">
                  <c:v>1995</c:v>
                </c:pt>
                <c:pt idx="21">
                  <c:v>1996</c:v>
                </c:pt>
                <c:pt idx="22">
                  <c:v>1997</c:v>
                </c:pt>
                <c:pt idx="23">
                  <c:v>1998</c:v>
                </c:pt>
                <c:pt idx="24">
                  <c:v>1999</c:v>
                </c:pt>
                <c:pt idx="25">
                  <c:v>2000</c:v>
                </c:pt>
                <c:pt idx="26">
                  <c:v>2001</c:v>
                </c:pt>
                <c:pt idx="27">
                  <c:v>2002</c:v>
                </c:pt>
                <c:pt idx="28">
                  <c:v>2003</c:v>
                </c:pt>
                <c:pt idx="29">
                  <c:v>2004</c:v>
                </c:pt>
                <c:pt idx="30">
                  <c:v>2005</c:v>
                </c:pt>
                <c:pt idx="31">
                  <c:v>2006</c:v>
                </c:pt>
                <c:pt idx="32">
                  <c:v>2007</c:v>
                </c:pt>
                <c:pt idx="33">
                  <c:v>2008</c:v>
                </c:pt>
                <c:pt idx="34">
                  <c:v>2009</c:v>
                </c:pt>
                <c:pt idx="35">
                  <c:v>2010</c:v>
                </c:pt>
                <c:pt idx="36">
                  <c:v>2011</c:v>
                </c:pt>
                <c:pt idx="37">
                  <c:v>2012</c:v>
                </c:pt>
                <c:pt idx="38">
                  <c:v>2013</c:v>
                </c:pt>
                <c:pt idx="39">
                  <c:v>2014</c:v>
                </c:pt>
                <c:pt idx="40">
                  <c:v>2015</c:v>
                </c:pt>
              </c:numCache>
            </c:numRef>
          </c:cat>
          <c:val>
            <c:numRef>
              <c:f>Sheet1!$B$2:$B$42</c:f>
              <c:numCache>
                <c:formatCode>0%</c:formatCode>
                <c:ptCount val="41"/>
                <c:pt idx="0">
                  <c:v>3.3347190746656451E-2</c:v>
                </c:pt>
                <c:pt idx="1">
                  <c:v>3.6343239058839058E-2</c:v>
                </c:pt>
                <c:pt idx="2">
                  <c:v>3.8738287166749812E-2</c:v>
                </c:pt>
                <c:pt idx="3">
                  <c:v>3.5973796370950641E-2</c:v>
                </c:pt>
                <c:pt idx="4">
                  <c:v>3.6880702011176617E-2</c:v>
                </c:pt>
                <c:pt idx="5">
                  <c:v>3.7911598643802315E-2</c:v>
                </c:pt>
                <c:pt idx="6">
                  <c:v>3.8289001280987327E-2</c:v>
                </c:pt>
                <c:pt idx="7">
                  <c:v>3.7377476133125573E-2</c:v>
                </c:pt>
                <c:pt idx="8">
                  <c:v>3.6470869842841494E-2</c:v>
                </c:pt>
                <c:pt idx="9">
                  <c:v>3.7462434456228731E-2</c:v>
                </c:pt>
                <c:pt idx="10">
                  <c:v>3.8042919303927995E-2</c:v>
                </c:pt>
                <c:pt idx="11">
                  <c:v>3.6230409065901061E-2</c:v>
                </c:pt>
                <c:pt idx="12">
                  <c:v>3.5499229574465024E-2</c:v>
                </c:pt>
                <c:pt idx="13">
                  <c:v>3.5058261965916264E-2</c:v>
                </c:pt>
                <c:pt idx="14">
                  <c:v>3.4825724966545284E-2</c:v>
                </c:pt>
                <c:pt idx="15">
                  <c:v>3.652473360892259E-2</c:v>
                </c:pt>
                <c:pt idx="16">
                  <c:v>3.6362129651345755E-2</c:v>
                </c:pt>
                <c:pt idx="17">
                  <c:v>3.6917031176018598E-2</c:v>
                </c:pt>
                <c:pt idx="18">
                  <c:v>3.7633916961606166E-2</c:v>
                </c:pt>
                <c:pt idx="19">
                  <c:v>4.0609313352563153E-2</c:v>
                </c:pt>
                <c:pt idx="20">
                  <c:v>4.2252653521307658E-2</c:v>
                </c:pt>
                <c:pt idx="21">
                  <c:v>4.3655398413417659E-2</c:v>
                </c:pt>
                <c:pt idx="22">
                  <c:v>4.3444857513530284E-2</c:v>
                </c:pt>
                <c:pt idx="23">
                  <c:v>5.109394423176971E-2</c:v>
                </c:pt>
                <c:pt idx="24">
                  <c:v>4.8847436920404136E-2</c:v>
                </c:pt>
                <c:pt idx="25">
                  <c:v>4.9653566679310854E-2</c:v>
                </c:pt>
                <c:pt idx="26">
                  <c:v>5.2254601630472595E-2</c:v>
                </c:pt>
                <c:pt idx="27">
                  <c:v>5.0537161274854664E-2</c:v>
                </c:pt>
                <c:pt idx="28">
                  <c:v>5.5598610257275499E-2</c:v>
                </c:pt>
                <c:pt idx="29">
                  <c:v>5.304051569097365E-2</c:v>
                </c:pt>
                <c:pt idx="30">
                  <c:v>5.5742124086866685E-2</c:v>
                </c:pt>
                <c:pt idx="31">
                  <c:v>5.6214807871823404E-2</c:v>
                </c:pt>
                <c:pt idx="32">
                  <c:v>5.6544136509062932E-2</c:v>
                </c:pt>
                <c:pt idx="33">
                  <c:v>5.5186322759288864E-2</c:v>
                </c:pt>
                <c:pt idx="34">
                  <c:v>5.3954364133622069E-2</c:v>
                </c:pt>
                <c:pt idx="35">
                  <c:v>5.0977999570026716E-2</c:v>
                </c:pt>
                <c:pt idx="36">
                  <c:v>5.1993857153071768E-2</c:v>
                </c:pt>
                <c:pt idx="37">
                  <c:v>5.2884661688952811E-2</c:v>
                </c:pt>
                <c:pt idx="38">
                  <c:v>5.4273999704094161E-2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Forecast</c:v>
                </c:pt>
              </c:strCache>
            </c:strRef>
          </c:tx>
          <c:spPr>
            <a:solidFill>
              <a:schemeClr val="bg1"/>
            </a:solidFill>
            <a:ln>
              <a:solidFill>
                <a:schemeClr val="tx1"/>
              </a:solidFill>
            </a:ln>
          </c:spPr>
          <c:invertIfNegative val="0"/>
          <c:dPt>
            <c:idx val="39"/>
            <c:invertIfNegative val="0"/>
            <c:bubble3D val="0"/>
            <c:spPr>
              <a:solidFill>
                <a:schemeClr val="bg1"/>
              </a:solidFill>
              <a:ln w="6350">
                <a:solidFill>
                  <a:schemeClr val="tx1"/>
                </a:solidFill>
              </a:ln>
            </c:spPr>
          </c:dPt>
          <c:dPt>
            <c:idx val="40"/>
            <c:invertIfNegative val="0"/>
            <c:bubble3D val="0"/>
            <c:spPr>
              <a:solidFill>
                <a:schemeClr val="bg1"/>
              </a:solidFill>
              <a:ln w="6350">
                <a:solidFill>
                  <a:schemeClr val="tx1"/>
                </a:solidFill>
              </a:ln>
            </c:spPr>
          </c:dPt>
          <c:cat>
            <c:numRef>
              <c:f>Sheet1!$A$2:$A$42</c:f>
              <c:numCache>
                <c:formatCode>General</c:formatCode>
                <c:ptCount val="41"/>
                <c:pt idx="0">
                  <c:v>1975</c:v>
                </c:pt>
                <c:pt idx="1">
                  <c:v>1976</c:v>
                </c:pt>
                <c:pt idx="2">
                  <c:v>1977</c:v>
                </c:pt>
                <c:pt idx="3">
                  <c:v>1978</c:v>
                </c:pt>
                <c:pt idx="4">
                  <c:v>1979</c:v>
                </c:pt>
                <c:pt idx="5">
                  <c:v>1980</c:v>
                </c:pt>
                <c:pt idx="6">
                  <c:v>1981</c:v>
                </c:pt>
                <c:pt idx="7">
                  <c:v>1982</c:v>
                </c:pt>
                <c:pt idx="8">
                  <c:v>1983</c:v>
                </c:pt>
                <c:pt idx="9">
                  <c:v>1984</c:v>
                </c:pt>
                <c:pt idx="10">
                  <c:v>1985</c:v>
                </c:pt>
                <c:pt idx="11">
                  <c:v>1986</c:v>
                </c:pt>
                <c:pt idx="12">
                  <c:v>1987</c:v>
                </c:pt>
                <c:pt idx="13">
                  <c:v>1988</c:v>
                </c:pt>
                <c:pt idx="14">
                  <c:v>1989</c:v>
                </c:pt>
                <c:pt idx="15">
                  <c:v>1990</c:v>
                </c:pt>
                <c:pt idx="16">
                  <c:v>1991</c:v>
                </c:pt>
                <c:pt idx="17">
                  <c:v>1992</c:v>
                </c:pt>
                <c:pt idx="18">
                  <c:v>1993</c:v>
                </c:pt>
                <c:pt idx="19">
                  <c:v>1994</c:v>
                </c:pt>
                <c:pt idx="20">
                  <c:v>1995</c:v>
                </c:pt>
                <c:pt idx="21">
                  <c:v>1996</c:v>
                </c:pt>
                <c:pt idx="22">
                  <c:v>1997</c:v>
                </c:pt>
                <c:pt idx="23">
                  <c:v>1998</c:v>
                </c:pt>
                <c:pt idx="24">
                  <c:v>1999</c:v>
                </c:pt>
                <c:pt idx="25">
                  <c:v>2000</c:v>
                </c:pt>
                <c:pt idx="26">
                  <c:v>2001</c:v>
                </c:pt>
                <c:pt idx="27">
                  <c:v>2002</c:v>
                </c:pt>
                <c:pt idx="28">
                  <c:v>2003</c:v>
                </c:pt>
                <c:pt idx="29">
                  <c:v>2004</c:v>
                </c:pt>
                <c:pt idx="30">
                  <c:v>2005</c:v>
                </c:pt>
                <c:pt idx="31">
                  <c:v>2006</c:v>
                </c:pt>
                <c:pt idx="32">
                  <c:v>2007</c:v>
                </c:pt>
                <c:pt idx="33">
                  <c:v>2008</c:v>
                </c:pt>
                <c:pt idx="34">
                  <c:v>2009</c:v>
                </c:pt>
                <c:pt idx="35">
                  <c:v>2010</c:v>
                </c:pt>
                <c:pt idx="36">
                  <c:v>2011</c:v>
                </c:pt>
                <c:pt idx="37">
                  <c:v>2012</c:v>
                </c:pt>
                <c:pt idx="38">
                  <c:v>2013</c:v>
                </c:pt>
                <c:pt idx="39">
                  <c:v>2014</c:v>
                </c:pt>
                <c:pt idx="40">
                  <c:v>2015</c:v>
                </c:pt>
              </c:numCache>
            </c:numRef>
          </c:cat>
          <c:val>
            <c:numRef>
              <c:f>Sheet1!$C$2:$C$42</c:f>
              <c:numCache>
                <c:formatCode>General</c:formatCode>
                <c:ptCount val="41"/>
                <c:pt idx="39" formatCode="0%">
                  <c:v>5.4273776921324783E-2</c:v>
                </c:pt>
                <c:pt idx="40" formatCode="0%">
                  <c:v>5.5035237507244587E-2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15459200"/>
        <c:axId val="115460736"/>
      </c:barChart>
      <c:catAx>
        <c:axId val="115459200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ln w="6350">
            <a:solidFill>
              <a:schemeClr val="tx1"/>
            </a:solidFill>
          </a:ln>
        </c:spPr>
        <c:txPr>
          <a:bodyPr rot="-2700000"/>
          <a:lstStyle/>
          <a:p>
            <a:pPr>
              <a:defRPr sz="1200"/>
            </a:pPr>
            <a:endParaRPr lang="en-US"/>
          </a:p>
        </c:txPr>
        <c:crossAx val="115460736"/>
        <c:crosses val="autoZero"/>
        <c:auto val="1"/>
        <c:lblAlgn val="ctr"/>
        <c:lblOffset val="100"/>
        <c:noMultiLvlLbl val="0"/>
      </c:catAx>
      <c:valAx>
        <c:axId val="115460736"/>
        <c:scaling>
          <c:orientation val="minMax"/>
        </c:scaling>
        <c:delete val="0"/>
        <c:axPos val="l"/>
        <c:numFmt formatCode="0%" sourceLinked="1"/>
        <c:majorTickMark val="out"/>
        <c:minorTickMark val="none"/>
        <c:tickLblPos val="nextTo"/>
        <c:spPr>
          <a:ln w="6350">
            <a:solidFill>
              <a:schemeClr val="tx1"/>
            </a:solidFill>
          </a:ln>
        </c:spPr>
        <c:txPr>
          <a:bodyPr/>
          <a:lstStyle/>
          <a:p>
            <a:pPr>
              <a:defRPr sz="1200"/>
            </a:pPr>
            <a:endParaRPr lang="en-US"/>
          </a:p>
        </c:txPr>
        <c:crossAx val="115459200"/>
        <c:crosses val="autoZero"/>
        <c:crossBetween val="between"/>
      </c:valAx>
    </c:plotArea>
    <c:legend>
      <c:legendPos val="b"/>
      <c:layout>
        <c:manualLayout>
          <c:xMode val="edge"/>
          <c:yMode val="edge"/>
          <c:x val="0.39582147036463644"/>
          <c:y val="0.88139107611548562"/>
          <c:w val="0.20835692803714856"/>
          <c:h val="5.5390533079916732E-2"/>
        </c:manualLayout>
      </c:layout>
      <c:overlay val="0"/>
      <c:txPr>
        <a:bodyPr/>
        <a:lstStyle/>
        <a:p>
          <a:pPr>
            <a:defRPr sz="1800" baseline="12000"/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  <c:userShapes r:id="rId2"/>
</c:chartSpace>
</file>

<file path=ppt/charts/chart3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CA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8.0619816272965883E-2"/>
          <c:y val="6.0370482535836878E-2"/>
          <c:w val="0.90436706036745407"/>
          <c:h val="0.72314839491217431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Expenditure</c:v>
                </c:pt>
              </c:strCache>
            </c:strRef>
          </c:tx>
          <c:spPr>
            <a:ln w="12700">
              <a:solidFill>
                <a:srgbClr val="8B9B3C"/>
              </a:solidFill>
              <a:prstDash val="solid"/>
            </a:ln>
          </c:spPr>
          <c:marker>
            <c:symbol val="diamond"/>
            <c:size val="10"/>
            <c:spPr>
              <a:solidFill>
                <a:srgbClr val="8B9B3C"/>
              </a:solidFill>
              <a:ln w="6350">
                <a:solidFill>
                  <a:schemeClr val="tx1"/>
                </a:solidFill>
                <a:prstDash val="solid"/>
              </a:ln>
            </c:spPr>
          </c:marker>
          <c:dPt>
            <c:idx val="35"/>
            <c:bubble3D val="0"/>
          </c:dPt>
          <c:dPt>
            <c:idx val="36"/>
            <c:marker>
              <c:spPr>
                <a:solidFill>
                  <a:srgbClr val="8B9B3C"/>
                </a:solidFill>
                <a:ln w="6350">
                  <a:solidFill>
                    <a:schemeClr val="tx1"/>
                  </a:solidFill>
                  <a:prstDash val="solid"/>
                </a:ln>
                <a:effectLst>
                  <a:outerShdw blurRad="50800" dist="50800" dir="5400000" algn="ctr" rotWithShape="0">
                    <a:schemeClr val="bg1"/>
                  </a:outerShdw>
                </a:effectLst>
              </c:spPr>
            </c:marker>
            <c:bubble3D val="0"/>
            <c:spPr>
              <a:ln w="12700">
                <a:solidFill>
                  <a:srgbClr val="8B9B3C"/>
                </a:solidFill>
                <a:prstDash val="solid"/>
              </a:ln>
              <a:effectLst>
                <a:outerShdw blurRad="50800" dist="50800" dir="5400000" algn="ctr" rotWithShape="0">
                  <a:schemeClr val="bg1"/>
                </a:outerShdw>
              </a:effectLst>
            </c:spPr>
          </c:dPt>
          <c:dPt>
            <c:idx val="37"/>
            <c:bubble3D val="0"/>
          </c:dPt>
          <c:dPt>
            <c:idx val="38"/>
            <c:marker>
              <c:spPr>
                <a:solidFill>
                  <a:srgbClr val="8B9B3C"/>
                </a:solidFill>
                <a:ln>
                  <a:solidFill>
                    <a:schemeClr val="tx1"/>
                  </a:solidFill>
                </a:ln>
              </c:spPr>
            </c:marker>
            <c:bubble3D val="0"/>
            <c:spPr>
              <a:ln w="12700">
                <a:solidFill>
                  <a:srgbClr val="8B9B3C"/>
                </a:solidFill>
                <a:prstDash val="solid"/>
              </a:ln>
            </c:spPr>
          </c:dPt>
          <c:dPt>
            <c:idx val="39"/>
            <c:marker>
              <c:symbol val="circle"/>
              <c:size val="8"/>
              <c:spPr>
                <a:solidFill>
                  <a:schemeClr val="bg1"/>
                </a:solidFill>
                <a:ln w="6350">
                  <a:solidFill>
                    <a:schemeClr val="tx1"/>
                  </a:solidFill>
                  <a:prstDash val="solid"/>
                </a:ln>
              </c:spPr>
            </c:marker>
            <c:bubble3D val="0"/>
            <c:spPr>
              <a:ln w="12700">
                <a:solidFill>
                  <a:srgbClr val="8B9B3C"/>
                </a:solidFill>
                <a:prstDash val="solid"/>
              </a:ln>
            </c:spPr>
          </c:dPt>
          <c:dPt>
            <c:idx val="40"/>
            <c:marker>
              <c:symbol val="circle"/>
              <c:size val="8"/>
              <c:spPr>
                <a:solidFill>
                  <a:schemeClr val="bg1"/>
                </a:solidFill>
                <a:ln w="6350">
                  <a:solidFill>
                    <a:schemeClr val="tx1"/>
                  </a:solidFill>
                  <a:prstDash val="solid"/>
                </a:ln>
              </c:spPr>
            </c:marker>
            <c:bubble3D val="0"/>
          </c:dPt>
          <c:cat>
            <c:numRef>
              <c:f>Sheet1!$A$2:$A$42</c:f>
              <c:numCache>
                <c:formatCode>General</c:formatCode>
                <c:ptCount val="41"/>
                <c:pt idx="0">
                  <c:v>1975</c:v>
                </c:pt>
                <c:pt idx="1">
                  <c:v>1976</c:v>
                </c:pt>
                <c:pt idx="2">
                  <c:v>1977</c:v>
                </c:pt>
                <c:pt idx="3">
                  <c:v>1978</c:v>
                </c:pt>
                <c:pt idx="4">
                  <c:v>1979</c:v>
                </c:pt>
                <c:pt idx="5">
                  <c:v>1980</c:v>
                </c:pt>
                <c:pt idx="6">
                  <c:v>1981</c:v>
                </c:pt>
                <c:pt idx="7">
                  <c:v>1982</c:v>
                </c:pt>
                <c:pt idx="8">
                  <c:v>1983</c:v>
                </c:pt>
                <c:pt idx="9">
                  <c:v>1984</c:v>
                </c:pt>
                <c:pt idx="10">
                  <c:v>1985</c:v>
                </c:pt>
                <c:pt idx="11">
                  <c:v>1986</c:v>
                </c:pt>
                <c:pt idx="12">
                  <c:v>1987</c:v>
                </c:pt>
                <c:pt idx="13">
                  <c:v>1988</c:v>
                </c:pt>
                <c:pt idx="14">
                  <c:v>1989</c:v>
                </c:pt>
                <c:pt idx="15">
                  <c:v>1990</c:v>
                </c:pt>
                <c:pt idx="16">
                  <c:v>1991</c:v>
                </c:pt>
                <c:pt idx="17">
                  <c:v>1992</c:v>
                </c:pt>
                <c:pt idx="18">
                  <c:v>1993</c:v>
                </c:pt>
                <c:pt idx="19">
                  <c:v>1994</c:v>
                </c:pt>
                <c:pt idx="20">
                  <c:v>1995</c:v>
                </c:pt>
                <c:pt idx="21">
                  <c:v>1996</c:v>
                </c:pt>
                <c:pt idx="22">
                  <c:v>1997</c:v>
                </c:pt>
                <c:pt idx="23">
                  <c:v>1998</c:v>
                </c:pt>
                <c:pt idx="24">
                  <c:v>1999</c:v>
                </c:pt>
                <c:pt idx="25">
                  <c:v>2000</c:v>
                </c:pt>
                <c:pt idx="26">
                  <c:v>2001</c:v>
                </c:pt>
                <c:pt idx="27">
                  <c:v>2002</c:v>
                </c:pt>
                <c:pt idx="28">
                  <c:v>2003</c:v>
                </c:pt>
                <c:pt idx="29">
                  <c:v>2004</c:v>
                </c:pt>
                <c:pt idx="30">
                  <c:v>2005</c:v>
                </c:pt>
                <c:pt idx="31">
                  <c:v>2006</c:v>
                </c:pt>
                <c:pt idx="32">
                  <c:v>2007</c:v>
                </c:pt>
                <c:pt idx="33">
                  <c:v>2008</c:v>
                </c:pt>
                <c:pt idx="34">
                  <c:v>2009</c:v>
                </c:pt>
                <c:pt idx="35">
                  <c:v>2010</c:v>
                </c:pt>
                <c:pt idx="36">
                  <c:v>2011</c:v>
                </c:pt>
                <c:pt idx="37">
                  <c:v>2012</c:v>
                </c:pt>
                <c:pt idx="38">
                  <c:v>2013</c:v>
                </c:pt>
                <c:pt idx="39">
                  <c:v>2014</c:v>
                </c:pt>
                <c:pt idx="40">
                  <c:v>2015</c:v>
                </c:pt>
              </c:numCache>
            </c:numRef>
          </c:cat>
          <c:val>
            <c:numRef>
              <c:f>Sheet1!$B$2:$B$42</c:f>
              <c:numCache>
                <c:formatCode>General</c:formatCode>
                <c:ptCount val="41"/>
                <c:pt idx="0">
                  <c:v>0.26449282306449268</c:v>
                </c:pt>
                <c:pt idx="1">
                  <c:v>0.31282311037828914</c:v>
                </c:pt>
                <c:pt idx="2">
                  <c:v>0.36288232114617885</c:v>
                </c:pt>
                <c:pt idx="3">
                  <c:v>0.41269487758366902</c:v>
                </c:pt>
                <c:pt idx="4">
                  <c:v>0.47333665160099825</c:v>
                </c:pt>
                <c:pt idx="5">
                  <c:v>0.52840214006437558</c:v>
                </c:pt>
                <c:pt idx="6">
                  <c:v>0.62126223997835017</c:v>
                </c:pt>
                <c:pt idx="7">
                  <c:v>0.70124442335618575</c:v>
                </c:pt>
                <c:pt idx="8">
                  <c:v>0.77373296579904738</c:v>
                </c:pt>
                <c:pt idx="9">
                  <c:v>0.75172000252136262</c:v>
                </c:pt>
                <c:pt idx="10">
                  <c:v>0.78581481535629405</c:v>
                </c:pt>
                <c:pt idx="11">
                  <c:v>0.81247462913036095</c:v>
                </c:pt>
                <c:pt idx="12">
                  <c:v>0.88159717356761158</c:v>
                </c:pt>
                <c:pt idx="13">
                  <c:v>0.93087867622811926</c:v>
                </c:pt>
                <c:pt idx="14">
                  <c:v>0.99160947905506613</c:v>
                </c:pt>
                <c:pt idx="15">
                  <c:v>1.0964435624624906</c:v>
                </c:pt>
                <c:pt idx="16">
                  <c:v>1.1532334009957859</c:v>
                </c:pt>
                <c:pt idx="17">
                  <c:v>1.1973921098303586</c:v>
                </c:pt>
                <c:pt idx="18">
                  <c:v>1.2090741754325018</c:v>
                </c:pt>
                <c:pt idx="19">
                  <c:v>1.2492685003921777</c:v>
                </c:pt>
                <c:pt idx="20">
                  <c:v>1.2694474208448432</c:v>
                </c:pt>
                <c:pt idx="21">
                  <c:v>1.2533558601887422</c:v>
                </c:pt>
                <c:pt idx="22">
                  <c:v>1.3053512493257284</c:v>
                </c:pt>
                <c:pt idx="23">
                  <c:v>1.4333840932191428</c:v>
                </c:pt>
                <c:pt idx="24">
                  <c:v>1.5833233253544492</c:v>
                </c:pt>
                <c:pt idx="25">
                  <c:v>1.6872486918220624</c:v>
                </c:pt>
                <c:pt idx="26">
                  <c:v>1.8029208942459001</c:v>
                </c:pt>
                <c:pt idx="27">
                  <c:v>1.9260615685265334</c:v>
                </c:pt>
                <c:pt idx="28">
                  <c:v>2.0618219111074598</c:v>
                </c:pt>
                <c:pt idx="29">
                  <c:v>2.1380196548162487</c:v>
                </c:pt>
                <c:pt idx="30">
                  <c:v>2.2361724700472849</c:v>
                </c:pt>
                <c:pt idx="31">
                  <c:v>2.3455284122115923</c:v>
                </c:pt>
                <c:pt idx="32">
                  <c:v>2.5606393164382482</c:v>
                </c:pt>
                <c:pt idx="33">
                  <c:v>2.7369679854911295</c:v>
                </c:pt>
                <c:pt idx="34">
                  <c:v>2.995601929835324</c:v>
                </c:pt>
                <c:pt idx="35">
                  <c:v>3.3039234706958607</c:v>
                </c:pt>
                <c:pt idx="36">
                  <c:v>3.4966196411499677</c:v>
                </c:pt>
                <c:pt idx="37">
                  <c:v>3.6317215109989505</c:v>
                </c:pt>
                <c:pt idx="38">
                  <c:v>3.6053631210881321</c:v>
                </c:pt>
                <c:pt idx="39">
                  <c:v>3.5770134459457696</c:v>
                </c:pt>
                <c:pt idx="40">
                  <c:v>3.6857504056592769</c:v>
                </c:pt>
              </c:numCache>
            </c:numRef>
          </c:val>
          <c:smooth val="0"/>
        </c:ser>
        <c:ser>
          <c:idx val="2"/>
          <c:order val="1"/>
          <c:tx>
            <c:strRef>
              <c:f>Sheet1!$C$1</c:f>
              <c:strCache>
                <c:ptCount val="1"/>
                <c:pt idx="0">
                  <c:v>Forecast</c:v>
                </c:pt>
              </c:strCache>
            </c:strRef>
          </c:tx>
          <c:spPr>
            <a:ln w="12700">
              <a:solidFill>
                <a:srgbClr val="8B9B3C"/>
              </a:solidFill>
            </a:ln>
          </c:spPr>
          <c:marker>
            <c:symbol val="circle"/>
            <c:size val="7"/>
            <c:spPr>
              <a:solidFill>
                <a:schemeClr val="bg1"/>
              </a:solidFill>
              <a:ln>
                <a:solidFill>
                  <a:schemeClr val="tx1"/>
                </a:solidFill>
              </a:ln>
            </c:spPr>
          </c:marker>
          <c:cat>
            <c:numRef>
              <c:f>Sheet1!$A$2:$A$42</c:f>
              <c:numCache>
                <c:formatCode>General</c:formatCode>
                <c:ptCount val="41"/>
                <c:pt idx="0">
                  <c:v>1975</c:v>
                </c:pt>
                <c:pt idx="1">
                  <c:v>1976</c:v>
                </c:pt>
                <c:pt idx="2">
                  <c:v>1977</c:v>
                </c:pt>
                <c:pt idx="3">
                  <c:v>1978</c:v>
                </c:pt>
                <c:pt idx="4">
                  <c:v>1979</c:v>
                </c:pt>
                <c:pt idx="5">
                  <c:v>1980</c:v>
                </c:pt>
                <c:pt idx="6">
                  <c:v>1981</c:v>
                </c:pt>
                <c:pt idx="7">
                  <c:v>1982</c:v>
                </c:pt>
                <c:pt idx="8">
                  <c:v>1983</c:v>
                </c:pt>
                <c:pt idx="9">
                  <c:v>1984</c:v>
                </c:pt>
                <c:pt idx="10">
                  <c:v>1985</c:v>
                </c:pt>
                <c:pt idx="11">
                  <c:v>1986</c:v>
                </c:pt>
                <c:pt idx="12">
                  <c:v>1987</c:v>
                </c:pt>
                <c:pt idx="13">
                  <c:v>1988</c:v>
                </c:pt>
                <c:pt idx="14">
                  <c:v>1989</c:v>
                </c:pt>
                <c:pt idx="15">
                  <c:v>1990</c:v>
                </c:pt>
                <c:pt idx="16">
                  <c:v>1991</c:v>
                </c:pt>
                <c:pt idx="17">
                  <c:v>1992</c:v>
                </c:pt>
                <c:pt idx="18">
                  <c:v>1993</c:v>
                </c:pt>
                <c:pt idx="19">
                  <c:v>1994</c:v>
                </c:pt>
                <c:pt idx="20">
                  <c:v>1995</c:v>
                </c:pt>
                <c:pt idx="21">
                  <c:v>1996</c:v>
                </c:pt>
                <c:pt idx="22">
                  <c:v>1997</c:v>
                </c:pt>
                <c:pt idx="23">
                  <c:v>1998</c:v>
                </c:pt>
                <c:pt idx="24">
                  <c:v>1999</c:v>
                </c:pt>
                <c:pt idx="25">
                  <c:v>2000</c:v>
                </c:pt>
                <c:pt idx="26">
                  <c:v>2001</c:v>
                </c:pt>
                <c:pt idx="27">
                  <c:v>2002</c:v>
                </c:pt>
                <c:pt idx="28">
                  <c:v>2003</c:v>
                </c:pt>
                <c:pt idx="29">
                  <c:v>2004</c:v>
                </c:pt>
                <c:pt idx="30">
                  <c:v>2005</c:v>
                </c:pt>
                <c:pt idx="31">
                  <c:v>2006</c:v>
                </c:pt>
                <c:pt idx="32">
                  <c:v>2007</c:v>
                </c:pt>
                <c:pt idx="33">
                  <c:v>2008</c:v>
                </c:pt>
                <c:pt idx="34">
                  <c:v>2009</c:v>
                </c:pt>
                <c:pt idx="35">
                  <c:v>2010</c:v>
                </c:pt>
                <c:pt idx="36">
                  <c:v>2011</c:v>
                </c:pt>
                <c:pt idx="37">
                  <c:v>2012</c:v>
                </c:pt>
                <c:pt idx="38">
                  <c:v>2013</c:v>
                </c:pt>
                <c:pt idx="39">
                  <c:v>2014</c:v>
                </c:pt>
                <c:pt idx="40">
                  <c:v>2015</c:v>
                </c:pt>
              </c:numCache>
            </c:numRef>
          </c:cat>
          <c:val>
            <c:numRef>
              <c:f>Sheet1!$C$2:$C$42</c:f>
              <c:numCache>
                <c:formatCode>General</c:formatCode>
                <c:ptCount val="41"/>
              </c:numCache>
            </c:numRef>
          </c:val>
          <c:smooth val="0"/>
        </c:ser>
        <c:ser>
          <c:idx val="1"/>
          <c:order val="2"/>
          <c:tx>
            <c:strRef>
              <c:f>Sheet1!$D$1</c:f>
              <c:strCache>
                <c:ptCount val="1"/>
                <c:pt idx="0">
                  <c:v>$3 billion</c:v>
                </c:pt>
              </c:strCache>
            </c:strRef>
          </c:tx>
          <c:spPr>
            <a:ln w="12700">
              <a:solidFill>
                <a:schemeClr val="tx1"/>
              </a:solidFill>
              <a:prstDash val="sysDash"/>
            </a:ln>
          </c:spPr>
          <c:marker>
            <c:symbol val="none"/>
          </c:marker>
          <c:dPt>
            <c:idx val="35"/>
            <c:bubble3D val="0"/>
            <c:spPr>
              <a:ln w="12700">
                <a:gradFill flip="none" rotWithShape="1">
                  <a:gsLst>
                    <a:gs pos="49000">
                      <a:schemeClr val="tx1"/>
                    </a:gs>
                    <a:gs pos="50000">
                      <a:schemeClr val="accent1">
                        <a:tint val="44500"/>
                        <a:satMod val="160000"/>
                      </a:schemeClr>
                    </a:gs>
                    <a:gs pos="52000">
                      <a:schemeClr val="bg1">
                        <a:lumMod val="99000"/>
                        <a:lumOff val="1000"/>
                      </a:schemeClr>
                    </a:gs>
                  </a:gsLst>
                  <a:lin ang="0" scaled="1"/>
                  <a:tileRect/>
                </a:gradFill>
                <a:prstDash val="sysDash"/>
              </a:ln>
            </c:spPr>
          </c:dPt>
          <c:dLbls>
            <c:dLbl>
              <c:idx val="7"/>
              <c:layout>
                <c:manualLayout>
                  <c:x val="5.5765522560740452E-2"/>
                  <c:y val="-2.7955178679588129E-2"/>
                </c:manualLayout>
              </c:layout>
              <c:dLblPos val="r"/>
              <c:showLegendKey val="0"/>
              <c:showVal val="0"/>
              <c:showCatName val="0"/>
              <c:showSerName val="1"/>
              <c:showPercent val="0"/>
              <c:showBubbleSize val="0"/>
            </c:dLbl>
            <c:showLegendKey val="0"/>
            <c:showVal val="0"/>
            <c:showCatName val="0"/>
            <c:showSerName val="0"/>
            <c:showPercent val="0"/>
            <c:showBubbleSize val="0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1975</c:v>
                </c:pt>
                <c:pt idx="1">
                  <c:v>1976</c:v>
                </c:pt>
                <c:pt idx="2">
                  <c:v>1977</c:v>
                </c:pt>
                <c:pt idx="3">
                  <c:v>1978</c:v>
                </c:pt>
                <c:pt idx="4">
                  <c:v>1979</c:v>
                </c:pt>
                <c:pt idx="5">
                  <c:v>1980</c:v>
                </c:pt>
                <c:pt idx="6">
                  <c:v>1981</c:v>
                </c:pt>
                <c:pt idx="7">
                  <c:v>1982</c:v>
                </c:pt>
                <c:pt idx="8">
                  <c:v>1983</c:v>
                </c:pt>
                <c:pt idx="9">
                  <c:v>1984</c:v>
                </c:pt>
                <c:pt idx="10">
                  <c:v>1985</c:v>
                </c:pt>
                <c:pt idx="11">
                  <c:v>1986</c:v>
                </c:pt>
                <c:pt idx="12">
                  <c:v>1987</c:v>
                </c:pt>
                <c:pt idx="13">
                  <c:v>1988</c:v>
                </c:pt>
                <c:pt idx="14">
                  <c:v>1989</c:v>
                </c:pt>
                <c:pt idx="15">
                  <c:v>1990</c:v>
                </c:pt>
                <c:pt idx="16">
                  <c:v>1991</c:v>
                </c:pt>
                <c:pt idx="17">
                  <c:v>1992</c:v>
                </c:pt>
                <c:pt idx="18">
                  <c:v>1993</c:v>
                </c:pt>
                <c:pt idx="19">
                  <c:v>1994</c:v>
                </c:pt>
                <c:pt idx="20">
                  <c:v>1995</c:v>
                </c:pt>
                <c:pt idx="21">
                  <c:v>1996</c:v>
                </c:pt>
                <c:pt idx="22">
                  <c:v>1997</c:v>
                </c:pt>
                <c:pt idx="23">
                  <c:v>1998</c:v>
                </c:pt>
                <c:pt idx="24">
                  <c:v>1999</c:v>
                </c:pt>
                <c:pt idx="25">
                  <c:v>2000</c:v>
                </c:pt>
                <c:pt idx="26">
                  <c:v>2001</c:v>
                </c:pt>
                <c:pt idx="27">
                  <c:v>2002</c:v>
                </c:pt>
                <c:pt idx="28">
                  <c:v>2003</c:v>
                </c:pt>
                <c:pt idx="29">
                  <c:v>2004</c:v>
                </c:pt>
                <c:pt idx="30">
                  <c:v>2005</c:v>
                </c:pt>
                <c:pt idx="31">
                  <c:v>2006</c:v>
                </c:pt>
                <c:pt idx="32">
                  <c:v>2007</c:v>
                </c:pt>
                <c:pt idx="33">
                  <c:v>2008</c:v>
                </c:pt>
                <c:pt idx="34">
                  <c:v>2009</c:v>
                </c:pt>
                <c:pt idx="35">
                  <c:v>2010</c:v>
                </c:pt>
                <c:pt idx="36">
                  <c:v>2011</c:v>
                </c:pt>
                <c:pt idx="37">
                  <c:v>2012</c:v>
                </c:pt>
                <c:pt idx="38">
                  <c:v>2013</c:v>
                </c:pt>
                <c:pt idx="39">
                  <c:v>2014</c:v>
                </c:pt>
                <c:pt idx="40">
                  <c:v>2015</c:v>
                </c:pt>
              </c:numCache>
            </c:numRef>
          </c:cat>
          <c:val>
            <c:numRef>
              <c:f>Sheet1!$D$2:$D$42</c:f>
              <c:numCache>
                <c:formatCode>General</c:formatCode>
                <c:ptCount val="41"/>
                <c:pt idx="0">
                  <c:v>3</c:v>
                </c:pt>
                <c:pt idx="1">
                  <c:v>3</c:v>
                </c:pt>
                <c:pt idx="2">
                  <c:v>3</c:v>
                </c:pt>
                <c:pt idx="3">
                  <c:v>3</c:v>
                </c:pt>
                <c:pt idx="4">
                  <c:v>3</c:v>
                </c:pt>
                <c:pt idx="5">
                  <c:v>3</c:v>
                </c:pt>
                <c:pt idx="6">
                  <c:v>3</c:v>
                </c:pt>
                <c:pt idx="7">
                  <c:v>3</c:v>
                </c:pt>
                <c:pt idx="8">
                  <c:v>3</c:v>
                </c:pt>
                <c:pt idx="9">
                  <c:v>3</c:v>
                </c:pt>
                <c:pt idx="10">
                  <c:v>3</c:v>
                </c:pt>
                <c:pt idx="11">
                  <c:v>3</c:v>
                </c:pt>
                <c:pt idx="12">
                  <c:v>3</c:v>
                </c:pt>
                <c:pt idx="13">
                  <c:v>3</c:v>
                </c:pt>
                <c:pt idx="14">
                  <c:v>3</c:v>
                </c:pt>
                <c:pt idx="15">
                  <c:v>3</c:v>
                </c:pt>
                <c:pt idx="16">
                  <c:v>3</c:v>
                </c:pt>
                <c:pt idx="17">
                  <c:v>3</c:v>
                </c:pt>
                <c:pt idx="18">
                  <c:v>3</c:v>
                </c:pt>
                <c:pt idx="19">
                  <c:v>3</c:v>
                </c:pt>
                <c:pt idx="20">
                  <c:v>3</c:v>
                </c:pt>
                <c:pt idx="21">
                  <c:v>3</c:v>
                </c:pt>
                <c:pt idx="22">
                  <c:v>3</c:v>
                </c:pt>
                <c:pt idx="23">
                  <c:v>3</c:v>
                </c:pt>
                <c:pt idx="24">
                  <c:v>3</c:v>
                </c:pt>
                <c:pt idx="25">
                  <c:v>3</c:v>
                </c:pt>
                <c:pt idx="26">
                  <c:v>3</c:v>
                </c:pt>
                <c:pt idx="27">
                  <c:v>3</c:v>
                </c:pt>
                <c:pt idx="28">
                  <c:v>3</c:v>
                </c:pt>
                <c:pt idx="29">
                  <c:v>3</c:v>
                </c:pt>
                <c:pt idx="30">
                  <c:v>3</c:v>
                </c:pt>
                <c:pt idx="31">
                  <c:v>3</c:v>
                </c:pt>
                <c:pt idx="32">
                  <c:v>3</c:v>
                </c:pt>
                <c:pt idx="33">
                  <c:v>3</c:v>
                </c:pt>
                <c:pt idx="34">
                  <c:v>3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$1.5 billion</c:v>
                </c:pt>
              </c:strCache>
            </c:strRef>
          </c:tx>
          <c:spPr>
            <a:ln w="12700">
              <a:solidFill>
                <a:schemeClr val="tx1"/>
              </a:solidFill>
              <a:prstDash val="sysDash"/>
            </a:ln>
          </c:spPr>
          <c:marker>
            <c:symbol val="none"/>
          </c:marker>
          <c:dPt>
            <c:idx val="24"/>
            <c:bubble3D val="0"/>
            <c:spPr>
              <a:ln w="12700">
                <a:gradFill flip="none" rotWithShape="1">
                  <a:gsLst>
                    <a:gs pos="0">
                      <a:schemeClr val="tx1"/>
                    </a:gs>
                    <a:gs pos="47000">
                      <a:schemeClr val="tx1"/>
                    </a:gs>
                    <a:gs pos="50000">
                      <a:schemeClr val="bg1"/>
                    </a:gs>
                  </a:gsLst>
                  <a:lin ang="0" scaled="1"/>
                  <a:tileRect/>
                </a:gradFill>
                <a:prstDash val="sysDash"/>
              </a:ln>
            </c:spPr>
          </c:dPt>
          <c:dLbls>
            <c:dLbl>
              <c:idx val="7"/>
              <c:layout>
                <c:manualLayout>
                  <c:x val="4.9587289826334376E-2"/>
                  <c:y val="-3.3083383807793257E-2"/>
                </c:manualLayout>
              </c:layout>
              <c:dLblPos val="r"/>
              <c:showLegendKey val="0"/>
              <c:showVal val="0"/>
              <c:showCatName val="0"/>
              <c:showSerName val="1"/>
              <c:showPercent val="0"/>
              <c:showBubbleSize val="0"/>
            </c:dLbl>
            <c:showLegendKey val="0"/>
            <c:showVal val="0"/>
            <c:showCatName val="0"/>
            <c:showSerName val="0"/>
            <c:showPercent val="0"/>
            <c:showBubbleSize val="0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1975</c:v>
                </c:pt>
                <c:pt idx="1">
                  <c:v>1976</c:v>
                </c:pt>
                <c:pt idx="2">
                  <c:v>1977</c:v>
                </c:pt>
                <c:pt idx="3">
                  <c:v>1978</c:v>
                </c:pt>
                <c:pt idx="4">
                  <c:v>1979</c:v>
                </c:pt>
                <c:pt idx="5">
                  <c:v>1980</c:v>
                </c:pt>
                <c:pt idx="6">
                  <c:v>1981</c:v>
                </c:pt>
                <c:pt idx="7">
                  <c:v>1982</c:v>
                </c:pt>
                <c:pt idx="8">
                  <c:v>1983</c:v>
                </c:pt>
                <c:pt idx="9">
                  <c:v>1984</c:v>
                </c:pt>
                <c:pt idx="10">
                  <c:v>1985</c:v>
                </c:pt>
                <c:pt idx="11">
                  <c:v>1986</c:v>
                </c:pt>
                <c:pt idx="12">
                  <c:v>1987</c:v>
                </c:pt>
                <c:pt idx="13">
                  <c:v>1988</c:v>
                </c:pt>
                <c:pt idx="14">
                  <c:v>1989</c:v>
                </c:pt>
                <c:pt idx="15">
                  <c:v>1990</c:v>
                </c:pt>
                <c:pt idx="16">
                  <c:v>1991</c:v>
                </c:pt>
                <c:pt idx="17">
                  <c:v>1992</c:v>
                </c:pt>
                <c:pt idx="18">
                  <c:v>1993</c:v>
                </c:pt>
                <c:pt idx="19">
                  <c:v>1994</c:v>
                </c:pt>
                <c:pt idx="20">
                  <c:v>1995</c:v>
                </c:pt>
                <c:pt idx="21">
                  <c:v>1996</c:v>
                </c:pt>
                <c:pt idx="22">
                  <c:v>1997</c:v>
                </c:pt>
                <c:pt idx="23">
                  <c:v>1998</c:v>
                </c:pt>
                <c:pt idx="24">
                  <c:v>1999</c:v>
                </c:pt>
                <c:pt idx="25">
                  <c:v>2000</c:v>
                </c:pt>
                <c:pt idx="26">
                  <c:v>2001</c:v>
                </c:pt>
                <c:pt idx="27">
                  <c:v>2002</c:v>
                </c:pt>
                <c:pt idx="28">
                  <c:v>2003</c:v>
                </c:pt>
                <c:pt idx="29">
                  <c:v>2004</c:v>
                </c:pt>
                <c:pt idx="30">
                  <c:v>2005</c:v>
                </c:pt>
                <c:pt idx="31">
                  <c:v>2006</c:v>
                </c:pt>
                <c:pt idx="32">
                  <c:v>2007</c:v>
                </c:pt>
                <c:pt idx="33">
                  <c:v>2008</c:v>
                </c:pt>
                <c:pt idx="34">
                  <c:v>2009</c:v>
                </c:pt>
                <c:pt idx="35">
                  <c:v>2010</c:v>
                </c:pt>
                <c:pt idx="36">
                  <c:v>2011</c:v>
                </c:pt>
                <c:pt idx="37">
                  <c:v>2012</c:v>
                </c:pt>
                <c:pt idx="38">
                  <c:v>2013</c:v>
                </c:pt>
                <c:pt idx="39">
                  <c:v>2014</c:v>
                </c:pt>
                <c:pt idx="40">
                  <c:v>2015</c:v>
                </c:pt>
              </c:numCache>
            </c:numRef>
          </c:cat>
          <c:val>
            <c:numRef>
              <c:f>Sheet1!$E$2:$E$42</c:f>
              <c:numCache>
                <c:formatCode>General</c:formatCode>
                <c:ptCount val="41"/>
                <c:pt idx="0">
                  <c:v>1.5</c:v>
                </c:pt>
                <c:pt idx="1">
                  <c:v>1.5</c:v>
                </c:pt>
                <c:pt idx="2">
                  <c:v>1.5</c:v>
                </c:pt>
                <c:pt idx="3">
                  <c:v>1.5</c:v>
                </c:pt>
                <c:pt idx="4">
                  <c:v>1.5</c:v>
                </c:pt>
                <c:pt idx="5">
                  <c:v>1.5</c:v>
                </c:pt>
                <c:pt idx="6">
                  <c:v>1.5</c:v>
                </c:pt>
                <c:pt idx="7">
                  <c:v>1.5</c:v>
                </c:pt>
                <c:pt idx="8">
                  <c:v>1.5</c:v>
                </c:pt>
                <c:pt idx="9">
                  <c:v>1.5</c:v>
                </c:pt>
                <c:pt idx="10">
                  <c:v>1.5</c:v>
                </c:pt>
                <c:pt idx="11">
                  <c:v>1.5</c:v>
                </c:pt>
                <c:pt idx="12">
                  <c:v>1.5</c:v>
                </c:pt>
                <c:pt idx="13">
                  <c:v>1.5</c:v>
                </c:pt>
                <c:pt idx="14">
                  <c:v>1.5</c:v>
                </c:pt>
                <c:pt idx="15">
                  <c:v>1.5</c:v>
                </c:pt>
                <c:pt idx="16">
                  <c:v>1.5</c:v>
                </c:pt>
                <c:pt idx="17">
                  <c:v>1.5</c:v>
                </c:pt>
                <c:pt idx="18">
                  <c:v>1.5</c:v>
                </c:pt>
                <c:pt idx="19">
                  <c:v>1.5</c:v>
                </c:pt>
                <c:pt idx="20">
                  <c:v>1.5</c:v>
                </c:pt>
                <c:pt idx="21">
                  <c:v>1.5</c:v>
                </c:pt>
                <c:pt idx="22">
                  <c:v>1.5</c:v>
                </c:pt>
                <c:pt idx="23">
                  <c:v>1.5</c:v>
                </c:pt>
                <c:pt idx="24">
                  <c:v>1.5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15098368"/>
        <c:axId val="115099904"/>
      </c:lineChart>
      <c:catAx>
        <c:axId val="11509836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ln w="6350">
            <a:solidFill>
              <a:schemeClr val="tx1"/>
            </a:solidFill>
          </a:ln>
        </c:spPr>
        <c:txPr>
          <a:bodyPr rot="-2700000" vert="horz"/>
          <a:lstStyle/>
          <a:p>
            <a:pPr>
              <a:defRPr/>
            </a:pPr>
            <a:endParaRPr lang="en-US"/>
          </a:p>
        </c:txPr>
        <c:crossAx val="115099904"/>
        <c:crosses val="autoZero"/>
        <c:auto val="1"/>
        <c:lblAlgn val="ctr"/>
        <c:lblOffset val="100"/>
        <c:tickLblSkip val="2"/>
        <c:noMultiLvlLbl val="0"/>
      </c:catAx>
      <c:valAx>
        <c:axId val="115099904"/>
        <c:scaling>
          <c:orientation val="minMax"/>
        </c:scaling>
        <c:delete val="0"/>
        <c:axPos val="l"/>
        <c:majorGridlines>
          <c:spPr>
            <a:ln>
              <a:solidFill>
                <a:schemeClr val="bg1"/>
              </a:solidFill>
            </a:ln>
          </c:spPr>
        </c:majorGridlines>
        <c:numFmt formatCode="&quot;$&quot;#,##0" sourceLinked="0"/>
        <c:majorTickMark val="out"/>
        <c:minorTickMark val="none"/>
        <c:tickLblPos val="nextTo"/>
        <c:spPr>
          <a:ln w="6350">
            <a:solidFill>
              <a:schemeClr val="tx1"/>
            </a:solidFill>
          </a:ln>
        </c:spPr>
        <c:crossAx val="115098368"/>
        <c:crosses val="autoZero"/>
        <c:crossBetween val="between"/>
        <c:majorUnit val="1"/>
      </c:valAx>
      <c:spPr>
        <a:noFill/>
        <a:ln w="25400">
          <a:noFill/>
        </a:ln>
      </c:spPr>
    </c:plotArea>
    <c:legend>
      <c:legendPos val="b"/>
      <c:legendEntry>
        <c:idx val="2"/>
        <c:delete val="1"/>
      </c:legendEntry>
      <c:legendEntry>
        <c:idx val="3"/>
        <c:delete val="1"/>
      </c:legendEntry>
      <c:layout>
        <c:manualLayout>
          <c:xMode val="edge"/>
          <c:yMode val="edge"/>
          <c:x val="0.34484229193680138"/>
          <c:y val="0.90954896022612564"/>
          <c:w val="0.32160844915596504"/>
          <c:h val="4.9425398748233387E-2"/>
        </c:manualLayout>
      </c:layout>
      <c:overlay val="0"/>
      <c:txPr>
        <a:bodyPr/>
        <a:lstStyle/>
        <a:p>
          <a:pPr>
            <a:defRPr sz="1800" baseline="12000"/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1200"/>
      </a:pPr>
      <a:endParaRPr lang="en-US"/>
    </a:p>
  </c:txPr>
  <c:externalData r:id="rId1">
    <c:autoUpdate val="0"/>
  </c:externalData>
  <c:userShapes r:id="rId2"/>
</c:chartSpace>
</file>

<file path=ppt/charts/chart3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CA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8.7225189934212383E-2"/>
          <c:y val="5.2958741999355345E-2"/>
          <c:w val="0.92341842397336249"/>
          <c:h val="0.64744693097573325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Actual </c:v>
                </c:pt>
              </c:strCache>
            </c:strRef>
          </c:tx>
          <c:spPr>
            <a:solidFill>
              <a:srgbClr val="8B9B3C"/>
            </a:solidFill>
            <a:ln w="6350">
              <a:solidFill>
                <a:schemeClr val="tx1"/>
              </a:solidFill>
              <a:prstDash val="solid"/>
            </a:ln>
          </c:spPr>
          <c:invertIfNegative val="0"/>
          <c:dPt>
            <c:idx val="37"/>
            <c:invertIfNegative val="0"/>
            <c:bubble3D val="0"/>
            <c:spPr>
              <a:solidFill>
                <a:srgbClr val="8B9B3C"/>
              </a:solidFill>
              <a:ln w="6350">
                <a:solidFill>
                  <a:schemeClr val="tx1"/>
                </a:solidFill>
                <a:prstDash val="solid"/>
              </a:ln>
            </c:spPr>
          </c:dPt>
          <c:dPt>
            <c:idx val="38"/>
            <c:invertIfNegative val="0"/>
            <c:bubble3D val="0"/>
            <c:spPr>
              <a:solidFill>
                <a:srgbClr val="8B9B3C"/>
              </a:solidFill>
              <a:ln w="6350">
                <a:solidFill>
                  <a:schemeClr val="tx1"/>
                </a:solidFill>
                <a:prstDash val="solid"/>
              </a:ln>
            </c:spPr>
          </c:dPt>
          <c:cat>
            <c:numRef>
              <c:f>Sheet1!$A$2:$A$41</c:f>
              <c:numCache>
                <c:formatCode>General</c:formatCode>
                <c:ptCount val="40"/>
                <c:pt idx="0">
                  <c:v>1976</c:v>
                </c:pt>
                <c:pt idx="1">
                  <c:v>1977</c:v>
                </c:pt>
                <c:pt idx="2">
                  <c:v>1978</c:v>
                </c:pt>
                <c:pt idx="3">
                  <c:v>1979</c:v>
                </c:pt>
                <c:pt idx="4">
                  <c:v>1980</c:v>
                </c:pt>
                <c:pt idx="5">
                  <c:v>1981</c:v>
                </c:pt>
                <c:pt idx="6">
                  <c:v>1982</c:v>
                </c:pt>
                <c:pt idx="7">
                  <c:v>1983</c:v>
                </c:pt>
                <c:pt idx="8">
                  <c:v>1984</c:v>
                </c:pt>
                <c:pt idx="9">
                  <c:v>1985</c:v>
                </c:pt>
                <c:pt idx="10">
                  <c:v>1986</c:v>
                </c:pt>
                <c:pt idx="11">
                  <c:v>1987</c:v>
                </c:pt>
                <c:pt idx="12">
                  <c:v>1988</c:v>
                </c:pt>
                <c:pt idx="13">
                  <c:v>1989</c:v>
                </c:pt>
                <c:pt idx="14">
                  <c:v>1990</c:v>
                </c:pt>
                <c:pt idx="15">
                  <c:v>1991</c:v>
                </c:pt>
                <c:pt idx="16">
                  <c:v>1992</c:v>
                </c:pt>
                <c:pt idx="17">
                  <c:v>1993</c:v>
                </c:pt>
                <c:pt idx="18">
                  <c:v>1994</c:v>
                </c:pt>
                <c:pt idx="19">
                  <c:v>1995</c:v>
                </c:pt>
                <c:pt idx="20">
                  <c:v>1996</c:v>
                </c:pt>
                <c:pt idx="21">
                  <c:v>1997</c:v>
                </c:pt>
                <c:pt idx="22">
                  <c:v>1998</c:v>
                </c:pt>
                <c:pt idx="23">
                  <c:v>1999</c:v>
                </c:pt>
                <c:pt idx="24">
                  <c:v>2000</c:v>
                </c:pt>
                <c:pt idx="25">
                  <c:v>2001</c:v>
                </c:pt>
                <c:pt idx="26">
                  <c:v>2002</c:v>
                </c:pt>
                <c:pt idx="27">
                  <c:v>2003</c:v>
                </c:pt>
                <c:pt idx="28">
                  <c:v>2004</c:v>
                </c:pt>
                <c:pt idx="29">
                  <c:v>2005</c:v>
                </c:pt>
                <c:pt idx="30">
                  <c:v>2006</c:v>
                </c:pt>
                <c:pt idx="31">
                  <c:v>2007</c:v>
                </c:pt>
                <c:pt idx="32">
                  <c:v>2008</c:v>
                </c:pt>
                <c:pt idx="33">
                  <c:v>2009</c:v>
                </c:pt>
                <c:pt idx="34">
                  <c:v>2010</c:v>
                </c:pt>
                <c:pt idx="35">
                  <c:v>2011</c:v>
                </c:pt>
                <c:pt idx="36">
                  <c:v>2012</c:v>
                </c:pt>
                <c:pt idx="37">
                  <c:v>2013</c:v>
                </c:pt>
                <c:pt idx="38">
                  <c:v>2014</c:v>
                </c:pt>
                <c:pt idx="39">
                  <c:v>2015</c:v>
                </c:pt>
              </c:numCache>
            </c:numRef>
          </c:cat>
          <c:val>
            <c:numRef>
              <c:f>Sheet1!$B$2:$B$41</c:f>
              <c:numCache>
                <c:formatCode>0.0%</c:formatCode>
                <c:ptCount val="40"/>
                <c:pt idx="0">
                  <c:v>-1.264091900825759E-2</c:v>
                </c:pt>
                <c:pt idx="1">
                  <c:v>-1.656202158952591E-2</c:v>
                </c:pt>
                <c:pt idx="2">
                  <c:v>4.5711131532929938E-2</c:v>
                </c:pt>
                <c:pt idx="3">
                  <c:v>4.8327844633502481E-2</c:v>
                </c:pt>
                <c:pt idx="4">
                  <c:v>-6.4439116903159954E-3</c:v>
                </c:pt>
                <c:pt idx="5">
                  <c:v>4.5311130243467224E-2</c:v>
                </c:pt>
                <c:pt idx="6">
                  <c:v>6.7168733377452439E-2</c:v>
                </c:pt>
                <c:pt idx="7">
                  <c:v>6.8366748675265043E-2</c:v>
                </c:pt>
                <c:pt idx="8">
                  <c:v>-5.63704841751278E-4</c:v>
                </c:pt>
                <c:pt idx="9">
                  <c:v>4.2196878668536275E-2</c:v>
                </c:pt>
                <c:pt idx="10">
                  <c:v>7.3408288753180617E-2</c:v>
                </c:pt>
                <c:pt idx="11">
                  <c:v>4.390120224047811E-2</c:v>
                </c:pt>
                <c:pt idx="12">
                  <c:v>2.3526544696452545E-2</c:v>
                </c:pt>
                <c:pt idx="13">
                  <c:v>1.2421375353659725E-2</c:v>
                </c:pt>
                <c:pt idx="14">
                  <c:v>6.2919050364292017E-2</c:v>
                </c:pt>
                <c:pt idx="15">
                  <c:v>1.0141156735196555E-2</c:v>
                </c:pt>
                <c:pt idx="16">
                  <c:v>4.0348452414955549E-3</c:v>
                </c:pt>
                <c:pt idx="17">
                  <c:v>-1.8828526817195823E-2</c:v>
                </c:pt>
                <c:pt idx="18">
                  <c:v>1.392921376943157E-2</c:v>
                </c:pt>
                <c:pt idx="19">
                  <c:v>2.5031495044419261E-2</c:v>
                </c:pt>
                <c:pt idx="20">
                  <c:v>1.0935304366380016E-2</c:v>
                </c:pt>
                <c:pt idx="21">
                  <c:v>6.3115631430228358E-2</c:v>
                </c:pt>
                <c:pt idx="22">
                  <c:v>9.6006188796498471E-2</c:v>
                </c:pt>
                <c:pt idx="23">
                  <c:v>0.12269590002334831</c:v>
                </c:pt>
                <c:pt idx="24">
                  <c:v>-1.2849703322522776E-2</c:v>
                </c:pt>
                <c:pt idx="25">
                  <c:v>5.4847269732577031E-2</c:v>
                </c:pt>
                <c:pt idx="26">
                  <c:v>4.1524351472761678E-2</c:v>
                </c:pt>
                <c:pt idx="27">
                  <c:v>1.8567947404491969E-2</c:v>
                </c:pt>
                <c:pt idx="28">
                  <c:v>8.4099443978020716E-3</c:v>
                </c:pt>
                <c:pt idx="29">
                  <c:v>6.1467819354745767E-3</c:v>
                </c:pt>
                <c:pt idx="30">
                  <c:v>3.8974203005163854E-2</c:v>
                </c:pt>
                <c:pt idx="31">
                  <c:v>5.7251087203034734E-2</c:v>
                </c:pt>
                <c:pt idx="32">
                  <c:v>5.7777619625156484E-2</c:v>
                </c:pt>
                <c:pt idx="33">
                  <c:v>3.3904856403147443E-2</c:v>
                </c:pt>
                <c:pt idx="34">
                  <c:v>6.9371765307870703E-2</c:v>
                </c:pt>
                <c:pt idx="35">
                  <c:v>2.681311882192583E-2</c:v>
                </c:pt>
                <c:pt idx="36">
                  <c:v>1.0388141387607908E-2</c:v>
                </c:pt>
                <c:pt idx="37">
                  <c:v>-4.7226486216265684E-2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Forecast</c:v>
                </c:pt>
              </c:strCache>
            </c:strRef>
          </c:tx>
          <c:spPr>
            <a:solidFill>
              <a:schemeClr val="bg1"/>
            </a:solidFill>
            <a:ln>
              <a:solidFill>
                <a:schemeClr val="tx1"/>
              </a:solidFill>
            </a:ln>
          </c:spPr>
          <c:invertIfNegative val="0"/>
          <c:dPt>
            <c:idx val="38"/>
            <c:invertIfNegative val="0"/>
            <c:bubble3D val="0"/>
            <c:spPr>
              <a:solidFill>
                <a:schemeClr val="bg1"/>
              </a:solidFill>
              <a:ln w="6350">
                <a:solidFill>
                  <a:schemeClr val="tx1"/>
                </a:solidFill>
              </a:ln>
            </c:spPr>
          </c:dPt>
          <c:dPt>
            <c:idx val="39"/>
            <c:invertIfNegative val="0"/>
            <c:bubble3D val="0"/>
            <c:spPr>
              <a:solidFill>
                <a:schemeClr val="bg1"/>
              </a:solidFill>
              <a:ln w="6350">
                <a:solidFill>
                  <a:schemeClr val="tx1"/>
                </a:solidFill>
              </a:ln>
            </c:spPr>
          </c:dPt>
          <c:cat>
            <c:numRef>
              <c:f>Sheet1!$A$2:$A$41</c:f>
              <c:numCache>
                <c:formatCode>General</c:formatCode>
                <c:ptCount val="40"/>
                <c:pt idx="0">
                  <c:v>1976</c:v>
                </c:pt>
                <c:pt idx="1">
                  <c:v>1977</c:v>
                </c:pt>
                <c:pt idx="2">
                  <c:v>1978</c:v>
                </c:pt>
                <c:pt idx="3">
                  <c:v>1979</c:v>
                </c:pt>
                <c:pt idx="4">
                  <c:v>1980</c:v>
                </c:pt>
                <c:pt idx="5">
                  <c:v>1981</c:v>
                </c:pt>
                <c:pt idx="6">
                  <c:v>1982</c:v>
                </c:pt>
                <c:pt idx="7">
                  <c:v>1983</c:v>
                </c:pt>
                <c:pt idx="8">
                  <c:v>1984</c:v>
                </c:pt>
                <c:pt idx="9">
                  <c:v>1985</c:v>
                </c:pt>
                <c:pt idx="10">
                  <c:v>1986</c:v>
                </c:pt>
                <c:pt idx="11">
                  <c:v>1987</c:v>
                </c:pt>
                <c:pt idx="12">
                  <c:v>1988</c:v>
                </c:pt>
                <c:pt idx="13">
                  <c:v>1989</c:v>
                </c:pt>
                <c:pt idx="14">
                  <c:v>1990</c:v>
                </c:pt>
                <c:pt idx="15">
                  <c:v>1991</c:v>
                </c:pt>
                <c:pt idx="16">
                  <c:v>1992</c:v>
                </c:pt>
                <c:pt idx="17">
                  <c:v>1993</c:v>
                </c:pt>
                <c:pt idx="18">
                  <c:v>1994</c:v>
                </c:pt>
                <c:pt idx="19">
                  <c:v>1995</c:v>
                </c:pt>
                <c:pt idx="20">
                  <c:v>1996</c:v>
                </c:pt>
                <c:pt idx="21">
                  <c:v>1997</c:v>
                </c:pt>
                <c:pt idx="22">
                  <c:v>1998</c:v>
                </c:pt>
                <c:pt idx="23">
                  <c:v>1999</c:v>
                </c:pt>
                <c:pt idx="24">
                  <c:v>2000</c:v>
                </c:pt>
                <c:pt idx="25">
                  <c:v>2001</c:v>
                </c:pt>
                <c:pt idx="26">
                  <c:v>2002</c:v>
                </c:pt>
                <c:pt idx="27">
                  <c:v>2003</c:v>
                </c:pt>
                <c:pt idx="28">
                  <c:v>2004</c:v>
                </c:pt>
                <c:pt idx="29">
                  <c:v>2005</c:v>
                </c:pt>
                <c:pt idx="30">
                  <c:v>2006</c:v>
                </c:pt>
                <c:pt idx="31">
                  <c:v>2007</c:v>
                </c:pt>
                <c:pt idx="32">
                  <c:v>2008</c:v>
                </c:pt>
                <c:pt idx="33">
                  <c:v>2009</c:v>
                </c:pt>
                <c:pt idx="34">
                  <c:v>2010</c:v>
                </c:pt>
                <c:pt idx="35">
                  <c:v>2011</c:v>
                </c:pt>
                <c:pt idx="36">
                  <c:v>2012</c:v>
                </c:pt>
                <c:pt idx="37">
                  <c:v>2013</c:v>
                </c:pt>
                <c:pt idx="38">
                  <c:v>2014</c:v>
                </c:pt>
                <c:pt idx="39">
                  <c:v>2015</c:v>
                </c:pt>
              </c:numCache>
            </c:numRef>
          </c:cat>
          <c:val>
            <c:numRef>
              <c:f>Sheet1!$C$2:$C$41</c:f>
              <c:numCache>
                <c:formatCode>General</c:formatCode>
                <c:ptCount val="40"/>
                <c:pt idx="38" formatCode="0.0%">
                  <c:v>-5.0730946595241466E-2</c:v>
                </c:pt>
                <c:pt idx="39" formatCode="0.0%">
                  <c:v>-5.4533384031286714E-3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100"/>
        <c:axId val="115180288"/>
        <c:axId val="115181824"/>
      </c:barChart>
      <c:lineChart>
        <c:grouping val="standard"/>
        <c:varyColors val="0"/>
        <c:ser>
          <c:idx val="2"/>
          <c:order val="2"/>
          <c:tx>
            <c:strRef>
              <c:f>Sheet1!$D$1</c:f>
              <c:strCache>
                <c:ptCount val="1"/>
                <c:pt idx="0">
                  <c:v>Average (1975–1991)</c:v>
                </c:pt>
              </c:strCache>
            </c:strRef>
          </c:tx>
          <c:spPr>
            <a:ln w="12700">
              <a:solidFill>
                <a:schemeClr val="tx1"/>
              </a:solidFill>
              <a:prstDash val="sysDot"/>
            </a:ln>
          </c:spPr>
          <c:marker>
            <c:symbol val="none"/>
          </c:marker>
          <c:dPt>
            <c:idx val="15"/>
            <c:bubble3D val="0"/>
          </c:dPt>
          <c:dLbls>
            <c:dLbl>
              <c:idx val="12"/>
              <c:layout>
                <c:manualLayout>
                  <c:x val="-2.0258287645843413E-2"/>
                  <c:y val="-2.1739130434782608E-2"/>
                </c:manualLayout>
              </c:layout>
              <c:numFmt formatCode="0.0%" sourceLinked="0"/>
              <c:spPr/>
              <c:txPr>
                <a:bodyPr/>
                <a:lstStyle/>
                <a:p>
                  <a:pPr>
                    <a:defRPr>
                      <a:latin typeface="Arial" panose="020B0604020202020204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txPr>
              <a:bodyPr/>
              <a:lstStyle/>
              <a:p>
                <a:pPr>
                  <a:defRPr>
                    <a:latin typeface="Arial" panose="020B0604020202020204" pitchFamily="34" charset="0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</c:dLbls>
          <c:cat>
            <c:numRef>
              <c:f>Sheet1!$A$2:$A$41</c:f>
              <c:numCache>
                <c:formatCode>General</c:formatCode>
                <c:ptCount val="40"/>
                <c:pt idx="0">
                  <c:v>1976</c:v>
                </c:pt>
                <c:pt idx="1">
                  <c:v>1977</c:v>
                </c:pt>
                <c:pt idx="2">
                  <c:v>1978</c:v>
                </c:pt>
                <c:pt idx="3">
                  <c:v>1979</c:v>
                </c:pt>
                <c:pt idx="4">
                  <c:v>1980</c:v>
                </c:pt>
                <c:pt idx="5">
                  <c:v>1981</c:v>
                </c:pt>
                <c:pt idx="6">
                  <c:v>1982</c:v>
                </c:pt>
                <c:pt idx="7">
                  <c:v>1983</c:v>
                </c:pt>
                <c:pt idx="8">
                  <c:v>1984</c:v>
                </c:pt>
                <c:pt idx="9">
                  <c:v>1985</c:v>
                </c:pt>
                <c:pt idx="10">
                  <c:v>1986</c:v>
                </c:pt>
                <c:pt idx="11">
                  <c:v>1987</c:v>
                </c:pt>
                <c:pt idx="12">
                  <c:v>1988</c:v>
                </c:pt>
                <c:pt idx="13">
                  <c:v>1989</c:v>
                </c:pt>
                <c:pt idx="14">
                  <c:v>1990</c:v>
                </c:pt>
                <c:pt idx="15">
                  <c:v>1991</c:v>
                </c:pt>
                <c:pt idx="16">
                  <c:v>1992</c:v>
                </c:pt>
                <c:pt idx="17">
                  <c:v>1993</c:v>
                </c:pt>
                <c:pt idx="18">
                  <c:v>1994</c:v>
                </c:pt>
                <c:pt idx="19">
                  <c:v>1995</c:v>
                </c:pt>
                <c:pt idx="20">
                  <c:v>1996</c:v>
                </c:pt>
                <c:pt idx="21">
                  <c:v>1997</c:v>
                </c:pt>
                <c:pt idx="22">
                  <c:v>1998</c:v>
                </c:pt>
                <c:pt idx="23">
                  <c:v>1999</c:v>
                </c:pt>
                <c:pt idx="24">
                  <c:v>2000</c:v>
                </c:pt>
                <c:pt idx="25">
                  <c:v>2001</c:v>
                </c:pt>
                <c:pt idx="26">
                  <c:v>2002</c:v>
                </c:pt>
                <c:pt idx="27">
                  <c:v>2003</c:v>
                </c:pt>
                <c:pt idx="28">
                  <c:v>2004</c:v>
                </c:pt>
                <c:pt idx="29">
                  <c:v>2005</c:v>
                </c:pt>
                <c:pt idx="30">
                  <c:v>2006</c:v>
                </c:pt>
                <c:pt idx="31">
                  <c:v>2007</c:v>
                </c:pt>
                <c:pt idx="32">
                  <c:v>2008</c:v>
                </c:pt>
                <c:pt idx="33">
                  <c:v>2009</c:v>
                </c:pt>
                <c:pt idx="34">
                  <c:v>2010</c:v>
                </c:pt>
                <c:pt idx="35">
                  <c:v>2011</c:v>
                </c:pt>
                <c:pt idx="36">
                  <c:v>2012</c:v>
                </c:pt>
                <c:pt idx="37">
                  <c:v>2013</c:v>
                </c:pt>
                <c:pt idx="38">
                  <c:v>2014</c:v>
                </c:pt>
                <c:pt idx="39">
                  <c:v>2015</c:v>
                </c:pt>
              </c:numCache>
            </c:numRef>
          </c:cat>
          <c:val>
            <c:numRef>
              <c:f>Sheet1!$D$2:$D$41</c:f>
              <c:numCache>
                <c:formatCode>0.0%</c:formatCode>
                <c:ptCount val="40"/>
                <c:pt idx="0">
                  <c:v>3.1275361572386196E-2</c:v>
                </c:pt>
                <c:pt idx="1">
                  <c:v>3.1275361572386196E-2</c:v>
                </c:pt>
                <c:pt idx="2">
                  <c:v>3.1275361572386196E-2</c:v>
                </c:pt>
                <c:pt idx="3">
                  <c:v>3.1275361572386196E-2</c:v>
                </c:pt>
                <c:pt idx="4">
                  <c:v>3.1275361572386196E-2</c:v>
                </c:pt>
                <c:pt idx="5">
                  <c:v>3.1275361572386196E-2</c:v>
                </c:pt>
                <c:pt idx="6">
                  <c:v>3.1275361572386196E-2</c:v>
                </c:pt>
                <c:pt idx="7">
                  <c:v>3.1275361572386196E-2</c:v>
                </c:pt>
                <c:pt idx="8">
                  <c:v>3.1275361572386196E-2</c:v>
                </c:pt>
                <c:pt idx="9">
                  <c:v>3.1275361572386196E-2</c:v>
                </c:pt>
                <c:pt idx="10">
                  <c:v>3.1275361572386196E-2</c:v>
                </c:pt>
                <c:pt idx="11">
                  <c:v>3.1275361572386196E-2</c:v>
                </c:pt>
                <c:pt idx="12">
                  <c:v>3.1275361572386196E-2</c:v>
                </c:pt>
                <c:pt idx="13">
                  <c:v>3.1275361572386196E-2</c:v>
                </c:pt>
                <c:pt idx="14">
                  <c:v>3.1275361572386196E-2</c:v>
                </c:pt>
                <c:pt idx="15">
                  <c:v>3.1275361572386196E-2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Average (1991–1996)</c:v>
                </c:pt>
              </c:strCache>
            </c:strRef>
          </c:tx>
          <c:spPr>
            <a:ln w="12700">
              <a:solidFill>
                <a:schemeClr val="tx1"/>
              </a:solidFill>
              <a:prstDash val="sysDash"/>
            </a:ln>
          </c:spPr>
          <c:marker>
            <c:symbol val="none"/>
          </c:marker>
          <c:dLbls>
            <c:dLbl>
              <c:idx val="16"/>
              <c:layout>
                <c:manualLayout>
                  <c:x val="-2.1816617464754388E-2"/>
                  <c:y val="-2.4456521739130436E-2"/>
                </c:manualLayout>
              </c:layout>
              <c:numFmt formatCode="0.0%" sourceLinked="0"/>
              <c:spPr/>
              <c:txPr>
                <a:bodyPr/>
                <a:lstStyle/>
                <a:p>
                  <a:pPr>
                    <a:defRPr>
                      <a:latin typeface="Arial" panose="020B0604020202020204" pitchFamily="34" charset="0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txPr>
              <a:bodyPr/>
              <a:lstStyle/>
              <a:p>
                <a:pPr>
                  <a:defRPr>
                    <a:latin typeface="Arial" panose="020B0604020202020204" pitchFamily="34" charset="0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</c:dLbls>
          <c:cat>
            <c:numRef>
              <c:f>Sheet1!$A$2:$A$41</c:f>
              <c:numCache>
                <c:formatCode>General</c:formatCode>
                <c:ptCount val="40"/>
                <c:pt idx="0">
                  <c:v>1976</c:v>
                </c:pt>
                <c:pt idx="1">
                  <c:v>1977</c:v>
                </c:pt>
                <c:pt idx="2">
                  <c:v>1978</c:v>
                </c:pt>
                <c:pt idx="3">
                  <c:v>1979</c:v>
                </c:pt>
                <c:pt idx="4">
                  <c:v>1980</c:v>
                </c:pt>
                <c:pt idx="5">
                  <c:v>1981</c:v>
                </c:pt>
                <c:pt idx="6">
                  <c:v>1982</c:v>
                </c:pt>
                <c:pt idx="7">
                  <c:v>1983</c:v>
                </c:pt>
                <c:pt idx="8">
                  <c:v>1984</c:v>
                </c:pt>
                <c:pt idx="9">
                  <c:v>1985</c:v>
                </c:pt>
                <c:pt idx="10">
                  <c:v>1986</c:v>
                </c:pt>
                <c:pt idx="11">
                  <c:v>1987</c:v>
                </c:pt>
                <c:pt idx="12">
                  <c:v>1988</c:v>
                </c:pt>
                <c:pt idx="13">
                  <c:v>1989</c:v>
                </c:pt>
                <c:pt idx="14">
                  <c:v>1990</c:v>
                </c:pt>
                <c:pt idx="15">
                  <c:v>1991</c:v>
                </c:pt>
                <c:pt idx="16">
                  <c:v>1992</c:v>
                </c:pt>
                <c:pt idx="17">
                  <c:v>1993</c:v>
                </c:pt>
                <c:pt idx="18">
                  <c:v>1994</c:v>
                </c:pt>
                <c:pt idx="19">
                  <c:v>1995</c:v>
                </c:pt>
                <c:pt idx="20">
                  <c:v>1996</c:v>
                </c:pt>
                <c:pt idx="21">
                  <c:v>1997</c:v>
                </c:pt>
                <c:pt idx="22">
                  <c:v>1998</c:v>
                </c:pt>
                <c:pt idx="23">
                  <c:v>1999</c:v>
                </c:pt>
                <c:pt idx="24">
                  <c:v>2000</c:v>
                </c:pt>
                <c:pt idx="25">
                  <c:v>2001</c:v>
                </c:pt>
                <c:pt idx="26">
                  <c:v>2002</c:v>
                </c:pt>
                <c:pt idx="27">
                  <c:v>2003</c:v>
                </c:pt>
                <c:pt idx="28">
                  <c:v>2004</c:v>
                </c:pt>
                <c:pt idx="29">
                  <c:v>2005</c:v>
                </c:pt>
                <c:pt idx="30">
                  <c:v>2006</c:v>
                </c:pt>
                <c:pt idx="31">
                  <c:v>2007</c:v>
                </c:pt>
                <c:pt idx="32">
                  <c:v>2008</c:v>
                </c:pt>
                <c:pt idx="33">
                  <c:v>2009</c:v>
                </c:pt>
                <c:pt idx="34">
                  <c:v>2010</c:v>
                </c:pt>
                <c:pt idx="35">
                  <c:v>2011</c:v>
                </c:pt>
                <c:pt idx="36">
                  <c:v>2012</c:v>
                </c:pt>
                <c:pt idx="37">
                  <c:v>2013</c:v>
                </c:pt>
                <c:pt idx="38">
                  <c:v>2014</c:v>
                </c:pt>
                <c:pt idx="39">
                  <c:v>2015</c:v>
                </c:pt>
              </c:numCache>
            </c:numRef>
          </c:cat>
          <c:val>
            <c:numRef>
              <c:f>Sheet1!$E$2:$E$41</c:f>
              <c:numCache>
                <c:formatCode>General</c:formatCode>
                <c:ptCount val="40"/>
                <c:pt idx="15" formatCode="0.0%">
                  <c:v>6.914005281321689E-3</c:v>
                </c:pt>
                <c:pt idx="16" formatCode="0.0%">
                  <c:v>6.914005281321689E-3</c:v>
                </c:pt>
                <c:pt idx="17" formatCode="0.0%">
                  <c:v>6.914005281321689E-3</c:v>
                </c:pt>
                <c:pt idx="18" formatCode="0.0%">
                  <c:v>6.914005281321689E-3</c:v>
                </c:pt>
                <c:pt idx="19" formatCode="0.0%">
                  <c:v>6.914005281321689E-3</c:v>
                </c:pt>
                <c:pt idx="20" formatCode="0.0%">
                  <c:v>6.914005281321689E-3</c:v>
                </c:pt>
              </c:numCache>
            </c:numRef>
          </c:val>
          <c:smooth val="0"/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Average (1996–2010)</c:v>
                </c:pt>
              </c:strCache>
            </c:strRef>
          </c:tx>
          <c:spPr>
            <a:ln w="12700">
              <a:solidFill>
                <a:schemeClr val="tx1"/>
              </a:solidFill>
            </a:ln>
          </c:spPr>
          <c:marker>
            <c:symbol val="none"/>
          </c:marker>
          <c:dPt>
            <c:idx val="21"/>
            <c:bubble3D val="0"/>
            <c:spPr>
              <a:ln w="12700">
                <a:solidFill>
                  <a:schemeClr val="tx1"/>
                </a:solidFill>
                <a:prstDash val="solid"/>
              </a:ln>
            </c:spPr>
          </c:dPt>
          <c:dLbls>
            <c:dLbl>
              <c:idx val="27"/>
              <c:layout>
                <c:manualLayout>
                  <c:x val="-1.0908308732377222E-2"/>
                  <c:y val="-1.9021739130434784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</c:dLbl>
            <c:numFmt formatCode="0.0%" sourceLinked="0"/>
            <c:txPr>
              <a:bodyPr/>
              <a:lstStyle/>
              <a:p>
                <a:pPr>
                  <a:defRPr>
                    <a:latin typeface="Arial" panose="020B0604020202020204" pitchFamily="34" charset="0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</c:dLbls>
          <c:cat>
            <c:numRef>
              <c:f>Sheet1!$A$2:$A$41</c:f>
              <c:numCache>
                <c:formatCode>General</c:formatCode>
                <c:ptCount val="40"/>
                <c:pt idx="0">
                  <c:v>1976</c:v>
                </c:pt>
                <c:pt idx="1">
                  <c:v>1977</c:v>
                </c:pt>
                <c:pt idx="2">
                  <c:v>1978</c:v>
                </c:pt>
                <c:pt idx="3">
                  <c:v>1979</c:v>
                </c:pt>
                <c:pt idx="4">
                  <c:v>1980</c:v>
                </c:pt>
                <c:pt idx="5">
                  <c:v>1981</c:v>
                </c:pt>
                <c:pt idx="6">
                  <c:v>1982</c:v>
                </c:pt>
                <c:pt idx="7">
                  <c:v>1983</c:v>
                </c:pt>
                <c:pt idx="8">
                  <c:v>1984</c:v>
                </c:pt>
                <c:pt idx="9">
                  <c:v>1985</c:v>
                </c:pt>
                <c:pt idx="10">
                  <c:v>1986</c:v>
                </c:pt>
                <c:pt idx="11">
                  <c:v>1987</c:v>
                </c:pt>
                <c:pt idx="12">
                  <c:v>1988</c:v>
                </c:pt>
                <c:pt idx="13">
                  <c:v>1989</c:v>
                </c:pt>
                <c:pt idx="14">
                  <c:v>1990</c:v>
                </c:pt>
                <c:pt idx="15">
                  <c:v>1991</c:v>
                </c:pt>
                <c:pt idx="16">
                  <c:v>1992</c:v>
                </c:pt>
                <c:pt idx="17">
                  <c:v>1993</c:v>
                </c:pt>
                <c:pt idx="18">
                  <c:v>1994</c:v>
                </c:pt>
                <c:pt idx="19">
                  <c:v>1995</c:v>
                </c:pt>
                <c:pt idx="20">
                  <c:v>1996</c:v>
                </c:pt>
                <c:pt idx="21">
                  <c:v>1997</c:v>
                </c:pt>
                <c:pt idx="22">
                  <c:v>1998</c:v>
                </c:pt>
                <c:pt idx="23">
                  <c:v>1999</c:v>
                </c:pt>
                <c:pt idx="24">
                  <c:v>2000</c:v>
                </c:pt>
                <c:pt idx="25">
                  <c:v>2001</c:v>
                </c:pt>
                <c:pt idx="26">
                  <c:v>2002</c:v>
                </c:pt>
                <c:pt idx="27">
                  <c:v>2003</c:v>
                </c:pt>
                <c:pt idx="28">
                  <c:v>2004</c:v>
                </c:pt>
                <c:pt idx="29">
                  <c:v>2005</c:v>
                </c:pt>
                <c:pt idx="30">
                  <c:v>2006</c:v>
                </c:pt>
                <c:pt idx="31">
                  <c:v>2007</c:v>
                </c:pt>
                <c:pt idx="32">
                  <c:v>2008</c:v>
                </c:pt>
                <c:pt idx="33">
                  <c:v>2009</c:v>
                </c:pt>
                <c:pt idx="34">
                  <c:v>2010</c:v>
                </c:pt>
                <c:pt idx="35">
                  <c:v>2011</c:v>
                </c:pt>
                <c:pt idx="36">
                  <c:v>2012</c:v>
                </c:pt>
                <c:pt idx="37">
                  <c:v>2013</c:v>
                </c:pt>
                <c:pt idx="38">
                  <c:v>2014</c:v>
                </c:pt>
                <c:pt idx="39">
                  <c:v>2015</c:v>
                </c:pt>
              </c:numCache>
            </c:numRef>
          </c:cat>
          <c:val>
            <c:numRef>
              <c:f>Sheet1!$F$2:$F$41</c:f>
              <c:numCache>
                <c:formatCode>General</c:formatCode>
                <c:ptCount val="40"/>
                <c:pt idx="20" formatCode="0.0%">
                  <c:v>4.6263143352094138E-2</c:v>
                </c:pt>
                <c:pt idx="21" formatCode="0.0%">
                  <c:v>4.6263143352094138E-2</c:v>
                </c:pt>
                <c:pt idx="22" formatCode="0.0%">
                  <c:v>4.6263143352094138E-2</c:v>
                </c:pt>
                <c:pt idx="23" formatCode="0.0%">
                  <c:v>4.6263143352094138E-2</c:v>
                </c:pt>
                <c:pt idx="24" formatCode="0.0%">
                  <c:v>4.6263143352094138E-2</c:v>
                </c:pt>
                <c:pt idx="25" formatCode="0.0%">
                  <c:v>4.6263143352094138E-2</c:v>
                </c:pt>
                <c:pt idx="26" formatCode="0.0%">
                  <c:v>4.6263143352094138E-2</c:v>
                </c:pt>
                <c:pt idx="27" formatCode="0.0%">
                  <c:v>4.6263143352094138E-2</c:v>
                </c:pt>
                <c:pt idx="28" formatCode="0.0%">
                  <c:v>4.6263143352094138E-2</c:v>
                </c:pt>
                <c:pt idx="29" formatCode="0.0%">
                  <c:v>4.6263143352094138E-2</c:v>
                </c:pt>
                <c:pt idx="30" formatCode="0.0%">
                  <c:v>4.6263143352094138E-2</c:v>
                </c:pt>
                <c:pt idx="31" formatCode="0.0%">
                  <c:v>4.6263143352094138E-2</c:v>
                </c:pt>
                <c:pt idx="32" formatCode="0.0%">
                  <c:v>4.6263143352094138E-2</c:v>
                </c:pt>
                <c:pt idx="33" formatCode="0.0%">
                  <c:v>4.6263143352094138E-2</c:v>
                </c:pt>
                <c:pt idx="34" formatCode="0.0%">
                  <c:v>4.6263143352094138E-2</c:v>
                </c:pt>
              </c:numCache>
            </c:numRef>
          </c:val>
          <c:smooth val="0"/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Average (2010–2015)</c:v>
                </c:pt>
              </c:strCache>
            </c:strRef>
          </c:tx>
          <c:spPr>
            <a:ln w="12700">
              <a:solidFill>
                <a:schemeClr val="tx1"/>
              </a:solidFill>
              <a:prstDash val="dashDot"/>
            </a:ln>
          </c:spPr>
          <c:marker>
            <c:symbol val="none"/>
          </c:marker>
          <c:dLbls>
            <c:dLbl>
              <c:idx val="35"/>
              <c:layout>
                <c:manualLayout>
                  <c:x val="-2.9608266559309603E-2"/>
                  <c:y val="2.717391304347826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</c:dLbl>
            <c:txPr>
              <a:bodyPr/>
              <a:lstStyle/>
              <a:p>
                <a:pPr>
                  <a:defRPr>
                    <a:latin typeface="Arial" panose="020B0604020202020204" pitchFamily="34" charset="0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</c:dLbls>
          <c:cat>
            <c:numRef>
              <c:f>Sheet1!$A$2:$A$41</c:f>
              <c:numCache>
                <c:formatCode>General</c:formatCode>
                <c:ptCount val="40"/>
                <c:pt idx="0">
                  <c:v>1976</c:v>
                </c:pt>
                <c:pt idx="1">
                  <c:v>1977</c:v>
                </c:pt>
                <c:pt idx="2">
                  <c:v>1978</c:v>
                </c:pt>
                <c:pt idx="3">
                  <c:v>1979</c:v>
                </c:pt>
                <c:pt idx="4">
                  <c:v>1980</c:v>
                </c:pt>
                <c:pt idx="5">
                  <c:v>1981</c:v>
                </c:pt>
                <c:pt idx="6">
                  <c:v>1982</c:v>
                </c:pt>
                <c:pt idx="7">
                  <c:v>1983</c:v>
                </c:pt>
                <c:pt idx="8">
                  <c:v>1984</c:v>
                </c:pt>
                <c:pt idx="9">
                  <c:v>1985</c:v>
                </c:pt>
                <c:pt idx="10">
                  <c:v>1986</c:v>
                </c:pt>
                <c:pt idx="11">
                  <c:v>1987</c:v>
                </c:pt>
                <c:pt idx="12">
                  <c:v>1988</c:v>
                </c:pt>
                <c:pt idx="13">
                  <c:v>1989</c:v>
                </c:pt>
                <c:pt idx="14">
                  <c:v>1990</c:v>
                </c:pt>
                <c:pt idx="15">
                  <c:v>1991</c:v>
                </c:pt>
                <c:pt idx="16">
                  <c:v>1992</c:v>
                </c:pt>
                <c:pt idx="17">
                  <c:v>1993</c:v>
                </c:pt>
                <c:pt idx="18">
                  <c:v>1994</c:v>
                </c:pt>
                <c:pt idx="19">
                  <c:v>1995</c:v>
                </c:pt>
                <c:pt idx="20">
                  <c:v>1996</c:v>
                </c:pt>
                <c:pt idx="21">
                  <c:v>1997</c:v>
                </c:pt>
                <c:pt idx="22">
                  <c:v>1998</c:v>
                </c:pt>
                <c:pt idx="23">
                  <c:v>1999</c:v>
                </c:pt>
                <c:pt idx="24">
                  <c:v>2000</c:v>
                </c:pt>
                <c:pt idx="25">
                  <c:v>2001</c:v>
                </c:pt>
                <c:pt idx="26">
                  <c:v>2002</c:v>
                </c:pt>
                <c:pt idx="27">
                  <c:v>2003</c:v>
                </c:pt>
                <c:pt idx="28">
                  <c:v>2004</c:v>
                </c:pt>
                <c:pt idx="29">
                  <c:v>2005</c:v>
                </c:pt>
                <c:pt idx="30">
                  <c:v>2006</c:v>
                </c:pt>
                <c:pt idx="31">
                  <c:v>2007</c:v>
                </c:pt>
                <c:pt idx="32">
                  <c:v>2008</c:v>
                </c:pt>
                <c:pt idx="33">
                  <c:v>2009</c:v>
                </c:pt>
                <c:pt idx="34">
                  <c:v>2010</c:v>
                </c:pt>
                <c:pt idx="35">
                  <c:v>2011</c:v>
                </c:pt>
                <c:pt idx="36">
                  <c:v>2012</c:v>
                </c:pt>
                <c:pt idx="37">
                  <c:v>2013</c:v>
                </c:pt>
                <c:pt idx="38">
                  <c:v>2014</c:v>
                </c:pt>
                <c:pt idx="39">
                  <c:v>2015</c:v>
                </c:pt>
              </c:numCache>
            </c:numRef>
          </c:cat>
          <c:val>
            <c:numRef>
              <c:f>Sheet1!$G$2:$G$41</c:f>
              <c:numCache>
                <c:formatCode>General</c:formatCode>
                <c:ptCount val="40"/>
                <c:pt idx="34" formatCode="0.0%">
                  <c:v>-1.3727867093757062E-2</c:v>
                </c:pt>
                <c:pt idx="35" formatCode="0.0%">
                  <c:v>-1.3727867093757062E-2</c:v>
                </c:pt>
                <c:pt idx="36" formatCode="0.0%">
                  <c:v>-1.3727867093757062E-2</c:v>
                </c:pt>
                <c:pt idx="37" formatCode="0.0%">
                  <c:v>-1.3727867093757062E-2</c:v>
                </c:pt>
                <c:pt idx="38" formatCode="0.0%">
                  <c:v>-1.3727867093757062E-2</c:v>
                </c:pt>
                <c:pt idx="39" formatCode="0.0%">
                  <c:v>-1.3727867093757062E-2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15180288"/>
        <c:axId val="115181824"/>
      </c:lineChart>
      <c:catAx>
        <c:axId val="11518028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low"/>
        <c:spPr>
          <a:ln w="6350">
            <a:solidFill>
              <a:schemeClr val="tx1"/>
            </a:solidFill>
            <a:prstDash val="solid"/>
          </a:ln>
        </c:spPr>
        <c:txPr>
          <a:bodyPr rot="-2700000" vert="horz"/>
          <a:lstStyle/>
          <a:p>
            <a:pPr>
              <a:defRPr sz="1200">
                <a:latin typeface="+mn-lt"/>
              </a:defRPr>
            </a:pPr>
            <a:endParaRPr lang="en-US"/>
          </a:p>
        </c:txPr>
        <c:crossAx val="115181824"/>
        <c:crosses val="autoZero"/>
        <c:auto val="1"/>
        <c:lblAlgn val="ctr"/>
        <c:lblOffset val="0"/>
        <c:tickLblSkip val="3"/>
        <c:tickMarkSkip val="3"/>
        <c:noMultiLvlLbl val="0"/>
      </c:catAx>
      <c:valAx>
        <c:axId val="115181824"/>
        <c:scaling>
          <c:orientation val="minMax"/>
          <c:min val="-6.0000000000000012E-2"/>
        </c:scaling>
        <c:delete val="0"/>
        <c:axPos val="l"/>
        <c:numFmt formatCode="0%" sourceLinked="0"/>
        <c:majorTickMark val="out"/>
        <c:minorTickMark val="none"/>
        <c:tickLblPos val="nextTo"/>
        <c:spPr>
          <a:ln w="6350">
            <a:solidFill>
              <a:schemeClr val="tx1"/>
            </a:solidFill>
            <a:prstDash val="solid"/>
          </a:ln>
        </c:spPr>
        <c:txPr>
          <a:bodyPr rot="0" vert="horz"/>
          <a:lstStyle/>
          <a:p>
            <a:pPr>
              <a:defRPr sz="1200">
                <a:latin typeface="+mn-lt"/>
              </a:defRPr>
            </a:pPr>
            <a:endParaRPr lang="en-US"/>
          </a:p>
        </c:txPr>
        <c:crossAx val="115180288"/>
        <c:crosses val="autoZero"/>
        <c:crossBetween val="between"/>
        <c:majorUnit val="2.0000000000000004E-2"/>
      </c:valAx>
      <c:spPr>
        <a:noFill/>
        <a:ln w="21544">
          <a:noFill/>
        </a:ln>
      </c:spPr>
    </c:plotArea>
    <c:legend>
      <c:legendPos val="b"/>
      <c:layout>
        <c:manualLayout>
          <c:xMode val="edge"/>
          <c:yMode val="edge"/>
          <c:x val="6.5735396282686695E-2"/>
          <c:y val="0.82453193350831144"/>
          <c:w val="0.90386599119244171"/>
          <c:h val="0.1052926278951973"/>
        </c:manualLayout>
      </c:layout>
      <c:overlay val="0"/>
      <c:txPr>
        <a:bodyPr/>
        <a:lstStyle/>
        <a:p>
          <a:pPr>
            <a:defRPr sz="1800" baseline="12000">
              <a:latin typeface="+mn-lt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</c:spPr>
  <c:txPr>
    <a:bodyPr/>
    <a:lstStyle/>
    <a:p>
      <a:pPr>
        <a:defRPr sz="1200" b="0" i="0" u="none" strike="noStrike" baseline="0">
          <a:solidFill>
            <a:schemeClr val="tx1"/>
          </a:solidFill>
          <a:latin typeface="Arial Narrow"/>
          <a:ea typeface="Arial Narrow"/>
          <a:cs typeface="Arial Narrow"/>
        </a:defRPr>
      </a:pPr>
      <a:endParaRPr lang="en-US"/>
    </a:p>
  </c:txPr>
  <c:externalData r:id="rId1">
    <c:autoUpdate val="0"/>
  </c:externalData>
  <c:userShapes r:id="rId2"/>
</c:chartSpace>
</file>

<file path=ppt/charts/chart3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CA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5.9790419947506557E-2"/>
          <c:y val="4.7046998031496062E-2"/>
          <c:w val="0.92563018372703409"/>
          <c:h val="0.65982173549843581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Newfoundland and Labrador</c:v>
                </c:pt>
              </c:strCache>
            </c:strRef>
          </c:tx>
          <c:spPr>
            <a:ln w="12700">
              <a:solidFill>
                <a:srgbClr val="8B9B3C"/>
              </a:solidFill>
              <a:prstDash val="solid"/>
            </a:ln>
          </c:spPr>
          <c:marker>
            <c:symbol val="square"/>
            <c:size val="8"/>
            <c:spPr>
              <a:solidFill>
                <a:srgbClr val="8B9B3C"/>
              </a:solidFill>
              <a:ln>
                <a:solidFill>
                  <a:schemeClr val="tx1"/>
                </a:solidFill>
              </a:ln>
            </c:spPr>
          </c:marker>
          <c:dPt>
            <c:idx val="38"/>
            <c:bubble3D val="0"/>
          </c:dPt>
          <c:dPt>
            <c:idx val="39"/>
            <c:marker>
              <c:symbol val="circle"/>
              <c:size val="8"/>
              <c:spPr>
                <a:solidFill>
                  <a:schemeClr val="bg1"/>
                </a:solidFill>
                <a:ln>
                  <a:solidFill>
                    <a:schemeClr val="tx1"/>
                  </a:solidFill>
                </a:ln>
              </c:spPr>
            </c:marker>
            <c:bubble3D val="0"/>
          </c:dPt>
          <c:dPt>
            <c:idx val="40"/>
            <c:marker>
              <c:symbol val="circle"/>
              <c:size val="8"/>
              <c:spPr>
                <a:solidFill>
                  <a:schemeClr val="bg1"/>
                </a:solidFill>
                <a:ln>
                  <a:solidFill>
                    <a:schemeClr val="tx1"/>
                  </a:solidFill>
                </a:ln>
              </c:spPr>
            </c:marker>
            <c:bubble3D val="0"/>
          </c:dPt>
          <c:cat>
            <c:numRef>
              <c:f>Sheet1!$A$2:$A$42</c:f>
              <c:numCache>
                <c:formatCode>General</c:formatCode>
                <c:ptCount val="41"/>
                <c:pt idx="0">
                  <c:v>1975</c:v>
                </c:pt>
                <c:pt idx="1">
                  <c:v>1976</c:v>
                </c:pt>
                <c:pt idx="2">
                  <c:v>1977</c:v>
                </c:pt>
                <c:pt idx="3">
                  <c:v>1978</c:v>
                </c:pt>
                <c:pt idx="4">
                  <c:v>1979</c:v>
                </c:pt>
                <c:pt idx="5">
                  <c:v>1980</c:v>
                </c:pt>
                <c:pt idx="6">
                  <c:v>1981</c:v>
                </c:pt>
                <c:pt idx="7">
                  <c:v>1982</c:v>
                </c:pt>
                <c:pt idx="8">
                  <c:v>1983</c:v>
                </c:pt>
                <c:pt idx="9">
                  <c:v>1984</c:v>
                </c:pt>
                <c:pt idx="10">
                  <c:v>1985</c:v>
                </c:pt>
                <c:pt idx="11">
                  <c:v>1986</c:v>
                </c:pt>
                <c:pt idx="12">
                  <c:v>1987</c:v>
                </c:pt>
                <c:pt idx="13">
                  <c:v>1988</c:v>
                </c:pt>
                <c:pt idx="14">
                  <c:v>1989</c:v>
                </c:pt>
                <c:pt idx="15">
                  <c:v>1990</c:v>
                </c:pt>
                <c:pt idx="16">
                  <c:v>1991</c:v>
                </c:pt>
                <c:pt idx="17">
                  <c:v>1992</c:v>
                </c:pt>
                <c:pt idx="18">
                  <c:v>1993</c:v>
                </c:pt>
                <c:pt idx="19">
                  <c:v>1994</c:v>
                </c:pt>
                <c:pt idx="20">
                  <c:v>1995</c:v>
                </c:pt>
                <c:pt idx="21">
                  <c:v>1996</c:v>
                </c:pt>
                <c:pt idx="22">
                  <c:v>1997</c:v>
                </c:pt>
                <c:pt idx="23">
                  <c:v>1998</c:v>
                </c:pt>
                <c:pt idx="24">
                  <c:v>1999</c:v>
                </c:pt>
                <c:pt idx="25">
                  <c:v>2000</c:v>
                </c:pt>
                <c:pt idx="26">
                  <c:v>2001</c:v>
                </c:pt>
                <c:pt idx="27">
                  <c:v>2002</c:v>
                </c:pt>
                <c:pt idx="28">
                  <c:v>2003</c:v>
                </c:pt>
                <c:pt idx="29">
                  <c:v>2004</c:v>
                </c:pt>
                <c:pt idx="30">
                  <c:v>2005</c:v>
                </c:pt>
                <c:pt idx="31">
                  <c:v>2006</c:v>
                </c:pt>
                <c:pt idx="32">
                  <c:v>2007</c:v>
                </c:pt>
                <c:pt idx="33">
                  <c:v>2008</c:v>
                </c:pt>
                <c:pt idx="34">
                  <c:v>2009</c:v>
                </c:pt>
                <c:pt idx="35">
                  <c:v>2010</c:v>
                </c:pt>
                <c:pt idx="36">
                  <c:v>2011</c:v>
                </c:pt>
                <c:pt idx="37">
                  <c:v>2012</c:v>
                </c:pt>
                <c:pt idx="38">
                  <c:v>2013</c:v>
                </c:pt>
                <c:pt idx="39">
                  <c:v>2014</c:v>
                </c:pt>
                <c:pt idx="40">
                  <c:v>2015</c:v>
                </c:pt>
              </c:numCache>
            </c:numRef>
          </c:cat>
          <c:val>
            <c:numRef>
              <c:f>Sheet1!$B$2:$B$42</c:f>
              <c:numCache>
                <c:formatCode>General</c:formatCode>
                <c:ptCount val="41"/>
                <c:pt idx="6" formatCode="0.0%">
                  <c:v>0.11919843437804109</c:v>
                </c:pt>
                <c:pt idx="7" formatCode="0.0%">
                  <c:v>0.12420198784204495</c:v>
                </c:pt>
                <c:pt idx="8" formatCode="0.0%">
                  <c:v>0.12763658294276597</c:v>
                </c:pt>
                <c:pt idx="9" formatCode="0.0%">
                  <c:v>0.11604198865720325</c:v>
                </c:pt>
                <c:pt idx="10" formatCode="0.0%">
                  <c:v>0.11602167656227581</c:v>
                </c:pt>
                <c:pt idx="11" formatCode="0.0%">
                  <c:v>0.11075172152812991</c:v>
                </c:pt>
                <c:pt idx="12" formatCode="0.0%">
                  <c:v>0.1115098878785241</c:v>
                </c:pt>
                <c:pt idx="13" formatCode="0.0%">
                  <c:v>0.1086332916592507</c:v>
                </c:pt>
                <c:pt idx="14" formatCode="0.0%">
                  <c:v>0.1090639550214547</c:v>
                </c:pt>
                <c:pt idx="15" formatCode="0.0%">
                  <c:v>0.11755586603007298</c:v>
                </c:pt>
                <c:pt idx="16" formatCode="0.0%">
                  <c:v>0.11852347389473647</c:v>
                </c:pt>
                <c:pt idx="17" formatCode="0.0%">
                  <c:v>0.12321384130791918</c:v>
                </c:pt>
                <c:pt idx="18" formatCode="0.0%">
                  <c:v>0.12182107561032764</c:v>
                </c:pt>
                <c:pt idx="19" formatCode="0.0%">
                  <c:v>0.11987990599675441</c:v>
                </c:pt>
                <c:pt idx="20" formatCode="0.0%">
                  <c:v>0.11696742106743234</c:v>
                </c:pt>
                <c:pt idx="21" formatCode="0.0%">
                  <c:v>0.11802955647318414</c:v>
                </c:pt>
                <c:pt idx="22" formatCode="0.0%">
                  <c:v>0.12192707354060607</c:v>
                </c:pt>
                <c:pt idx="23" formatCode="0.0%">
                  <c:v>0.12625597579663023</c:v>
                </c:pt>
                <c:pt idx="24" formatCode="0.0%">
                  <c:v>0.12768736494793945</c:v>
                </c:pt>
                <c:pt idx="25" formatCode="0.0%">
                  <c:v>0.11883706802521922</c:v>
                </c:pt>
                <c:pt idx="26" formatCode="0.0%">
                  <c:v>0.12472645411593913</c:v>
                </c:pt>
                <c:pt idx="27" formatCode="0.0%">
                  <c:v>0.1152433176884182</c:v>
                </c:pt>
                <c:pt idx="28" formatCode="0.0%">
                  <c:v>0.11201901070886994</c:v>
                </c:pt>
                <c:pt idx="29" formatCode="0.0%">
                  <c:v>0.10872760653052525</c:v>
                </c:pt>
                <c:pt idx="30" formatCode="0.0%">
                  <c:v>0.10051116819701929</c:v>
                </c:pt>
                <c:pt idx="31" formatCode="0.0%">
                  <c:v>8.8570667329189348E-2</c:v>
                </c:pt>
                <c:pt idx="32" formatCode="0.0%">
                  <c:v>8.6176190228116303E-2</c:v>
                </c:pt>
                <c:pt idx="33" formatCode="0.0%">
                  <c:v>8.7070305576481821E-2</c:v>
                </c:pt>
                <c:pt idx="34" formatCode="0.0%">
                  <c:v>0.11995843063572498</c:v>
                </c:pt>
                <c:pt idx="35" formatCode="0.0%">
                  <c:v>0.11368143242940716</c:v>
                </c:pt>
                <c:pt idx="36" formatCode="0.0%">
                  <c:v>0.10438605371077911</c:v>
                </c:pt>
                <c:pt idx="37" formatCode="0.0%">
                  <c:v>0.11221138609605903</c:v>
                </c:pt>
                <c:pt idx="38" formatCode="0.0%">
                  <c:v>0.10061852871980721</c:v>
                </c:pt>
                <c:pt idx="39" formatCode="0.0%">
                  <c:v>0.10271861193756293</c:v>
                </c:pt>
                <c:pt idx="40" formatCode="0.0%">
                  <c:v>0.11168372061894019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Canada</c:v>
                </c:pt>
              </c:strCache>
            </c:strRef>
          </c:tx>
          <c:spPr>
            <a:ln w="12700">
              <a:solidFill>
                <a:schemeClr val="tx1"/>
              </a:solidFill>
              <a:prstDash val="dash"/>
            </a:ln>
          </c:spPr>
          <c:marker>
            <c:symbol val="none"/>
          </c:marker>
          <c:dPt>
            <c:idx val="38"/>
            <c:bubble3D val="0"/>
          </c:dPt>
          <c:dPt>
            <c:idx val="39"/>
            <c:bubble3D val="0"/>
          </c:dPt>
          <c:cat>
            <c:numRef>
              <c:f>Sheet1!$A$2:$A$42</c:f>
              <c:numCache>
                <c:formatCode>General</c:formatCode>
                <c:ptCount val="41"/>
                <c:pt idx="0">
                  <c:v>1975</c:v>
                </c:pt>
                <c:pt idx="1">
                  <c:v>1976</c:v>
                </c:pt>
                <c:pt idx="2">
                  <c:v>1977</c:v>
                </c:pt>
                <c:pt idx="3">
                  <c:v>1978</c:v>
                </c:pt>
                <c:pt idx="4">
                  <c:v>1979</c:v>
                </c:pt>
                <c:pt idx="5">
                  <c:v>1980</c:v>
                </c:pt>
                <c:pt idx="6">
                  <c:v>1981</c:v>
                </c:pt>
                <c:pt idx="7">
                  <c:v>1982</c:v>
                </c:pt>
                <c:pt idx="8">
                  <c:v>1983</c:v>
                </c:pt>
                <c:pt idx="9">
                  <c:v>1984</c:v>
                </c:pt>
                <c:pt idx="10">
                  <c:v>1985</c:v>
                </c:pt>
                <c:pt idx="11">
                  <c:v>1986</c:v>
                </c:pt>
                <c:pt idx="12">
                  <c:v>1987</c:v>
                </c:pt>
                <c:pt idx="13">
                  <c:v>1988</c:v>
                </c:pt>
                <c:pt idx="14">
                  <c:v>1989</c:v>
                </c:pt>
                <c:pt idx="15">
                  <c:v>1990</c:v>
                </c:pt>
                <c:pt idx="16">
                  <c:v>1991</c:v>
                </c:pt>
                <c:pt idx="17">
                  <c:v>1992</c:v>
                </c:pt>
                <c:pt idx="18">
                  <c:v>1993</c:v>
                </c:pt>
                <c:pt idx="19">
                  <c:v>1994</c:v>
                </c:pt>
                <c:pt idx="20">
                  <c:v>1995</c:v>
                </c:pt>
                <c:pt idx="21">
                  <c:v>1996</c:v>
                </c:pt>
                <c:pt idx="22">
                  <c:v>1997</c:v>
                </c:pt>
                <c:pt idx="23">
                  <c:v>1998</c:v>
                </c:pt>
                <c:pt idx="24">
                  <c:v>1999</c:v>
                </c:pt>
                <c:pt idx="25">
                  <c:v>2000</c:v>
                </c:pt>
                <c:pt idx="26">
                  <c:v>2001</c:v>
                </c:pt>
                <c:pt idx="27">
                  <c:v>2002</c:v>
                </c:pt>
                <c:pt idx="28">
                  <c:v>2003</c:v>
                </c:pt>
                <c:pt idx="29">
                  <c:v>2004</c:v>
                </c:pt>
                <c:pt idx="30">
                  <c:v>2005</c:v>
                </c:pt>
                <c:pt idx="31">
                  <c:v>2006</c:v>
                </c:pt>
                <c:pt idx="32">
                  <c:v>2007</c:v>
                </c:pt>
                <c:pt idx="33">
                  <c:v>2008</c:v>
                </c:pt>
                <c:pt idx="34">
                  <c:v>2009</c:v>
                </c:pt>
                <c:pt idx="35">
                  <c:v>2010</c:v>
                </c:pt>
                <c:pt idx="36">
                  <c:v>2011</c:v>
                </c:pt>
                <c:pt idx="37">
                  <c:v>2012</c:v>
                </c:pt>
                <c:pt idx="38">
                  <c:v>2013</c:v>
                </c:pt>
                <c:pt idx="39">
                  <c:v>2014</c:v>
                </c:pt>
                <c:pt idx="40">
                  <c:v>2015</c:v>
                </c:pt>
              </c:numCache>
            </c:numRef>
          </c:cat>
          <c:val>
            <c:numRef>
              <c:f>Sheet1!$C$2:$C$42</c:f>
              <c:numCache>
                <c:formatCode>0.0%</c:formatCode>
                <c:ptCount val="41"/>
                <c:pt idx="0">
                  <c:v>7.0154847225441144E-2</c:v>
                </c:pt>
                <c:pt idx="1">
                  <c:v>7.0145099083655543E-2</c:v>
                </c:pt>
                <c:pt idx="2">
                  <c:v>6.9796341035650647E-2</c:v>
                </c:pt>
                <c:pt idx="3">
                  <c:v>6.9674086769292251E-2</c:v>
                </c:pt>
                <c:pt idx="4">
                  <c:v>6.8387665529339961E-2</c:v>
                </c:pt>
                <c:pt idx="5">
                  <c:v>7.0733466492581512E-2</c:v>
                </c:pt>
                <c:pt idx="6">
                  <c:v>7.1684013060828236E-2</c:v>
                </c:pt>
                <c:pt idx="7">
                  <c:v>7.9541183525746892E-2</c:v>
                </c:pt>
                <c:pt idx="8">
                  <c:v>8.115810761202405E-2</c:v>
                </c:pt>
                <c:pt idx="9">
                  <c:v>8.0168833718115964E-2</c:v>
                </c:pt>
                <c:pt idx="10">
                  <c:v>8.0388945598148548E-2</c:v>
                </c:pt>
                <c:pt idx="11">
                  <c:v>8.3028201823537567E-2</c:v>
                </c:pt>
                <c:pt idx="12">
                  <c:v>8.2247649932692235E-2</c:v>
                </c:pt>
                <c:pt idx="13">
                  <c:v>8.1830308658077555E-2</c:v>
                </c:pt>
                <c:pt idx="14">
                  <c:v>8.4058173819513762E-2</c:v>
                </c:pt>
                <c:pt idx="15">
                  <c:v>8.8442477278133841E-2</c:v>
                </c:pt>
                <c:pt idx="16">
                  <c:v>9.5335264732031563E-2</c:v>
                </c:pt>
                <c:pt idx="17">
                  <c:v>9.7928723582745403E-2</c:v>
                </c:pt>
                <c:pt idx="18">
                  <c:v>9.6439675904849781E-2</c:v>
                </c:pt>
                <c:pt idx="19">
                  <c:v>9.3009300179476548E-2</c:v>
                </c:pt>
                <c:pt idx="20">
                  <c:v>8.9852170957519115E-2</c:v>
                </c:pt>
                <c:pt idx="21">
                  <c:v>8.7831367229737348E-2</c:v>
                </c:pt>
                <c:pt idx="22">
                  <c:v>8.7357036397884655E-2</c:v>
                </c:pt>
                <c:pt idx="23">
                  <c:v>8.974527053417955E-2</c:v>
                </c:pt>
                <c:pt idx="24">
                  <c:v>9.0301799031571164E-2</c:v>
                </c:pt>
                <c:pt idx="25">
                  <c:v>8.9794728320433295E-2</c:v>
                </c:pt>
                <c:pt idx="26">
                  <c:v>9.446450484815147E-2</c:v>
                </c:pt>
                <c:pt idx="27">
                  <c:v>9.7427037709558101E-2</c:v>
                </c:pt>
                <c:pt idx="28">
                  <c:v>9.9363551856064075E-2</c:v>
                </c:pt>
                <c:pt idx="29">
                  <c:v>9.929153693502589E-2</c:v>
                </c:pt>
                <c:pt idx="30">
                  <c:v>9.9380115523450566E-2</c:v>
                </c:pt>
                <c:pt idx="31">
                  <c:v>0.10130010811149125</c:v>
                </c:pt>
                <c:pt idx="32">
                  <c:v>0.10226868375459446</c:v>
                </c:pt>
                <c:pt idx="33">
                  <c:v>0.10446169005563422</c:v>
                </c:pt>
                <c:pt idx="34">
                  <c:v>0.11612682399668793</c:v>
                </c:pt>
                <c:pt idx="35">
                  <c:v>0.11616817252915743</c:v>
                </c:pt>
                <c:pt idx="36">
                  <c:v>0.1125575348296821</c:v>
                </c:pt>
                <c:pt idx="37">
                  <c:v>0.11218873671649612</c:v>
                </c:pt>
                <c:pt idx="38">
                  <c:v>0.11060418953470773</c:v>
                </c:pt>
                <c:pt idx="39">
                  <c:v>0.10922900135805734</c:v>
                </c:pt>
                <c:pt idx="40">
                  <c:v>0.10917567902246904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Forecast</c:v>
                </c:pt>
              </c:strCache>
            </c:strRef>
          </c:tx>
          <c:spPr>
            <a:ln w="12700">
              <a:solidFill>
                <a:srgbClr val="8B9B3C"/>
              </a:solidFill>
            </a:ln>
          </c:spPr>
          <c:marker>
            <c:symbol val="circle"/>
            <c:size val="8"/>
            <c:spPr>
              <a:solidFill>
                <a:schemeClr val="bg1"/>
              </a:solidFill>
              <a:ln>
                <a:solidFill>
                  <a:schemeClr val="tx1"/>
                </a:solidFill>
              </a:ln>
            </c:spPr>
          </c:marker>
          <c:cat>
            <c:numRef>
              <c:f>Sheet1!$A$2:$A$42</c:f>
              <c:numCache>
                <c:formatCode>General</c:formatCode>
                <c:ptCount val="41"/>
                <c:pt idx="0">
                  <c:v>1975</c:v>
                </c:pt>
                <c:pt idx="1">
                  <c:v>1976</c:v>
                </c:pt>
                <c:pt idx="2">
                  <c:v>1977</c:v>
                </c:pt>
                <c:pt idx="3">
                  <c:v>1978</c:v>
                </c:pt>
                <c:pt idx="4">
                  <c:v>1979</c:v>
                </c:pt>
                <c:pt idx="5">
                  <c:v>1980</c:v>
                </c:pt>
                <c:pt idx="6">
                  <c:v>1981</c:v>
                </c:pt>
                <c:pt idx="7">
                  <c:v>1982</c:v>
                </c:pt>
                <c:pt idx="8">
                  <c:v>1983</c:v>
                </c:pt>
                <c:pt idx="9">
                  <c:v>1984</c:v>
                </c:pt>
                <c:pt idx="10">
                  <c:v>1985</c:v>
                </c:pt>
                <c:pt idx="11">
                  <c:v>1986</c:v>
                </c:pt>
                <c:pt idx="12">
                  <c:v>1987</c:v>
                </c:pt>
                <c:pt idx="13">
                  <c:v>1988</c:v>
                </c:pt>
                <c:pt idx="14">
                  <c:v>1989</c:v>
                </c:pt>
                <c:pt idx="15">
                  <c:v>1990</c:v>
                </c:pt>
                <c:pt idx="16">
                  <c:v>1991</c:v>
                </c:pt>
                <c:pt idx="17">
                  <c:v>1992</c:v>
                </c:pt>
                <c:pt idx="18">
                  <c:v>1993</c:v>
                </c:pt>
                <c:pt idx="19">
                  <c:v>1994</c:v>
                </c:pt>
                <c:pt idx="20">
                  <c:v>1995</c:v>
                </c:pt>
                <c:pt idx="21">
                  <c:v>1996</c:v>
                </c:pt>
                <c:pt idx="22">
                  <c:v>1997</c:v>
                </c:pt>
                <c:pt idx="23">
                  <c:v>1998</c:v>
                </c:pt>
                <c:pt idx="24">
                  <c:v>1999</c:v>
                </c:pt>
                <c:pt idx="25">
                  <c:v>2000</c:v>
                </c:pt>
                <c:pt idx="26">
                  <c:v>2001</c:v>
                </c:pt>
                <c:pt idx="27">
                  <c:v>2002</c:v>
                </c:pt>
                <c:pt idx="28">
                  <c:v>2003</c:v>
                </c:pt>
                <c:pt idx="29">
                  <c:v>2004</c:v>
                </c:pt>
                <c:pt idx="30">
                  <c:v>2005</c:v>
                </c:pt>
                <c:pt idx="31">
                  <c:v>2006</c:v>
                </c:pt>
                <c:pt idx="32">
                  <c:v>2007</c:v>
                </c:pt>
                <c:pt idx="33">
                  <c:v>2008</c:v>
                </c:pt>
                <c:pt idx="34">
                  <c:v>2009</c:v>
                </c:pt>
                <c:pt idx="35">
                  <c:v>2010</c:v>
                </c:pt>
                <c:pt idx="36">
                  <c:v>2011</c:v>
                </c:pt>
                <c:pt idx="37">
                  <c:v>2012</c:v>
                </c:pt>
                <c:pt idx="38">
                  <c:v>2013</c:v>
                </c:pt>
                <c:pt idx="39">
                  <c:v>2014</c:v>
                </c:pt>
                <c:pt idx="40">
                  <c:v>2015</c:v>
                </c:pt>
              </c:numCache>
            </c:numRef>
          </c:cat>
          <c:val>
            <c:numRef>
              <c:f>Sheet1!$D$2:$D$42</c:f>
              <c:numCache>
                <c:formatCode>General</c:formatCode>
                <c:ptCount val="41"/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15639424"/>
        <c:axId val="115654656"/>
      </c:lineChart>
      <c:catAx>
        <c:axId val="11563942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ln w="6350">
            <a:solidFill>
              <a:schemeClr val="tx1"/>
            </a:solidFill>
          </a:ln>
        </c:spPr>
        <c:txPr>
          <a:bodyPr rot="-2700000"/>
          <a:lstStyle/>
          <a:p>
            <a:pPr>
              <a:defRPr sz="1200"/>
            </a:pPr>
            <a:endParaRPr lang="en-US"/>
          </a:p>
        </c:txPr>
        <c:crossAx val="115654656"/>
        <c:crosses val="autoZero"/>
        <c:auto val="1"/>
        <c:lblAlgn val="ctr"/>
        <c:lblOffset val="100"/>
        <c:noMultiLvlLbl val="0"/>
      </c:catAx>
      <c:valAx>
        <c:axId val="115654656"/>
        <c:scaling>
          <c:orientation val="minMax"/>
          <c:min val="6.0000000000000012E-2"/>
        </c:scaling>
        <c:delete val="0"/>
        <c:axPos val="l"/>
        <c:numFmt formatCode="0%" sourceLinked="0"/>
        <c:majorTickMark val="out"/>
        <c:minorTickMark val="none"/>
        <c:tickLblPos val="nextTo"/>
        <c:spPr>
          <a:ln w="6350">
            <a:solidFill>
              <a:schemeClr val="tx1"/>
            </a:solidFill>
          </a:ln>
        </c:spPr>
        <c:txPr>
          <a:bodyPr/>
          <a:lstStyle/>
          <a:p>
            <a:pPr>
              <a:defRPr sz="1200"/>
            </a:pPr>
            <a:endParaRPr lang="en-US"/>
          </a:p>
        </c:txPr>
        <c:crossAx val="115639424"/>
        <c:crosses val="autoZero"/>
        <c:crossBetween val="between"/>
      </c:valAx>
    </c:plotArea>
    <c:legend>
      <c:legendPos val="b"/>
      <c:layout>
        <c:manualLayout>
          <c:xMode val="edge"/>
          <c:yMode val="edge"/>
          <c:x val="0.20861902887139108"/>
          <c:y val="0.8604370990431911"/>
          <c:w val="0.61979889666569454"/>
          <c:h val="5.1816950300567266E-2"/>
        </c:manualLayout>
      </c:layout>
      <c:overlay val="0"/>
      <c:spPr>
        <a:noFill/>
      </c:spPr>
      <c:txPr>
        <a:bodyPr/>
        <a:lstStyle/>
        <a:p>
          <a:pPr>
            <a:defRPr sz="1800" baseline="12000"/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  <c:userShapes r:id="rId2"/>
</c:chartSpace>
</file>

<file path=ppt/charts/chart3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CA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5221738721148096"/>
          <c:y val="0.11768558780898657"/>
          <c:w val="0.48322418625554575"/>
          <c:h val="0.77922905159243161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Share</c:v>
                </c:pt>
              </c:strCache>
            </c:strRef>
          </c:tx>
          <c:spPr>
            <a:ln w="6350">
              <a:solidFill>
                <a:schemeClr val="tx1"/>
              </a:solidFill>
            </a:ln>
          </c:spPr>
          <c:dPt>
            <c:idx val="0"/>
            <c:bubble3D val="0"/>
            <c:spPr>
              <a:solidFill>
                <a:srgbClr val="8B9B3C"/>
              </a:solidFill>
              <a:ln w="6350">
                <a:solidFill>
                  <a:schemeClr val="tx1"/>
                </a:solidFill>
              </a:ln>
            </c:spPr>
          </c:dPt>
          <c:dPt>
            <c:idx val="1"/>
            <c:bubble3D val="0"/>
            <c:spPr>
              <a:solidFill>
                <a:schemeClr val="bg1"/>
              </a:solidFill>
              <a:ln w="6350">
                <a:solidFill>
                  <a:schemeClr val="tx1"/>
                </a:solidFill>
              </a:ln>
            </c:spPr>
          </c:dPt>
          <c:dPt>
            <c:idx val="2"/>
            <c:bubble3D val="0"/>
            <c:spPr>
              <a:solidFill>
                <a:srgbClr val="B4BF81"/>
              </a:solidFill>
              <a:ln w="6350">
                <a:solidFill>
                  <a:schemeClr val="tx1"/>
                </a:solidFill>
              </a:ln>
            </c:spPr>
          </c:dPt>
          <c:dPt>
            <c:idx val="3"/>
            <c:bubble3D val="0"/>
            <c:spPr>
              <a:pattFill prst="zigZag">
                <a:fgClr>
                  <a:srgbClr val="8B9B3C"/>
                </a:fgClr>
                <a:bgClr>
                  <a:schemeClr val="bg1"/>
                </a:bgClr>
              </a:pattFill>
              <a:ln w="6350">
                <a:solidFill>
                  <a:schemeClr val="tx1"/>
                </a:solidFill>
              </a:ln>
            </c:spPr>
          </c:dPt>
          <c:dPt>
            <c:idx val="4"/>
            <c:bubble3D val="0"/>
            <c:spPr>
              <a:solidFill>
                <a:srgbClr val="B4BF81"/>
              </a:solidFill>
              <a:ln w="6350">
                <a:solidFill>
                  <a:schemeClr val="tx1"/>
                </a:solidFill>
              </a:ln>
            </c:spPr>
          </c:dPt>
          <c:dPt>
            <c:idx val="5"/>
            <c:bubble3D val="0"/>
            <c:spPr>
              <a:pattFill prst="ltUpDiag">
                <a:fgClr>
                  <a:srgbClr val="8B9B3C"/>
                </a:fgClr>
                <a:bgClr>
                  <a:schemeClr val="bg1"/>
                </a:bgClr>
              </a:pattFill>
              <a:ln w="6350">
                <a:solidFill>
                  <a:schemeClr val="tx1"/>
                </a:solidFill>
              </a:ln>
            </c:spPr>
          </c:dPt>
          <c:dPt>
            <c:idx val="6"/>
            <c:bubble3D val="0"/>
            <c:spPr>
              <a:solidFill>
                <a:srgbClr val="E4E8D0"/>
              </a:solidFill>
              <a:ln w="6350">
                <a:solidFill>
                  <a:schemeClr val="tx1"/>
                </a:solidFill>
              </a:ln>
            </c:spPr>
          </c:dPt>
          <c:dPt>
            <c:idx val="7"/>
            <c:bubble3D val="0"/>
            <c:spPr>
              <a:pattFill prst="pct80">
                <a:fgClr>
                  <a:schemeClr val="bg1"/>
                </a:fgClr>
                <a:bgClr>
                  <a:srgbClr val="93A445"/>
                </a:bgClr>
              </a:pattFill>
              <a:ln w="6350">
                <a:solidFill>
                  <a:schemeClr val="tx1"/>
                </a:solidFill>
              </a:ln>
            </c:spPr>
          </c:dPt>
          <c:dPt>
            <c:idx val="8"/>
            <c:bubble3D val="0"/>
            <c:spPr>
              <a:pattFill prst="openDmnd">
                <a:fgClr>
                  <a:schemeClr val="bg1"/>
                </a:fgClr>
                <a:bgClr>
                  <a:srgbClr val="93A445"/>
                </a:bgClr>
              </a:pattFill>
              <a:ln w="6350">
                <a:solidFill>
                  <a:schemeClr val="tx1"/>
                </a:solidFill>
              </a:ln>
            </c:spPr>
          </c:dPt>
          <c:dLbls>
            <c:dLbl>
              <c:idx val="0"/>
              <c:layout>
                <c:manualLayout>
                  <c:x val="2.8886189650512741E-2"/>
                  <c:y val="1.545507773066835E-2"/>
                </c:manualLayout>
              </c:layout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separator>
</c:separator>
            </c:dLbl>
            <c:dLbl>
              <c:idx val="1"/>
              <c:layout>
                <c:manualLayout>
                  <c:x val="4.8324289197749296E-2"/>
                  <c:y val="-3.2154546858113232E-2"/>
                </c:manualLayout>
              </c:layout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separator>
</c:separator>
            </c:dLbl>
            <c:dLbl>
              <c:idx val="2"/>
              <c:layout>
                <c:manualLayout>
                  <c:x val="2.4755929804956407E-2"/>
                  <c:y val="5.3016442797591493E-3"/>
                </c:manualLayout>
              </c:layout>
              <c:tx>
                <c:rich>
                  <a:bodyPr/>
                  <a:lstStyle/>
                  <a:p>
                    <a:r>
                      <a:rPr lang="en-US" dirty="0" smtClean="0">
                        <a:solidFill>
                          <a:schemeClr val="tx1"/>
                        </a:solidFill>
                      </a:rPr>
                      <a:t>Other institutions</a:t>
                    </a:r>
                    <a:r>
                      <a:rPr lang="en-US" dirty="0">
                        <a:solidFill>
                          <a:schemeClr val="tx1"/>
                        </a:solidFill>
                      </a:rPr>
                      <a:t>
12.9%</a:t>
                    </a:r>
                    <a:endParaRPr lang="en-US" dirty="0"/>
                  </a:p>
                </c:rich>
              </c:tx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separator>
</c:separator>
            </c:dLbl>
            <c:dLbl>
              <c:idx val="3"/>
              <c:layout>
                <c:manualLayout>
                  <c:x val="-5.5042194156891739E-4"/>
                  <c:y val="-1.263517060367454E-2"/>
                </c:manualLayout>
              </c:layout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separator>
</c:separator>
            </c:dLbl>
            <c:dLbl>
              <c:idx val="4"/>
              <c:layout>
                <c:manualLayout>
                  <c:x val="-1.6775935210181274E-2"/>
                  <c:y val="5.1072077528770497E-3"/>
                </c:manualLayout>
              </c:layout>
              <c:tx>
                <c:rich>
                  <a:bodyPr/>
                  <a:lstStyle/>
                  <a:p>
                    <a:r>
                      <a:rPr lang="en-US" dirty="0" smtClean="0">
                        <a:solidFill>
                          <a:schemeClr val="tx1"/>
                        </a:solidFill>
                      </a:rPr>
                      <a:t>Other professionals</a:t>
                    </a:r>
                    <a:r>
                      <a:rPr lang="en-US" dirty="0">
                        <a:solidFill>
                          <a:schemeClr val="tx1"/>
                        </a:solidFill>
                      </a:rPr>
                      <a:t>
7.3%</a:t>
                    </a:r>
                    <a:endParaRPr lang="en-US" dirty="0"/>
                  </a:p>
                </c:rich>
              </c:tx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separator>
</c:separator>
            </c:dLbl>
            <c:dLbl>
              <c:idx val="5"/>
              <c:layout>
                <c:manualLayout>
                  <c:x val="-1.6663579412773973E-2"/>
                  <c:y val="1.8028063799717366E-2"/>
                </c:manualLayout>
              </c:layout>
              <c:tx>
                <c:rich>
                  <a:bodyPr/>
                  <a:lstStyle/>
                  <a:p>
                    <a:r>
                      <a:rPr lang="en-US" dirty="0" smtClean="0">
                        <a:solidFill>
                          <a:schemeClr val="tx1"/>
                        </a:solidFill>
                      </a:rPr>
                      <a:t>Other health spending</a:t>
                    </a:r>
                    <a:r>
                      <a:rPr lang="en-US" dirty="0">
                        <a:solidFill>
                          <a:schemeClr val="tx1"/>
                        </a:solidFill>
                      </a:rPr>
                      <a:t>
7.1%</a:t>
                    </a:r>
                    <a:endParaRPr lang="en-US" dirty="0"/>
                  </a:p>
                </c:rich>
              </c:tx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separator>
</c:separator>
            </c:dLbl>
            <c:dLbl>
              <c:idx val="6"/>
              <c:layout/>
              <c:tx>
                <c:rich>
                  <a:bodyPr/>
                  <a:lstStyle/>
                  <a:p>
                    <a:r>
                      <a:rPr lang="en-US">
                        <a:solidFill>
                          <a:schemeClr val="tx1"/>
                        </a:solidFill>
                      </a:rPr>
                      <a:t>Public </a:t>
                    </a:r>
                    <a:r>
                      <a:rPr lang="en-US" smtClean="0">
                        <a:solidFill>
                          <a:schemeClr val="tx1"/>
                        </a:solidFill>
                      </a:rPr>
                      <a:t>health</a:t>
                    </a:r>
                    <a:r>
                      <a:rPr lang="en-US" dirty="0">
                        <a:solidFill>
                          <a:schemeClr val="tx1"/>
                        </a:solidFill>
                      </a:rPr>
                      <a:t>
3.6%</a:t>
                    </a:r>
                    <a:endParaRPr lang="en-US" dirty="0"/>
                  </a:p>
                </c:rich>
              </c:tx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separator>
</c:separator>
            </c:dLbl>
            <c:dLbl>
              <c:idx val="7"/>
              <c:layout>
                <c:manualLayout>
                  <c:x val="-4.1547959223955473E-3"/>
                  <c:y val="-1.1761760549162123E-2"/>
                </c:manualLayout>
              </c:layout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separator>
</c:separator>
            </c:dLbl>
            <c:dLbl>
              <c:idx val="8"/>
              <c:layout>
                <c:manualLayout>
                  <c:x val="5.7018198602536811E-2"/>
                  <c:y val="-1.1155834998237161E-2"/>
                </c:manualLayout>
              </c:layout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separator>
</c:separator>
            </c:dLbl>
            <c:numFmt formatCode="0.0%" sourceLinked="0"/>
            <c:txPr>
              <a:bodyPr/>
              <a:lstStyle/>
              <a:p>
                <a:pPr>
                  <a:defRPr sz="1200" b="0">
                    <a:solidFill>
                      <a:schemeClr val="tx1"/>
                    </a:solidFill>
                  </a:defRPr>
                </a:pPr>
                <a:endParaRPr lang="en-US"/>
              </a:p>
            </c:txPr>
            <c:dLblPos val="bestFit"/>
            <c:showLegendKey val="0"/>
            <c:showVal val="1"/>
            <c:showCatName val="1"/>
            <c:showSerName val="0"/>
            <c:showPercent val="0"/>
            <c:showBubbleSize val="0"/>
            <c:separator>
</c:separator>
            <c:showLeaderLines val="1"/>
          </c:dLbls>
          <c:cat>
            <c:strRef>
              <c:f>Sheet1!$A$2:$A$10</c:f>
              <c:strCache>
                <c:ptCount val="9"/>
                <c:pt idx="0">
                  <c:v>Hospitals</c:v>
                </c:pt>
                <c:pt idx="1">
                  <c:v>Drugs</c:v>
                </c:pt>
                <c:pt idx="2">
                  <c:v>Other Institutions</c:v>
                </c:pt>
                <c:pt idx="3">
                  <c:v>Physicians</c:v>
                </c:pt>
                <c:pt idx="4">
                  <c:v>Other Professionals</c:v>
                </c:pt>
                <c:pt idx="5">
                  <c:v>Other Health Spending</c:v>
                </c:pt>
                <c:pt idx="6">
                  <c:v>Public Health</c:v>
                </c:pt>
                <c:pt idx="7">
                  <c:v>Capital</c:v>
                </c:pt>
                <c:pt idx="8">
                  <c:v>Administration</c:v>
                </c:pt>
              </c:strCache>
            </c:strRef>
          </c:cat>
          <c:val>
            <c:numRef>
              <c:f>Sheet1!$B$2:$B$10</c:f>
              <c:numCache>
                <c:formatCode>0.0%</c:formatCode>
                <c:ptCount val="9"/>
                <c:pt idx="0">
                  <c:v>0.36418500478874899</c:v>
                </c:pt>
                <c:pt idx="1">
                  <c:v>0.13925955532401554</c:v>
                </c:pt>
                <c:pt idx="2">
                  <c:v>0.12884077884588116</c:v>
                </c:pt>
                <c:pt idx="3">
                  <c:v>0.12672506015028784</c:v>
                </c:pt>
                <c:pt idx="4">
                  <c:v>7.2620032046556537E-2</c:v>
                </c:pt>
                <c:pt idx="5">
                  <c:v>7.101359035204087E-2</c:v>
                </c:pt>
                <c:pt idx="6">
                  <c:v>3.6151978580892759E-2</c:v>
                </c:pt>
                <c:pt idx="7">
                  <c:v>3.3306032335713345E-2</c:v>
                </c:pt>
                <c:pt idx="8">
                  <c:v>2.7897967575862995E-2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  <c:userShapes r:id="rId2"/>
</c:chartSpace>
</file>

<file path=ppt/charts/chart3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CA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6.30108317061987E-2"/>
          <c:y val="3.0012921461740359E-2"/>
          <c:w val="0.92002040624212367"/>
          <c:h val="0.737938623056733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&lt;1</c:v>
                </c:pt>
              </c:strCache>
            </c:strRef>
          </c:tx>
          <c:spPr>
            <a:solidFill>
              <a:srgbClr val="8B9B3C"/>
            </a:solidFill>
            <a:ln w="6350">
              <a:solidFill>
                <a:schemeClr val="tx1"/>
              </a:solidFill>
            </a:ln>
          </c:spPr>
          <c:invertIfNegative val="0"/>
          <c:dPt>
            <c:idx val="0"/>
            <c:invertIfNegative val="0"/>
            <c:bubble3D val="0"/>
            <c:spPr>
              <a:solidFill>
                <a:srgbClr val="8B9B3C"/>
              </a:solidFill>
              <a:ln w="6350">
                <a:solidFill>
                  <a:schemeClr val="tx1"/>
                </a:solidFill>
              </a:ln>
            </c:spPr>
          </c:dPt>
          <c:dLbls>
            <c:numFmt formatCode="0.0%" sourceLinked="0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numRef>
              <c:f>Sheet1!$A$2:$A$3</c:f>
              <c:numCache>
                <c:formatCode>General</c:formatCode>
                <c:ptCount val="2"/>
                <c:pt idx="0">
                  <c:v>2003</c:v>
                </c:pt>
                <c:pt idx="1">
                  <c:v>2013</c:v>
                </c:pt>
              </c:numCache>
            </c:numRef>
          </c:cat>
          <c:val>
            <c:numRef>
              <c:f>Sheet1!$B$2:$B$3</c:f>
              <c:numCache>
                <c:formatCode>0.0%</c:formatCode>
                <c:ptCount val="2"/>
                <c:pt idx="0">
                  <c:v>1.9327578698394111E-2</c:v>
                </c:pt>
                <c:pt idx="1">
                  <c:v>2.1192328996622246E-2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1–64</c:v>
                </c:pt>
              </c:strCache>
            </c:strRef>
          </c:tx>
          <c:spPr>
            <a:solidFill>
              <a:schemeClr val="bg1"/>
            </a:solidFill>
            <a:ln w="6350">
              <a:solidFill>
                <a:schemeClr val="tx1"/>
              </a:solidFill>
            </a:ln>
          </c:spPr>
          <c:invertIfNegative val="0"/>
          <c:dLbls>
            <c:numFmt formatCode="0.0%" sourceLinked="0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numRef>
              <c:f>Sheet1!$A$2:$A$3</c:f>
              <c:numCache>
                <c:formatCode>General</c:formatCode>
                <c:ptCount val="2"/>
                <c:pt idx="0">
                  <c:v>2003</c:v>
                </c:pt>
                <c:pt idx="1">
                  <c:v>2013</c:v>
                </c:pt>
              </c:numCache>
            </c:numRef>
          </c:cat>
          <c:val>
            <c:numRef>
              <c:f>Sheet1!$C$2:$C$3</c:f>
              <c:numCache>
                <c:formatCode>0.0%</c:formatCode>
                <c:ptCount val="2"/>
                <c:pt idx="0">
                  <c:v>0.50661886287812075</c:v>
                </c:pt>
                <c:pt idx="1">
                  <c:v>0.49831688702686044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65+</c:v>
                </c:pt>
              </c:strCache>
            </c:strRef>
          </c:tx>
          <c:spPr>
            <a:solidFill>
              <a:srgbClr val="B3BD81"/>
            </a:solidFill>
            <a:ln w="6350">
              <a:solidFill>
                <a:schemeClr val="tx1"/>
              </a:solidFill>
            </a:ln>
          </c:spPr>
          <c:invertIfNegative val="0"/>
          <c:dLbls>
            <c:numFmt formatCode="0.0%" sourceLinked="0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numRef>
              <c:f>Sheet1!$A$2:$A$3</c:f>
              <c:numCache>
                <c:formatCode>General</c:formatCode>
                <c:ptCount val="2"/>
                <c:pt idx="0">
                  <c:v>2003</c:v>
                </c:pt>
                <c:pt idx="1">
                  <c:v>2013</c:v>
                </c:pt>
              </c:numCache>
            </c:numRef>
          </c:cat>
          <c:val>
            <c:numRef>
              <c:f>Sheet1!$D$2:$D$3</c:f>
              <c:numCache>
                <c:formatCode>0.0%</c:formatCode>
                <c:ptCount val="2"/>
                <c:pt idx="0">
                  <c:v>0.47405355842348518</c:v>
                </c:pt>
                <c:pt idx="1">
                  <c:v>0.4804907839765174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18230400"/>
        <c:axId val="118244864"/>
      </c:barChart>
      <c:catAx>
        <c:axId val="118230400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b="0"/>
                </a:pPr>
                <a:r>
                  <a:rPr lang="en-CA" b="0" dirty="0" smtClean="0">
                    <a:solidFill>
                      <a:schemeClr val="tx1"/>
                    </a:solidFill>
                  </a:rPr>
                  <a:t>Age group</a:t>
                </a:r>
                <a:endParaRPr lang="en-CA" b="0" dirty="0">
                  <a:solidFill>
                    <a:schemeClr val="tx1"/>
                  </a:solidFill>
                </a:endParaRPr>
              </a:p>
            </c:rich>
          </c:tx>
          <c:layout>
            <c:manualLayout>
              <c:xMode val="edge"/>
              <c:yMode val="edge"/>
              <c:x val="0.4702002624671916"/>
              <c:y val="0.81900332770903639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spPr>
          <a:ln w="6350">
            <a:solidFill>
              <a:schemeClr val="tx1"/>
            </a:solidFill>
          </a:ln>
        </c:spPr>
        <c:crossAx val="118244864"/>
        <c:crosses val="autoZero"/>
        <c:auto val="1"/>
        <c:lblAlgn val="ctr"/>
        <c:lblOffset val="100"/>
        <c:noMultiLvlLbl val="0"/>
      </c:catAx>
      <c:valAx>
        <c:axId val="118244864"/>
        <c:scaling>
          <c:orientation val="minMax"/>
        </c:scaling>
        <c:delete val="0"/>
        <c:axPos val="l"/>
        <c:numFmt formatCode="0%" sourceLinked="0"/>
        <c:majorTickMark val="out"/>
        <c:minorTickMark val="none"/>
        <c:tickLblPos val="nextTo"/>
        <c:spPr>
          <a:ln w="6350">
            <a:solidFill>
              <a:schemeClr val="tx1"/>
            </a:solidFill>
          </a:ln>
        </c:spPr>
        <c:crossAx val="118230400"/>
        <c:crosses val="autoZero"/>
        <c:crossBetween val="between"/>
      </c:valAx>
    </c:plotArea>
    <c:legend>
      <c:legendPos val="b"/>
      <c:layout>
        <c:manualLayout>
          <c:xMode val="edge"/>
          <c:yMode val="edge"/>
          <c:x val="0.37931766627898855"/>
          <c:y val="0.8925412881082172"/>
          <c:w val="0.26913161115176837"/>
          <c:h val="6.6433070866141739E-2"/>
        </c:manualLayout>
      </c:layout>
      <c:overlay val="0"/>
      <c:txPr>
        <a:bodyPr/>
        <a:lstStyle/>
        <a:p>
          <a:pPr>
            <a:defRPr sz="1800" baseline="12000"/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1200"/>
      </a:pPr>
      <a:endParaRPr lang="en-US"/>
    </a:p>
  </c:txPr>
  <c:externalData r:id="rId1">
    <c:autoUpdate val="0"/>
  </c:externalData>
  <c:userShapes r:id="rId2"/>
</c:chartSpace>
</file>

<file path=ppt/charts/chart3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CA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3064724409448819"/>
          <c:y val="4.7047064322439144E-2"/>
          <c:w val="0.85386023622047247"/>
          <c:h val="0.7087778342223352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 Public  </c:v>
                </c:pt>
              </c:strCache>
            </c:strRef>
          </c:tx>
          <c:spPr>
            <a:ln w="12700">
              <a:solidFill>
                <a:srgbClr val="8B9B3C"/>
              </a:solidFill>
              <a:prstDash val="solid"/>
            </a:ln>
          </c:spPr>
          <c:marker>
            <c:symbol val="square"/>
            <c:size val="8"/>
            <c:spPr>
              <a:solidFill>
                <a:srgbClr val="8B9B3C"/>
              </a:solidFill>
              <a:ln w="6350">
                <a:solidFill>
                  <a:schemeClr val="tx1"/>
                </a:solidFill>
              </a:ln>
            </c:spPr>
          </c:marker>
          <c:dPt>
            <c:idx val="38"/>
            <c:bubble3D val="0"/>
          </c:dPt>
          <c:dPt>
            <c:idx val="39"/>
            <c:marker>
              <c:symbol val="circle"/>
              <c:size val="8"/>
              <c:spPr>
                <a:solidFill>
                  <a:schemeClr val="bg1"/>
                </a:solidFill>
                <a:ln w="6350">
                  <a:solidFill>
                    <a:schemeClr val="tx1"/>
                  </a:solidFill>
                </a:ln>
              </c:spPr>
            </c:marker>
            <c:bubble3D val="0"/>
          </c:dPt>
          <c:dPt>
            <c:idx val="40"/>
            <c:marker>
              <c:symbol val="circle"/>
              <c:size val="8"/>
              <c:spPr>
                <a:solidFill>
                  <a:schemeClr val="bg1"/>
                </a:solidFill>
                <a:ln w="6350">
                  <a:solidFill>
                    <a:schemeClr val="tx1"/>
                  </a:solidFill>
                </a:ln>
              </c:spPr>
            </c:marker>
            <c:bubble3D val="0"/>
          </c:dPt>
          <c:cat>
            <c:numRef>
              <c:f>Sheet1!$A$2:$A$42</c:f>
              <c:numCache>
                <c:formatCode>General</c:formatCode>
                <c:ptCount val="41"/>
                <c:pt idx="0">
                  <c:v>1975</c:v>
                </c:pt>
                <c:pt idx="1">
                  <c:v>1976</c:v>
                </c:pt>
                <c:pt idx="2">
                  <c:v>1977</c:v>
                </c:pt>
                <c:pt idx="3">
                  <c:v>1978</c:v>
                </c:pt>
                <c:pt idx="4">
                  <c:v>1979</c:v>
                </c:pt>
                <c:pt idx="5">
                  <c:v>1980</c:v>
                </c:pt>
                <c:pt idx="6">
                  <c:v>1981</c:v>
                </c:pt>
                <c:pt idx="7">
                  <c:v>1982</c:v>
                </c:pt>
                <c:pt idx="8">
                  <c:v>1983</c:v>
                </c:pt>
                <c:pt idx="9">
                  <c:v>1984</c:v>
                </c:pt>
                <c:pt idx="10">
                  <c:v>1985</c:v>
                </c:pt>
                <c:pt idx="11">
                  <c:v>1986</c:v>
                </c:pt>
                <c:pt idx="12">
                  <c:v>1987</c:v>
                </c:pt>
                <c:pt idx="13">
                  <c:v>1988</c:v>
                </c:pt>
                <c:pt idx="14">
                  <c:v>1989</c:v>
                </c:pt>
                <c:pt idx="15">
                  <c:v>1990</c:v>
                </c:pt>
                <c:pt idx="16">
                  <c:v>1991</c:v>
                </c:pt>
                <c:pt idx="17">
                  <c:v>1992</c:v>
                </c:pt>
                <c:pt idx="18">
                  <c:v>1993</c:v>
                </c:pt>
                <c:pt idx="19">
                  <c:v>1994</c:v>
                </c:pt>
                <c:pt idx="20">
                  <c:v>1995</c:v>
                </c:pt>
                <c:pt idx="21">
                  <c:v>1996</c:v>
                </c:pt>
                <c:pt idx="22">
                  <c:v>1997</c:v>
                </c:pt>
                <c:pt idx="23">
                  <c:v>1998</c:v>
                </c:pt>
                <c:pt idx="24">
                  <c:v>1999</c:v>
                </c:pt>
                <c:pt idx="25">
                  <c:v>2000</c:v>
                </c:pt>
                <c:pt idx="26">
                  <c:v>2001</c:v>
                </c:pt>
                <c:pt idx="27">
                  <c:v>2002</c:v>
                </c:pt>
                <c:pt idx="28">
                  <c:v>2003</c:v>
                </c:pt>
                <c:pt idx="29">
                  <c:v>2004</c:v>
                </c:pt>
                <c:pt idx="30">
                  <c:v>2005</c:v>
                </c:pt>
                <c:pt idx="31">
                  <c:v>2006</c:v>
                </c:pt>
                <c:pt idx="32">
                  <c:v>2007</c:v>
                </c:pt>
                <c:pt idx="33">
                  <c:v>2008</c:v>
                </c:pt>
                <c:pt idx="34">
                  <c:v>2009</c:v>
                </c:pt>
                <c:pt idx="35">
                  <c:v>2010</c:v>
                </c:pt>
                <c:pt idx="36">
                  <c:v>2011</c:v>
                </c:pt>
                <c:pt idx="37">
                  <c:v>2012</c:v>
                </c:pt>
                <c:pt idx="38">
                  <c:v>2013</c:v>
                </c:pt>
                <c:pt idx="39">
                  <c:v>2014</c:v>
                </c:pt>
                <c:pt idx="40">
                  <c:v>2015</c:v>
                </c:pt>
              </c:numCache>
            </c:numRef>
          </c:cat>
          <c:val>
            <c:numRef>
              <c:f>Sheet1!$B$2:$B$42</c:f>
              <c:numCache>
                <c:formatCode>_-"$"* #,##0_-;\-"$"* #,##0_-;_-"$"* "-"??_-;_-@_-</c:formatCode>
                <c:ptCount val="41"/>
                <c:pt idx="0">
                  <c:v>1004.7818707206279</c:v>
                </c:pt>
                <c:pt idx="1">
                  <c:v>993.85137050154412</c:v>
                </c:pt>
                <c:pt idx="2">
                  <c:v>978.26854834923142</c:v>
                </c:pt>
                <c:pt idx="3">
                  <c:v>1021.7824119431151</c:v>
                </c:pt>
                <c:pt idx="4">
                  <c:v>1079.2157579366215</c:v>
                </c:pt>
                <c:pt idx="5">
                  <c:v>1071.4224954398335</c:v>
                </c:pt>
                <c:pt idx="6">
                  <c:v>1125.2046943785635</c:v>
                </c:pt>
                <c:pt idx="7">
                  <c:v>1203.0900704714595</c:v>
                </c:pt>
                <c:pt idx="8">
                  <c:v>1285.1395518637141</c:v>
                </c:pt>
                <c:pt idx="9">
                  <c:v>1287.1036746512052</c:v>
                </c:pt>
                <c:pt idx="10">
                  <c:v>1343.2681739634945</c:v>
                </c:pt>
                <c:pt idx="11">
                  <c:v>1446.191234780689</c:v>
                </c:pt>
                <c:pt idx="12">
                  <c:v>1508.3111659886572</c:v>
                </c:pt>
                <c:pt idx="13">
                  <c:v>1541.2169617381098</c:v>
                </c:pt>
                <c:pt idx="14">
                  <c:v>1559.7581137597294</c:v>
                </c:pt>
                <c:pt idx="15">
                  <c:v>1656.3255502476925</c:v>
                </c:pt>
                <c:pt idx="16">
                  <c:v>1679.7231687309591</c:v>
                </c:pt>
                <c:pt idx="17">
                  <c:v>1689.2701387378677</c:v>
                </c:pt>
                <c:pt idx="18">
                  <c:v>1651.7982184518339</c:v>
                </c:pt>
                <c:pt idx="19">
                  <c:v>1675.4274114796503</c:v>
                </c:pt>
                <c:pt idx="20">
                  <c:v>1719.0707448271298</c:v>
                </c:pt>
                <c:pt idx="21">
                  <c:v>1739.1945999250561</c:v>
                </c:pt>
                <c:pt idx="22">
                  <c:v>1852.6804346376446</c:v>
                </c:pt>
                <c:pt idx="23">
                  <c:v>2031.3532382564713</c:v>
                </c:pt>
                <c:pt idx="24">
                  <c:v>2271.712924922826</c:v>
                </c:pt>
                <c:pt idx="25">
                  <c:v>2257.3511757974038</c:v>
                </c:pt>
                <c:pt idx="26">
                  <c:v>2389.586549426519</c:v>
                </c:pt>
                <c:pt idx="27">
                  <c:v>2487.8438955592546</c:v>
                </c:pt>
                <c:pt idx="28">
                  <c:v>2537.1498423812955</c:v>
                </c:pt>
                <c:pt idx="29">
                  <c:v>2549.6420995274334</c:v>
                </c:pt>
                <c:pt idx="30">
                  <c:v>2568.1636702276392</c:v>
                </c:pt>
                <c:pt idx="31">
                  <c:v>2656.3866811518456</c:v>
                </c:pt>
                <c:pt idx="32">
                  <c:v>2800.5708536433253</c:v>
                </c:pt>
                <c:pt idx="33">
                  <c:v>2968.5337163798208</c:v>
                </c:pt>
                <c:pt idx="34">
                  <c:v>3057.8553382343393</c:v>
                </c:pt>
                <c:pt idx="35">
                  <c:v>3249.9565817320677</c:v>
                </c:pt>
                <c:pt idx="36">
                  <c:v>3332.8515378374691</c:v>
                </c:pt>
                <c:pt idx="37">
                  <c:v>3364.047105473046</c:v>
                </c:pt>
                <c:pt idx="38">
                  <c:v>3204.8830622546989</c:v>
                </c:pt>
                <c:pt idx="39">
                  <c:v>3043.7444108251361</c:v>
                </c:pt>
                <c:pt idx="40">
                  <c:v>3024.1060221401526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 Private </c:v>
                </c:pt>
              </c:strCache>
            </c:strRef>
          </c:tx>
          <c:spPr>
            <a:ln w="12700">
              <a:solidFill>
                <a:srgbClr val="B3BD81"/>
              </a:solidFill>
            </a:ln>
          </c:spPr>
          <c:marker>
            <c:symbol val="diamond"/>
            <c:size val="10"/>
            <c:spPr>
              <a:solidFill>
                <a:srgbClr val="B3BD81"/>
              </a:solidFill>
              <a:ln w="6350">
                <a:solidFill>
                  <a:schemeClr val="tx1"/>
                </a:solidFill>
              </a:ln>
            </c:spPr>
          </c:marker>
          <c:dPt>
            <c:idx val="38"/>
            <c:bubble3D val="0"/>
          </c:dPt>
          <c:dPt>
            <c:idx val="39"/>
            <c:marker>
              <c:symbol val="circle"/>
              <c:size val="8"/>
              <c:spPr>
                <a:solidFill>
                  <a:schemeClr val="bg1"/>
                </a:solidFill>
                <a:ln w="6350">
                  <a:solidFill>
                    <a:schemeClr val="tx1"/>
                  </a:solidFill>
                </a:ln>
              </c:spPr>
            </c:marker>
            <c:bubble3D val="0"/>
          </c:dPt>
          <c:dPt>
            <c:idx val="40"/>
            <c:marker>
              <c:symbol val="circle"/>
              <c:size val="8"/>
              <c:spPr>
                <a:solidFill>
                  <a:schemeClr val="bg1"/>
                </a:solidFill>
                <a:ln w="6350">
                  <a:solidFill>
                    <a:schemeClr val="tx1"/>
                  </a:solidFill>
                </a:ln>
              </c:spPr>
            </c:marker>
            <c:bubble3D val="0"/>
          </c:dPt>
          <c:cat>
            <c:numRef>
              <c:f>Sheet1!$A$2:$A$42</c:f>
              <c:numCache>
                <c:formatCode>General</c:formatCode>
                <c:ptCount val="41"/>
                <c:pt idx="0">
                  <c:v>1975</c:v>
                </c:pt>
                <c:pt idx="1">
                  <c:v>1976</c:v>
                </c:pt>
                <c:pt idx="2">
                  <c:v>1977</c:v>
                </c:pt>
                <c:pt idx="3">
                  <c:v>1978</c:v>
                </c:pt>
                <c:pt idx="4">
                  <c:v>1979</c:v>
                </c:pt>
                <c:pt idx="5">
                  <c:v>1980</c:v>
                </c:pt>
                <c:pt idx="6">
                  <c:v>1981</c:v>
                </c:pt>
                <c:pt idx="7">
                  <c:v>1982</c:v>
                </c:pt>
                <c:pt idx="8">
                  <c:v>1983</c:v>
                </c:pt>
                <c:pt idx="9">
                  <c:v>1984</c:v>
                </c:pt>
                <c:pt idx="10">
                  <c:v>1985</c:v>
                </c:pt>
                <c:pt idx="11">
                  <c:v>1986</c:v>
                </c:pt>
                <c:pt idx="12">
                  <c:v>1987</c:v>
                </c:pt>
                <c:pt idx="13">
                  <c:v>1988</c:v>
                </c:pt>
                <c:pt idx="14">
                  <c:v>1989</c:v>
                </c:pt>
                <c:pt idx="15">
                  <c:v>1990</c:v>
                </c:pt>
                <c:pt idx="16">
                  <c:v>1991</c:v>
                </c:pt>
                <c:pt idx="17">
                  <c:v>1992</c:v>
                </c:pt>
                <c:pt idx="18">
                  <c:v>1993</c:v>
                </c:pt>
                <c:pt idx="19">
                  <c:v>1994</c:v>
                </c:pt>
                <c:pt idx="20">
                  <c:v>1995</c:v>
                </c:pt>
                <c:pt idx="21">
                  <c:v>1996</c:v>
                </c:pt>
                <c:pt idx="22">
                  <c:v>1997</c:v>
                </c:pt>
                <c:pt idx="23">
                  <c:v>1998</c:v>
                </c:pt>
                <c:pt idx="24">
                  <c:v>1999</c:v>
                </c:pt>
                <c:pt idx="25">
                  <c:v>2000</c:v>
                </c:pt>
                <c:pt idx="26">
                  <c:v>2001</c:v>
                </c:pt>
                <c:pt idx="27">
                  <c:v>2002</c:v>
                </c:pt>
                <c:pt idx="28">
                  <c:v>2003</c:v>
                </c:pt>
                <c:pt idx="29">
                  <c:v>2004</c:v>
                </c:pt>
                <c:pt idx="30">
                  <c:v>2005</c:v>
                </c:pt>
                <c:pt idx="31">
                  <c:v>2006</c:v>
                </c:pt>
                <c:pt idx="32">
                  <c:v>2007</c:v>
                </c:pt>
                <c:pt idx="33">
                  <c:v>2008</c:v>
                </c:pt>
                <c:pt idx="34">
                  <c:v>2009</c:v>
                </c:pt>
                <c:pt idx="35">
                  <c:v>2010</c:v>
                </c:pt>
                <c:pt idx="36">
                  <c:v>2011</c:v>
                </c:pt>
                <c:pt idx="37">
                  <c:v>2012</c:v>
                </c:pt>
                <c:pt idx="38">
                  <c:v>2013</c:v>
                </c:pt>
                <c:pt idx="39">
                  <c:v>2014</c:v>
                </c:pt>
                <c:pt idx="40">
                  <c:v>2015</c:v>
                </c:pt>
              </c:numCache>
            </c:numRef>
          </c:cat>
          <c:val>
            <c:numRef>
              <c:f>Sheet1!$C$2:$C$42</c:f>
              <c:numCache>
                <c:formatCode>_-"$"* #,##0_-;\-"$"* #,##0_-;_-"$"* "-"??_-;_-@_-</c:formatCode>
                <c:ptCount val="41"/>
                <c:pt idx="0">
                  <c:v>338.87913319968578</c:v>
                </c:pt>
                <c:pt idx="1">
                  <c:v>432.23993934952279</c:v>
                </c:pt>
                <c:pt idx="2">
                  <c:v>564.50030513827528</c:v>
                </c:pt>
                <c:pt idx="3">
                  <c:v>639.62861603596866</c:v>
                </c:pt>
                <c:pt idx="4">
                  <c:v>684.02464064139053</c:v>
                </c:pt>
                <c:pt idx="5">
                  <c:v>664.67820587814629</c:v>
                </c:pt>
                <c:pt idx="6">
                  <c:v>707.69617235397652</c:v>
                </c:pt>
                <c:pt idx="7">
                  <c:v>651.5768812962209</c:v>
                </c:pt>
                <c:pt idx="8">
                  <c:v>621.16843006284773</c:v>
                </c:pt>
                <c:pt idx="9">
                  <c:v>477.19669511597067</c:v>
                </c:pt>
                <c:pt idx="10">
                  <c:v>475.44406785504333</c:v>
                </c:pt>
                <c:pt idx="11">
                  <c:v>386.60810892695503</c:v>
                </c:pt>
                <c:pt idx="12">
                  <c:v>408.36816969964156</c:v>
                </c:pt>
                <c:pt idx="13">
                  <c:v>410.80467660823416</c:v>
                </c:pt>
                <c:pt idx="14">
                  <c:v>403.99226917417059</c:v>
                </c:pt>
                <c:pt idx="15">
                  <c:v>419.98230028056548</c:v>
                </c:pt>
                <c:pt idx="16">
                  <c:v>447.14539035989236</c:v>
                </c:pt>
                <c:pt idx="17">
                  <c:v>471.12863716570712</c:v>
                </c:pt>
                <c:pt idx="18">
                  <c:v>485.1322114679611</c:v>
                </c:pt>
                <c:pt idx="19">
                  <c:v>516.96937069185901</c:v>
                </c:pt>
                <c:pt idx="20">
                  <c:v>517.08923082431056</c:v>
                </c:pt>
                <c:pt idx="21">
                  <c:v>498.57919631650503</c:v>
                </c:pt>
                <c:pt idx="22">
                  <c:v>516.33079984901406</c:v>
                </c:pt>
                <c:pt idx="23">
                  <c:v>592.17215017269109</c:v>
                </c:pt>
                <c:pt idx="24">
                  <c:v>603.29817365610756</c:v>
                </c:pt>
                <c:pt idx="25">
                  <c:v>662.31482223241221</c:v>
                </c:pt>
                <c:pt idx="26">
                  <c:v>692.46489892929469</c:v>
                </c:pt>
                <c:pt idx="27">
                  <c:v>739.43517084877658</c:v>
                </c:pt>
                <c:pt idx="28">
                  <c:v>829.11223609449451</c:v>
                </c:pt>
                <c:pt idx="29">
                  <c:v>901.44845927657593</c:v>
                </c:pt>
                <c:pt idx="30">
                  <c:v>971.20854133616592</c:v>
                </c:pt>
                <c:pt idx="31">
                  <c:v>977.678724659154</c:v>
                </c:pt>
                <c:pt idx="32">
                  <c:v>1087.9626305261047</c:v>
                </c:pt>
                <c:pt idx="33">
                  <c:v>1071.4005931324307</c:v>
                </c:pt>
                <c:pt idx="34">
                  <c:v>1068.5454715457583</c:v>
                </c:pt>
                <c:pt idx="35">
                  <c:v>1183.6584407158657</c:v>
                </c:pt>
                <c:pt idx="36">
                  <c:v>1216.2368473259969</c:v>
                </c:pt>
                <c:pt idx="37">
                  <c:v>1275.8841363172803</c:v>
                </c:pt>
                <c:pt idx="38">
                  <c:v>1285.5350584331454</c:v>
                </c:pt>
                <c:pt idx="39">
                  <c:v>1311.8555465805582</c:v>
                </c:pt>
                <c:pt idx="40">
                  <c:v>1349.8994334425747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Forecast</c:v>
                </c:pt>
              </c:strCache>
            </c:strRef>
          </c:tx>
          <c:spPr>
            <a:ln w="19050">
              <a:solidFill>
                <a:schemeClr val="tx1"/>
              </a:solidFill>
            </a:ln>
          </c:spPr>
          <c:marker>
            <c:symbol val="circle"/>
            <c:size val="8"/>
            <c:spPr>
              <a:solidFill>
                <a:schemeClr val="bg1"/>
              </a:solidFill>
              <a:ln>
                <a:solidFill>
                  <a:schemeClr val="tx1"/>
                </a:solidFill>
              </a:ln>
            </c:spPr>
          </c:marker>
          <c:cat>
            <c:numRef>
              <c:f>Sheet1!$A$2:$A$42</c:f>
              <c:numCache>
                <c:formatCode>General</c:formatCode>
                <c:ptCount val="41"/>
                <c:pt idx="0">
                  <c:v>1975</c:v>
                </c:pt>
                <c:pt idx="1">
                  <c:v>1976</c:v>
                </c:pt>
                <c:pt idx="2">
                  <c:v>1977</c:v>
                </c:pt>
                <c:pt idx="3">
                  <c:v>1978</c:v>
                </c:pt>
                <c:pt idx="4">
                  <c:v>1979</c:v>
                </c:pt>
                <c:pt idx="5">
                  <c:v>1980</c:v>
                </c:pt>
                <c:pt idx="6">
                  <c:v>1981</c:v>
                </c:pt>
                <c:pt idx="7">
                  <c:v>1982</c:v>
                </c:pt>
                <c:pt idx="8">
                  <c:v>1983</c:v>
                </c:pt>
                <c:pt idx="9">
                  <c:v>1984</c:v>
                </c:pt>
                <c:pt idx="10">
                  <c:v>1985</c:v>
                </c:pt>
                <c:pt idx="11">
                  <c:v>1986</c:v>
                </c:pt>
                <c:pt idx="12">
                  <c:v>1987</c:v>
                </c:pt>
                <c:pt idx="13">
                  <c:v>1988</c:v>
                </c:pt>
                <c:pt idx="14">
                  <c:v>1989</c:v>
                </c:pt>
                <c:pt idx="15">
                  <c:v>1990</c:v>
                </c:pt>
                <c:pt idx="16">
                  <c:v>1991</c:v>
                </c:pt>
                <c:pt idx="17">
                  <c:v>1992</c:v>
                </c:pt>
                <c:pt idx="18">
                  <c:v>1993</c:v>
                </c:pt>
                <c:pt idx="19">
                  <c:v>1994</c:v>
                </c:pt>
                <c:pt idx="20">
                  <c:v>1995</c:v>
                </c:pt>
                <c:pt idx="21">
                  <c:v>1996</c:v>
                </c:pt>
                <c:pt idx="22">
                  <c:v>1997</c:v>
                </c:pt>
                <c:pt idx="23">
                  <c:v>1998</c:v>
                </c:pt>
                <c:pt idx="24">
                  <c:v>1999</c:v>
                </c:pt>
                <c:pt idx="25">
                  <c:v>2000</c:v>
                </c:pt>
                <c:pt idx="26">
                  <c:v>2001</c:v>
                </c:pt>
                <c:pt idx="27">
                  <c:v>2002</c:v>
                </c:pt>
                <c:pt idx="28">
                  <c:v>2003</c:v>
                </c:pt>
                <c:pt idx="29">
                  <c:v>2004</c:v>
                </c:pt>
                <c:pt idx="30">
                  <c:v>2005</c:v>
                </c:pt>
                <c:pt idx="31">
                  <c:v>2006</c:v>
                </c:pt>
                <c:pt idx="32">
                  <c:v>2007</c:v>
                </c:pt>
                <c:pt idx="33">
                  <c:v>2008</c:v>
                </c:pt>
                <c:pt idx="34">
                  <c:v>2009</c:v>
                </c:pt>
                <c:pt idx="35">
                  <c:v>2010</c:v>
                </c:pt>
                <c:pt idx="36">
                  <c:v>2011</c:v>
                </c:pt>
                <c:pt idx="37">
                  <c:v>2012</c:v>
                </c:pt>
                <c:pt idx="38">
                  <c:v>2013</c:v>
                </c:pt>
                <c:pt idx="39">
                  <c:v>2014</c:v>
                </c:pt>
                <c:pt idx="40">
                  <c:v>2015</c:v>
                </c:pt>
              </c:numCache>
            </c:numRef>
          </c:cat>
          <c:val>
            <c:numRef>
              <c:f>Sheet1!$D$2:$D$42</c:f>
              <c:numCache>
                <c:formatCode>General</c:formatCode>
                <c:ptCount val="41"/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18342784"/>
        <c:axId val="118349824"/>
      </c:lineChart>
      <c:catAx>
        <c:axId val="11834278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ln w="6350">
            <a:solidFill>
              <a:schemeClr val="tx1"/>
            </a:solidFill>
          </a:ln>
        </c:spPr>
        <c:txPr>
          <a:bodyPr rot="-2700000"/>
          <a:lstStyle/>
          <a:p>
            <a:pPr>
              <a:defRPr sz="1200"/>
            </a:pPr>
            <a:endParaRPr lang="en-US"/>
          </a:p>
        </c:txPr>
        <c:crossAx val="118349824"/>
        <c:crosses val="autoZero"/>
        <c:auto val="1"/>
        <c:lblAlgn val="ctr"/>
        <c:lblOffset val="100"/>
        <c:noMultiLvlLbl val="0"/>
      </c:catAx>
      <c:valAx>
        <c:axId val="118349824"/>
        <c:scaling>
          <c:orientation val="minMax"/>
        </c:scaling>
        <c:delete val="0"/>
        <c:axPos val="l"/>
        <c:numFmt formatCode="&quot;$&quot;#,##0" sourceLinked="0"/>
        <c:majorTickMark val="out"/>
        <c:minorTickMark val="none"/>
        <c:tickLblPos val="nextTo"/>
        <c:spPr>
          <a:ln w="6350">
            <a:solidFill>
              <a:schemeClr val="tx1"/>
            </a:solidFill>
          </a:ln>
        </c:spPr>
        <c:txPr>
          <a:bodyPr/>
          <a:lstStyle/>
          <a:p>
            <a:pPr>
              <a:defRPr sz="1200"/>
            </a:pPr>
            <a:endParaRPr lang="en-US"/>
          </a:p>
        </c:txPr>
        <c:crossAx val="118342784"/>
        <c:crosses val="autoZero"/>
        <c:crossBetween val="between"/>
      </c:valAx>
    </c:plotArea>
    <c:legend>
      <c:legendPos val="b"/>
      <c:layout>
        <c:manualLayout>
          <c:xMode val="edge"/>
          <c:yMode val="edge"/>
          <c:x val="0.20861900942937692"/>
          <c:y val="0.88635509271018553"/>
          <c:w val="0.61979889666569454"/>
          <c:h val="5.1816950300567266E-2"/>
        </c:manualLayout>
      </c:layout>
      <c:overlay val="0"/>
      <c:spPr>
        <a:noFill/>
      </c:spPr>
      <c:txPr>
        <a:bodyPr/>
        <a:lstStyle/>
        <a:p>
          <a:pPr>
            <a:defRPr sz="1800" baseline="12000"/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  <c:userShapes r:id="rId2"/>
</c:chartSpace>
</file>

<file path=ppt/charts/chart3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CA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487887139107611"/>
          <c:y val="4.4985867151221479E-2"/>
          <c:w val="0.8505826771653543"/>
          <c:h val="0.67594136670416194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Expenditure</c:v>
                </c:pt>
              </c:strCache>
            </c:strRef>
          </c:tx>
          <c:spPr>
            <a:ln w="12700">
              <a:solidFill>
                <a:srgbClr val="8B9B3C"/>
              </a:solidFill>
              <a:prstDash val="solid"/>
            </a:ln>
          </c:spPr>
          <c:marker>
            <c:symbol val="diamond"/>
            <c:size val="10"/>
            <c:spPr>
              <a:solidFill>
                <a:srgbClr val="8B9B3C"/>
              </a:solidFill>
              <a:ln w="6350">
                <a:solidFill>
                  <a:schemeClr val="tx1"/>
                </a:solidFill>
                <a:prstDash val="solid"/>
              </a:ln>
            </c:spPr>
          </c:marker>
          <c:dPt>
            <c:idx val="35"/>
            <c:bubble3D val="0"/>
          </c:dPt>
          <c:dPt>
            <c:idx val="36"/>
            <c:marker>
              <c:spPr>
                <a:solidFill>
                  <a:srgbClr val="8B9B3C"/>
                </a:solidFill>
                <a:ln w="6350">
                  <a:solidFill>
                    <a:schemeClr val="tx1"/>
                  </a:solidFill>
                  <a:prstDash val="solid"/>
                </a:ln>
                <a:effectLst>
                  <a:outerShdw blurRad="50800" dist="50800" dir="5400000" algn="ctr" rotWithShape="0">
                    <a:schemeClr val="bg1"/>
                  </a:outerShdw>
                </a:effectLst>
              </c:spPr>
            </c:marker>
            <c:bubble3D val="0"/>
            <c:spPr>
              <a:ln w="12700">
                <a:solidFill>
                  <a:srgbClr val="8B9B3C"/>
                </a:solidFill>
                <a:prstDash val="solid"/>
              </a:ln>
              <a:effectLst>
                <a:outerShdw blurRad="50800" dist="50800" dir="5400000" algn="ctr" rotWithShape="0">
                  <a:schemeClr val="bg1"/>
                </a:outerShdw>
              </a:effectLst>
            </c:spPr>
          </c:dPt>
          <c:dPt>
            <c:idx val="37"/>
            <c:bubble3D val="0"/>
          </c:dPt>
          <c:dPt>
            <c:idx val="38"/>
            <c:marker>
              <c:spPr>
                <a:solidFill>
                  <a:srgbClr val="8B9B3C"/>
                </a:solidFill>
                <a:ln>
                  <a:solidFill>
                    <a:schemeClr val="tx1"/>
                  </a:solidFill>
                </a:ln>
              </c:spPr>
            </c:marker>
            <c:bubble3D val="0"/>
            <c:spPr>
              <a:ln w="12700">
                <a:solidFill>
                  <a:srgbClr val="8B9B3C"/>
                </a:solidFill>
                <a:prstDash val="solid"/>
              </a:ln>
            </c:spPr>
          </c:dPt>
          <c:dPt>
            <c:idx val="39"/>
            <c:marker>
              <c:symbol val="circle"/>
              <c:size val="8"/>
              <c:spPr>
                <a:solidFill>
                  <a:schemeClr val="bg1"/>
                </a:solidFill>
                <a:ln w="6350">
                  <a:solidFill>
                    <a:schemeClr val="tx1"/>
                  </a:solidFill>
                  <a:prstDash val="solid"/>
                </a:ln>
              </c:spPr>
            </c:marker>
            <c:bubble3D val="0"/>
            <c:spPr>
              <a:ln w="12700">
                <a:solidFill>
                  <a:srgbClr val="8B9B3C"/>
                </a:solidFill>
                <a:prstDash val="solid"/>
              </a:ln>
            </c:spPr>
          </c:dPt>
          <c:dPt>
            <c:idx val="40"/>
            <c:marker>
              <c:symbol val="circle"/>
              <c:size val="8"/>
              <c:spPr>
                <a:solidFill>
                  <a:schemeClr val="bg1"/>
                </a:solidFill>
                <a:ln w="6350">
                  <a:solidFill>
                    <a:schemeClr val="tx1"/>
                  </a:solidFill>
                  <a:prstDash val="solid"/>
                </a:ln>
              </c:spPr>
            </c:marker>
            <c:bubble3D val="0"/>
          </c:dPt>
          <c:cat>
            <c:numRef>
              <c:f>Sheet1!$A$2:$A$42</c:f>
              <c:numCache>
                <c:formatCode>General</c:formatCode>
                <c:ptCount val="41"/>
                <c:pt idx="0">
                  <c:v>1975</c:v>
                </c:pt>
                <c:pt idx="1">
                  <c:v>1976</c:v>
                </c:pt>
                <c:pt idx="2">
                  <c:v>1977</c:v>
                </c:pt>
                <c:pt idx="3">
                  <c:v>1978</c:v>
                </c:pt>
                <c:pt idx="4">
                  <c:v>1979</c:v>
                </c:pt>
                <c:pt idx="5">
                  <c:v>1980</c:v>
                </c:pt>
                <c:pt idx="6">
                  <c:v>1981</c:v>
                </c:pt>
                <c:pt idx="7">
                  <c:v>1982</c:v>
                </c:pt>
                <c:pt idx="8">
                  <c:v>1983</c:v>
                </c:pt>
                <c:pt idx="9">
                  <c:v>1984</c:v>
                </c:pt>
                <c:pt idx="10">
                  <c:v>1985</c:v>
                </c:pt>
                <c:pt idx="11">
                  <c:v>1986</c:v>
                </c:pt>
                <c:pt idx="12">
                  <c:v>1987</c:v>
                </c:pt>
                <c:pt idx="13">
                  <c:v>1988</c:v>
                </c:pt>
                <c:pt idx="14">
                  <c:v>1989</c:v>
                </c:pt>
                <c:pt idx="15">
                  <c:v>1990</c:v>
                </c:pt>
                <c:pt idx="16">
                  <c:v>1991</c:v>
                </c:pt>
                <c:pt idx="17">
                  <c:v>1992</c:v>
                </c:pt>
                <c:pt idx="18">
                  <c:v>1993</c:v>
                </c:pt>
                <c:pt idx="19">
                  <c:v>1994</c:v>
                </c:pt>
                <c:pt idx="20">
                  <c:v>1995</c:v>
                </c:pt>
                <c:pt idx="21">
                  <c:v>1996</c:v>
                </c:pt>
                <c:pt idx="22">
                  <c:v>1997</c:v>
                </c:pt>
                <c:pt idx="23">
                  <c:v>1998</c:v>
                </c:pt>
                <c:pt idx="24">
                  <c:v>1999</c:v>
                </c:pt>
                <c:pt idx="25">
                  <c:v>2000</c:v>
                </c:pt>
                <c:pt idx="26">
                  <c:v>2001</c:v>
                </c:pt>
                <c:pt idx="27">
                  <c:v>2002</c:v>
                </c:pt>
                <c:pt idx="28">
                  <c:v>2003</c:v>
                </c:pt>
                <c:pt idx="29">
                  <c:v>2004</c:v>
                </c:pt>
                <c:pt idx="30">
                  <c:v>2005</c:v>
                </c:pt>
                <c:pt idx="31">
                  <c:v>2006</c:v>
                </c:pt>
                <c:pt idx="32">
                  <c:v>2007</c:v>
                </c:pt>
                <c:pt idx="33">
                  <c:v>2008</c:v>
                </c:pt>
                <c:pt idx="34">
                  <c:v>2009</c:v>
                </c:pt>
                <c:pt idx="35">
                  <c:v>2010</c:v>
                </c:pt>
                <c:pt idx="36">
                  <c:v>2011</c:v>
                </c:pt>
                <c:pt idx="37">
                  <c:v>2012</c:v>
                </c:pt>
                <c:pt idx="38">
                  <c:v>2013</c:v>
                </c:pt>
                <c:pt idx="39">
                  <c:v>2014</c:v>
                </c:pt>
                <c:pt idx="40">
                  <c:v>2015</c:v>
                </c:pt>
              </c:numCache>
            </c:numRef>
          </c:cat>
          <c:val>
            <c:numRef>
              <c:f>Sheet1!$B$2:$B$42</c:f>
              <c:numCache>
                <c:formatCode>General</c:formatCode>
                <c:ptCount val="41"/>
                <c:pt idx="0">
                  <c:v>59.170240628019002</c:v>
                </c:pt>
                <c:pt idx="1">
                  <c:v>62.861735340783497</c:v>
                </c:pt>
                <c:pt idx="2">
                  <c:v>68.724824386213271</c:v>
                </c:pt>
                <c:pt idx="3">
                  <c:v>79.48522780031189</c:v>
                </c:pt>
                <c:pt idx="4">
                  <c:v>96.582710676734592</c:v>
                </c:pt>
                <c:pt idx="5">
                  <c:v>122.31405993370242</c:v>
                </c:pt>
                <c:pt idx="6">
                  <c:v>136.38372758454005</c:v>
                </c:pt>
                <c:pt idx="7">
                  <c:v>152.36770917306339</c:v>
                </c:pt>
                <c:pt idx="8">
                  <c:v>164.49726271832546</c:v>
                </c:pt>
                <c:pt idx="9">
                  <c:v>171.04237829370561</c:v>
                </c:pt>
                <c:pt idx="10">
                  <c:v>181.20577953340606</c:v>
                </c:pt>
                <c:pt idx="11">
                  <c:v>187.57341129747215</c:v>
                </c:pt>
                <c:pt idx="12">
                  <c:v>202.93193298841194</c:v>
                </c:pt>
                <c:pt idx="13">
                  <c:v>219.53186549244461</c:v>
                </c:pt>
                <c:pt idx="14">
                  <c:v>239.3431223378326</c:v>
                </c:pt>
                <c:pt idx="15">
                  <c:v>256.21392750413958</c:v>
                </c:pt>
                <c:pt idx="16">
                  <c:v>280.61448511806475</c:v>
                </c:pt>
                <c:pt idx="17">
                  <c:v>294.96275969431326</c:v>
                </c:pt>
                <c:pt idx="18">
                  <c:v>311.71495321846055</c:v>
                </c:pt>
                <c:pt idx="19">
                  <c:v>313.67273078133894</c:v>
                </c:pt>
                <c:pt idx="20">
                  <c:v>327.4372621760499</c:v>
                </c:pt>
                <c:pt idx="21">
                  <c:v>339.05278551922248</c:v>
                </c:pt>
                <c:pt idx="22">
                  <c:v>340.31933241334434</c:v>
                </c:pt>
                <c:pt idx="23">
                  <c:v>361.40313993499018</c:v>
                </c:pt>
                <c:pt idx="24">
                  <c:v>378.71569917734354</c:v>
                </c:pt>
                <c:pt idx="25">
                  <c:v>401.35047023196307</c:v>
                </c:pt>
                <c:pt idx="26">
                  <c:v>475.94011241071786</c:v>
                </c:pt>
                <c:pt idx="27">
                  <c:v>505.37435524883028</c:v>
                </c:pt>
                <c:pt idx="28">
                  <c:v>540.9966649965022</c:v>
                </c:pt>
                <c:pt idx="29">
                  <c:v>538.15888480049955</c:v>
                </c:pt>
                <c:pt idx="30">
                  <c:v>575.97157596308523</c:v>
                </c:pt>
                <c:pt idx="31">
                  <c:v>621.64930920756706</c:v>
                </c:pt>
                <c:pt idx="32">
                  <c:v>653.97743433738322</c:v>
                </c:pt>
                <c:pt idx="33">
                  <c:v>695.55797110652736</c:v>
                </c:pt>
                <c:pt idx="34">
                  <c:v>787.99909669667102</c:v>
                </c:pt>
                <c:pt idx="35">
                  <c:v>847.62982170074713</c:v>
                </c:pt>
                <c:pt idx="36">
                  <c:v>934.73966241181972</c:v>
                </c:pt>
                <c:pt idx="37">
                  <c:v>918.52774490522756</c:v>
                </c:pt>
                <c:pt idx="38">
                  <c:v>921.16744953360546</c:v>
                </c:pt>
                <c:pt idx="39">
                  <c:v>928.84651251959599</c:v>
                </c:pt>
                <c:pt idx="40">
                  <c:v>939.26292773815544</c:v>
                </c:pt>
              </c:numCache>
            </c:numRef>
          </c:val>
          <c:smooth val="0"/>
        </c:ser>
        <c:ser>
          <c:idx val="2"/>
          <c:order val="1"/>
          <c:tx>
            <c:strRef>
              <c:f>Sheet1!$C$1</c:f>
              <c:strCache>
                <c:ptCount val="1"/>
                <c:pt idx="0">
                  <c:v>Forecast</c:v>
                </c:pt>
              </c:strCache>
            </c:strRef>
          </c:tx>
          <c:spPr>
            <a:ln w="12700">
              <a:solidFill>
                <a:srgbClr val="8B9B3C"/>
              </a:solidFill>
            </a:ln>
          </c:spPr>
          <c:marker>
            <c:symbol val="circle"/>
            <c:size val="7"/>
            <c:spPr>
              <a:solidFill>
                <a:schemeClr val="bg1"/>
              </a:solidFill>
              <a:ln>
                <a:solidFill>
                  <a:schemeClr val="tx1"/>
                </a:solidFill>
              </a:ln>
            </c:spPr>
          </c:marker>
          <c:cat>
            <c:numRef>
              <c:f>Sheet1!$A$2:$A$42</c:f>
              <c:numCache>
                <c:formatCode>General</c:formatCode>
                <c:ptCount val="41"/>
                <c:pt idx="0">
                  <c:v>1975</c:v>
                </c:pt>
                <c:pt idx="1">
                  <c:v>1976</c:v>
                </c:pt>
                <c:pt idx="2">
                  <c:v>1977</c:v>
                </c:pt>
                <c:pt idx="3">
                  <c:v>1978</c:v>
                </c:pt>
                <c:pt idx="4">
                  <c:v>1979</c:v>
                </c:pt>
                <c:pt idx="5">
                  <c:v>1980</c:v>
                </c:pt>
                <c:pt idx="6">
                  <c:v>1981</c:v>
                </c:pt>
                <c:pt idx="7">
                  <c:v>1982</c:v>
                </c:pt>
                <c:pt idx="8">
                  <c:v>1983</c:v>
                </c:pt>
                <c:pt idx="9">
                  <c:v>1984</c:v>
                </c:pt>
                <c:pt idx="10">
                  <c:v>1985</c:v>
                </c:pt>
                <c:pt idx="11">
                  <c:v>1986</c:v>
                </c:pt>
                <c:pt idx="12">
                  <c:v>1987</c:v>
                </c:pt>
                <c:pt idx="13">
                  <c:v>1988</c:v>
                </c:pt>
                <c:pt idx="14">
                  <c:v>1989</c:v>
                </c:pt>
                <c:pt idx="15">
                  <c:v>1990</c:v>
                </c:pt>
                <c:pt idx="16">
                  <c:v>1991</c:v>
                </c:pt>
                <c:pt idx="17">
                  <c:v>1992</c:v>
                </c:pt>
                <c:pt idx="18">
                  <c:v>1993</c:v>
                </c:pt>
                <c:pt idx="19">
                  <c:v>1994</c:v>
                </c:pt>
                <c:pt idx="20">
                  <c:v>1995</c:v>
                </c:pt>
                <c:pt idx="21">
                  <c:v>1996</c:v>
                </c:pt>
                <c:pt idx="22">
                  <c:v>1997</c:v>
                </c:pt>
                <c:pt idx="23">
                  <c:v>1998</c:v>
                </c:pt>
                <c:pt idx="24">
                  <c:v>1999</c:v>
                </c:pt>
                <c:pt idx="25">
                  <c:v>2000</c:v>
                </c:pt>
                <c:pt idx="26">
                  <c:v>2001</c:v>
                </c:pt>
                <c:pt idx="27">
                  <c:v>2002</c:v>
                </c:pt>
                <c:pt idx="28">
                  <c:v>2003</c:v>
                </c:pt>
                <c:pt idx="29">
                  <c:v>2004</c:v>
                </c:pt>
                <c:pt idx="30">
                  <c:v>2005</c:v>
                </c:pt>
                <c:pt idx="31">
                  <c:v>2006</c:v>
                </c:pt>
                <c:pt idx="32">
                  <c:v>2007</c:v>
                </c:pt>
                <c:pt idx="33">
                  <c:v>2008</c:v>
                </c:pt>
                <c:pt idx="34">
                  <c:v>2009</c:v>
                </c:pt>
                <c:pt idx="35">
                  <c:v>2010</c:v>
                </c:pt>
                <c:pt idx="36">
                  <c:v>2011</c:v>
                </c:pt>
                <c:pt idx="37">
                  <c:v>2012</c:v>
                </c:pt>
                <c:pt idx="38">
                  <c:v>2013</c:v>
                </c:pt>
                <c:pt idx="39">
                  <c:v>2014</c:v>
                </c:pt>
                <c:pt idx="40">
                  <c:v>2015</c:v>
                </c:pt>
              </c:numCache>
            </c:numRef>
          </c:cat>
          <c:val>
            <c:numRef>
              <c:f>Sheet1!$C$2:$C$42</c:f>
              <c:numCache>
                <c:formatCode>General</c:formatCode>
                <c:ptCount val="41"/>
              </c:numCache>
            </c:numRef>
          </c:val>
          <c:smooth val="0"/>
        </c:ser>
        <c:ser>
          <c:idx val="1"/>
          <c:order val="2"/>
          <c:tx>
            <c:strRef>
              <c:f>Sheet1!$D$1</c:f>
              <c:strCache>
                <c:ptCount val="1"/>
                <c:pt idx="0">
                  <c:v>$0.8 Billion</c:v>
                </c:pt>
              </c:strCache>
            </c:strRef>
          </c:tx>
          <c:spPr>
            <a:ln w="12700">
              <a:solidFill>
                <a:schemeClr val="tx1"/>
              </a:solidFill>
              <a:prstDash val="sysDash"/>
            </a:ln>
          </c:spPr>
          <c:marker>
            <c:symbol val="none"/>
          </c:marker>
          <c:dPt>
            <c:idx val="36"/>
            <c:bubble3D val="0"/>
            <c:spPr>
              <a:ln w="12700">
                <a:gradFill flip="none" rotWithShape="1">
                  <a:gsLst>
                    <a:gs pos="0">
                      <a:schemeClr val="tx1"/>
                    </a:gs>
                    <a:gs pos="61000">
                      <a:schemeClr val="tx1"/>
                    </a:gs>
                    <a:gs pos="65000">
                      <a:schemeClr val="bg1"/>
                    </a:gs>
                  </a:gsLst>
                  <a:lin ang="0" scaled="1"/>
                  <a:tileRect/>
                </a:gradFill>
                <a:prstDash val="sysDash"/>
              </a:ln>
            </c:spPr>
          </c:dPt>
          <c:dLbls>
            <c:dLbl>
              <c:idx val="7"/>
              <c:layout>
                <c:manualLayout>
                  <c:x val="9.175472425761666E-2"/>
                  <c:y val="-3.8211588935998388E-2"/>
                </c:manualLayout>
              </c:layout>
              <c:tx>
                <c:rich>
                  <a:bodyPr/>
                  <a:lstStyle/>
                  <a:p>
                    <a:r>
                      <a:rPr lang="en-US" dirty="0">
                        <a:solidFill>
                          <a:schemeClr val="tx1"/>
                        </a:solidFill>
                      </a:rPr>
                      <a:t>$0.8 </a:t>
                    </a:r>
                    <a:r>
                      <a:rPr lang="en-US" dirty="0" smtClean="0">
                        <a:solidFill>
                          <a:schemeClr val="tx1"/>
                        </a:solidFill>
                      </a:rPr>
                      <a:t>billion</a:t>
                    </a:r>
                    <a:endParaRPr lang="en-US" dirty="0"/>
                  </a:p>
                </c:rich>
              </c:tx>
              <c:dLblPos val="r"/>
              <c:showLegendKey val="0"/>
              <c:showVal val="0"/>
              <c:showCatName val="0"/>
              <c:showSerName val="1"/>
              <c:showPercent val="0"/>
              <c:showBubbleSize val="0"/>
            </c:dLbl>
            <c:txPr>
              <a:bodyPr/>
              <a:lstStyle/>
              <a:p>
                <a:pPr>
                  <a:defRPr>
                    <a:solidFill>
                      <a:schemeClr val="tx1"/>
                    </a:solidFill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1975</c:v>
                </c:pt>
                <c:pt idx="1">
                  <c:v>1976</c:v>
                </c:pt>
                <c:pt idx="2">
                  <c:v>1977</c:v>
                </c:pt>
                <c:pt idx="3">
                  <c:v>1978</c:v>
                </c:pt>
                <c:pt idx="4">
                  <c:v>1979</c:v>
                </c:pt>
                <c:pt idx="5">
                  <c:v>1980</c:v>
                </c:pt>
                <c:pt idx="6">
                  <c:v>1981</c:v>
                </c:pt>
                <c:pt idx="7">
                  <c:v>1982</c:v>
                </c:pt>
                <c:pt idx="8">
                  <c:v>1983</c:v>
                </c:pt>
                <c:pt idx="9">
                  <c:v>1984</c:v>
                </c:pt>
                <c:pt idx="10">
                  <c:v>1985</c:v>
                </c:pt>
                <c:pt idx="11">
                  <c:v>1986</c:v>
                </c:pt>
                <c:pt idx="12">
                  <c:v>1987</c:v>
                </c:pt>
                <c:pt idx="13">
                  <c:v>1988</c:v>
                </c:pt>
                <c:pt idx="14">
                  <c:v>1989</c:v>
                </c:pt>
                <c:pt idx="15">
                  <c:v>1990</c:v>
                </c:pt>
                <c:pt idx="16">
                  <c:v>1991</c:v>
                </c:pt>
                <c:pt idx="17">
                  <c:v>1992</c:v>
                </c:pt>
                <c:pt idx="18">
                  <c:v>1993</c:v>
                </c:pt>
                <c:pt idx="19">
                  <c:v>1994</c:v>
                </c:pt>
                <c:pt idx="20">
                  <c:v>1995</c:v>
                </c:pt>
                <c:pt idx="21">
                  <c:v>1996</c:v>
                </c:pt>
                <c:pt idx="22">
                  <c:v>1997</c:v>
                </c:pt>
                <c:pt idx="23">
                  <c:v>1998</c:v>
                </c:pt>
                <c:pt idx="24">
                  <c:v>1999</c:v>
                </c:pt>
                <c:pt idx="25">
                  <c:v>2000</c:v>
                </c:pt>
                <c:pt idx="26">
                  <c:v>2001</c:v>
                </c:pt>
                <c:pt idx="27">
                  <c:v>2002</c:v>
                </c:pt>
                <c:pt idx="28">
                  <c:v>2003</c:v>
                </c:pt>
                <c:pt idx="29">
                  <c:v>2004</c:v>
                </c:pt>
                <c:pt idx="30">
                  <c:v>2005</c:v>
                </c:pt>
                <c:pt idx="31">
                  <c:v>2006</c:v>
                </c:pt>
                <c:pt idx="32">
                  <c:v>2007</c:v>
                </c:pt>
                <c:pt idx="33">
                  <c:v>2008</c:v>
                </c:pt>
                <c:pt idx="34">
                  <c:v>2009</c:v>
                </c:pt>
                <c:pt idx="35">
                  <c:v>2010</c:v>
                </c:pt>
                <c:pt idx="36">
                  <c:v>2011</c:v>
                </c:pt>
                <c:pt idx="37">
                  <c:v>2012</c:v>
                </c:pt>
                <c:pt idx="38">
                  <c:v>2013</c:v>
                </c:pt>
                <c:pt idx="39">
                  <c:v>2014</c:v>
                </c:pt>
                <c:pt idx="40">
                  <c:v>2015</c:v>
                </c:pt>
              </c:numCache>
            </c:numRef>
          </c:cat>
          <c:val>
            <c:numRef>
              <c:f>Sheet1!$D$2:$D$42</c:f>
              <c:numCache>
                <c:formatCode>General</c:formatCode>
                <c:ptCount val="41"/>
                <c:pt idx="0">
                  <c:v>800</c:v>
                </c:pt>
                <c:pt idx="1">
                  <c:v>800</c:v>
                </c:pt>
                <c:pt idx="2">
                  <c:v>800</c:v>
                </c:pt>
                <c:pt idx="3">
                  <c:v>800</c:v>
                </c:pt>
                <c:pt idx="4">
                  <c:v>800</c:v>
                </c:pt>
                <c:pt idx="5">
                  <c:v>800</c:v>
                </c:pt>
                <c:pt idx="6">
                  <c:v>800</c:v>
                </c:pt>
                <c:pt idx="7">
                  <c:v>800</c:v>
                </c:pt>
                <c:pt idx="8">
                  <c:v>800</c:v>
                </c:pt>
                <c:pt idx="9">
                  <c:v>800</c:v>
                </c:pt>
                <c:pt idx="10">
                  <c:v>800</c:v>
                </c:pt>
                <c:pt idx="11">
                  <c:v>800</c:v>
                </c:pt>
                <c:pt idx="12">
                  <c:v>800</c:v>
                </c:pt>
                <c:pt idx="13">
                  <c:v>800</c:v>
                </c:pt>
                <c:pt idx="14">
                  <c:v>800</c:v>
                </c:pt>
                <c:pt idx="15">
                  <c:v>800</c:v>
                </c:pt>
                <c:pt idx="16">
                  <c:v>800</c:v>
                </c:pt>
                <c:pt idx="17">
                  <c:v>800</c:v>
                </c:pt>
                <c:pt idx="18">
                  <c:v>800</c:v>
                </c:pt>
                <c:pt idx="19">
                  <c:v>800</c:v>
                </c:pt>
                <c:pt idx="20">
                  <c:v>800</c:v>
                </c:pt>
                <c:pt idx="21">
                  <c:v>800</c:v>
                </c:pt>
                <c:pt idx="22">
                  <c:v>800</c:v>
                </c:pt>
                <c:pt idx="23">
                  <c:v>800</c:v>
                </c:pt>
                <c:pt idx="24">
                  <c:v>800</c:v>
                </c:pt>
                <c:pt idx="25">
                  <c:v>800</c:v>
                </c:pt>
                <c:pt idx="26">
                  <c:v>800</c:v>
                </c:pt>
                <c:pt idx="27">
                  <c:v>800</c:v>
                </c:pt>
                <c:pt idx="28">
                  <c:v>800</c:v>
                </c:pt>
                <c:pt idx="29">
                  <c:v>800</c:v>
                </c:pt>
                <c:pt idx="30">
                  <c:v>800</c:v>
                </c:pt>
                <c:pt idx="31">
                  <c:v>800</c:v>
                </c:pt>
                <c:pt idx="32">
                  <c:v>800</c:v>
                </c:pt>
                <c:pt idx="33">
                  <c:v>800</c:v>
                </c:pt>
                <c:pt idx="34">
                  <c:v>800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$0.4 Billion</c:v>
                </c:pt>
              </c:strCache>
            </c:strRef>
          </c:tx>
          <c:spPr>
            <a:ln w="12700">
              <a:solidFill>
                <a:schemeClr val="tx1"/>
              </a:solidFill>
              <a:prstDash val="sysDash"/>
            </a:ln>
          </c:spPr>
          <c:marker>
            <c:symbol val="none"/>
          </c:marker>
          <c:dPt>
            <c:idx val="26"/>
            <c:bubble3D val="0"/>
            <c:spPr>
              <a:ln w="12700">
                <a:gradFill flip="none" rotWithShape="1">
                  <a:gsLst>
                    <a:gs pos="0">
                      <a:schemeClr val="tx1"/>
                    </a:gs>
                    <a:gs pos="59000">
                      <a:schemeClr val="tx1"/>
                    </a:gs>
                    <a:gs pos="66000">
                      <a:schemeClr val="bg1"/>
                    </a:gs>
                  </a:gsLst>
                  <a:lin ang="0" scaled="1"/>
                  <a:tileRect/>
                </a:gradFill>
                <a:prstDash val="sysDash"/>
              </a:ln>
            </c:spPr>
          </c:dPt>
          <c:dLbls>
            <c:dLbl>
              <c:idx val="7"/>
              <c:layout>
                <c:manualLayout>
                  <c:x val="9.175472425761666E-2"/>
                  <c:y val="-4.077569150010095E-2"/>
                </c:manualLayout>
              </c:layout>
              <c:tx>
                <c:rich>
                  <a:bodyPr/>
                  <a:lstStyle/>
                  <a:p>
                    <a:r>
                      <a:rPr lang="en-US" dirty="0">
                        <a:solidFill>
                          <a:schemeClr val="tx1"/>
                        </a:solidFill>
                      </a:rPr>
                      <a:t>$0.4 </a:t>
                    </a:r>
                    <a:r>
                      <a:rPr lang="en-US" dirty="0" smtClean="0">
                        <a:solidFill>
                          <a:schemeClr val="tx1"/>
                        </a:solidFill>
                      </a:rPr>
                      <a:t>billion</a:t>
                    </a:r>
                    <a:endParaRPr lang="en-US" dirty="0"/>
                  </a:p>
                </c:rich>
              </c:tx>
              <c:dLblPos val="r"/>
              <c:showLegendKey val="0"/>
              <c:showVal val="0"/>
              <c:showCatName val="0"/>
              <c:showSerName val="1"/>
              <c:showPercent val="0"/>
              <c:showBubbleSize val="0"/>
            </c:dLbl>
            <c:txPr>
              <a:bodyPr/>
              <a:lstStyle/>
              <a:p>
                <a:pPr>
                  <a:defRPr>
                    <a:solidFill>
                      <a:schemeClr val="tx1"/>
                    </a:solidFill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1975</c:v>
                </c:pt>
                <c:pt idx="1">
                  <c:v>1976</c:v>
                </c:pt>
                <c:pt idx="2">
                  <c:v>1977</c:v>
                </c:pt>
                <c:pt idx="3">
                  <c:v>1978</c:v>
                </c:pt>
                <c:pt idx="4">
                  <c:v>1979</c:v>
                </c:pt>
                <c:pt idx="5">
                  <c:v>1980</c:v>
                </c:pt>
                <c:pt idx="6">
                  <c:v>1981</c:v>
                </c:pt>
                <c:pt idx="7">
                  <c:v>1982</c:v>
                </c:pt>
                <c:pt idx="8">
                  <c:v>1983</c:v>
                </c:pt>
                <c:pt idx="9">
                  <c:v>1984</c:v>
                </c:pt>
                <c:pt idx="10">
                  <c:v>1985</c:v>
                </c:pt>
                <c:pt idx="11">
                  <c:v>1986</c:v>
                </c:pt>
                <c:pt idx="12">
                  <c:v>1987</c:v>
                </c:pt>
                <c:pt idx="13">
                  <c:v>1988</c:v>
                </c:pt>
                <c:pt idx="14">
                  <c:v>1989</c:v>
                </c:pt>
                <c:pt idx="15">
                  <c:v>1990</c:v>
                </c:pt>
                <c:pt idx="16">
                  <c:v>1991</c:v>
                </c:pt>
                <c:pt idx="17">
                  <c:v>1992</c:v>
                </c:pt>
                <c:pt idx="18">
                  <c:v>1993</c:v>
                </c:pt>
                <c:pt idx="19">
                  <c:v>1994</c:v>
                </c:pt>
                <c:pt idx="20">
                  <c:v>1995</c:v>
                </c:pt>
                <c:pt idx="21">
                  <c:v>1996</c:v>
                </c:pt>
                <c:pt idx="22">
                  <c:v>1997</c:v>
                </c:pt>
                <c:pt idx="23">
                  <c:v>1998</c:v>
                </c:pt>
                <c:pt idx="24">
                  <c:v>1999</c:v>
                </c:pt>
                <c:pt idx="25">
                  <c:v>2000</c:v>
                </c:pt>
                <c:pt idx="26">
                  <c:v>2001</c:v>
                </c:pt>
                <c:pt idx="27">
                  <c:v>2002</c:v>
                </c:pt>
                <c:pt idx="28">
                  <c:v>2003</c:v>
                </c:pt>
                <c:pt idx="29">
                  <c:v>2004</c:v>
                </c:pt>
                <c:pt idx="30">
                  <c:v>2005</c:v>
                </c:pt>
                <c:pt idx="31">
                  <c:v>2006</c:v>
                </c:pt>
                <c:pt idx="32">
                  <c:v>2007</c:v>
                </c:pt>
                <c:pt idx="33">
                  <c:v>2008</c:v>
                </c:pt>
                <c:pt idx="34">
                  <c:v>2009</c:v>
                </c:pt>
                <c:pt idx="35">
                  <c:v>2010</c:v>
                </c:pt>
                <c:pt idx="36">
                  <c:v>2011</c:v>
                </c:pt>
                <c:pt idx="37">
                  <c:v>2012</c:v>
                </c:pt>
                <c:pt idx="38">
                  <c:v>2013</c:v>
                </c:pt>
                <c:pt idx="39">
                  <c:v>2014</c:v>
                </c:pt>
                <c:pt idx="40">
                  <c:v>2015</c:v>
                </c:pt>
              </c:numCache>
            </c:numRef>
          </c:cat>
          <c:val>
            <c:numRef>
              <c:f>Sheet1!$E$2:$E$42</c:f>
              <c:numCache>
                <c:formatCode>General</c:formatCode>
                <c:ptCount val="41"/>
                <c:pt idx="0">
                  <c:v>400</c:v>
                </c:pt>
                <c:pt idx="1">
                  <c:v>400</c:v>
                </c:pt>
                <c:pt idx="2">
                  <c:v>400</c:v>
                </c:pt>
                <c:pt idx="3">
                  <c:v>400</c:v>
                </c:pt>
                <c:pt idx="4">
                  <c:v>400</c:v>
                </c:pt>
                <c:pt idx="5">
                  <c:v>400</c:v>
                </c:pt>
                <c:pt idx="6">
                  <c:v>400</c:v>
                </c:pt>
                <c:pt idx="7">
                  <c:v>400</c:v>
                </c:pt>
                <c:pt idx="8">
                  <c:v>400</c:v>
                </c:pt>
                <c:pt idx="9">
                  <c:v>400</c:v>
                </c:pt>
                <c:pt idx="10">
                  <c:v>400</c:v>
                </c:pt>
                <c:pt idx="11">
                  <c:v>400</c:v>
                </c:pt>
                <c:pt idx="12">
                  <c:v>400</c:v>
                </c:pt>
                <c:pt idx="13">
                  <c:v>400</c:v>
                </c:pt>
                <c:pt idx="14">
                  <c:v>400</c:v>
                </c:pt>
                <c:pt idx="15">
                  <c:v>400</c:v>
                </c:pt>
                <c:pt idx="16">
                  <c:v>400</c:v>
                </c:pt>
                <c:pt idx="17">
                  <c:v>400</c:v>
                </c:pt>
                <c:pt idx="18">
                  <c:v>400</c:v>
                </c:pt>
                <c:pt idx="19">
                  <c:v>400</c:v>
                </c:pt>
                <c:pt idx="20">
                  <c:v>400</c:v>
                </c:pt>
                <c:pt idx="21">
                  <c:v>400</c:v>
                </c:pt>
                <c:pt idx="22">
                  <c:v>400</c:v>
                </c:pt>
                <c:pt idx="23">
                  <c:v>400</c:v>
                </c:pt>
                <c:pt idx="24">
                  <c:v>400</c:v>
                </c:pt>
                <c:pt idx="25">
                  <c:v>400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18116736"/>
        <c:axId val="118118272"/>
      </c:lineChart>
      <c:catAx>
        <c:axId val="11811673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ln w="6350">
            <a:solidFill>
              <a:schemeClr val="tx1"/>
            </a:solidFill>
          </a:ln>
        </c:spPr>
        <c:txPr>
          <a:bodyPr rot="-2700000" vert="horz"/>
          <a:lstStyle/>
          <a:p>
            <a:pPr>
              <a:defRPr/>
            </a:pPr>
            <a:endParaRPr lang="en-US"/>
          </a:p>
        </c:txPr>
        <c:crossAx val="118118272"/>
        <c:crosses val="autoZero"/>
        <c:auto val="1"/>
        <c:lblAlgn val="ctr"/>
        <c:lblOffset val="100"/>
        <c:tickLblSkip val="2"/>
        <c:noMultiLvlLbl val="0"/>
      </c:catAx>
      <c:valAx>
        <c:axId val="118118272"/>
        <c:scaling>
          <c:orientation val="minMax"/>
        </c:scaling>
        <c:delete val="0"/>
        <c:axPos val="l"/>
        <c:majorGridlines>
          <c:spPr>
            <a:ln>
              <a:solidFill>
                <a:schemeClr val="bg1"/>
              </a:solidFill>
            </a:ln>
          </c:spPr>
        </c:majorGridlines>
        <c:numFmt formatCode="&quot;$&quot;#,##0" sourceLinked="0"/>
        <c:majorTickMark val="out"/>
        <c:minorTickMark val="none"/>
        <c:tickLblPos val="nextTo"/>
        <c:spPr>
          <a:ln w="6350">
            <a:solidFill>
              <a:schemeClr val="tx1"/>
            </a:solidFill>
          </a:ln>
        </c:spPr>
        <c:crossAx val="118116736"/>
        <c:crosses val="autoZero"/>
        <c:crossBetween val="between"/>
      </c:valAx>
      <c:spPr>
        <a:noFill/>
        <a:ln w="25400">
          <a:noFill/>
        </a:ln>
      </c:spPr>
    </c:plotArea>
    <c:legend>
      <c:legendPos val="b"/>
      <c:legendEntry>
        <c:idx val="2"/>
        <c:delete val="1"/>
      </c:legendEntry>
      <c:legendEntry>
        <c:idx val="3"/>
        <c:delete val="1"/>
      </c:legendEntry>
      <c:layout>
        <c:manualLayout>
          <c:xMode val="edge"/>
          <c:yMode val="edge"/>
          <c:x val="0.3571832097925669"/>
          <c:y val="0.87877972945689486"/>
          <c:w val="0.32160844915596504"/>
          <c:h val="4.9425398748233387E-2"/>
        </c:manualLayout>
      </c:layout>
      <c:overlay val="0"/>
      <c:txPr>
        <a:bodyPr/>
        <a:lstStyle/>
        <a:p>
          <a:pPr>
            <a:defRPr sz="1800" baseline="12000"/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1200"/>
      </a:pPr>
      <a:endParaRPr lang="en-US"/>
    </a:p>
  </c:txPr>
  <c:externalData r:id="rId1">
    <c:autoUpdate val="0"/>
  </c:externalData>
  <c:userShapes r:id="rId2"/>
</c:chartSpace>
</file>

<file path=ppt/charts/chart3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CA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8.7225189934212383E-2"/>
          <c:y val="1.9581983949276422E-2"/>
          <c:w val="0.92341842397336249"/>
          <c:h val="0.64746082004990579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Actual </c:v>
                </c:pt>
              </c:strCache>
            </c:strRef>
          </c:tx>
          <c:spPr>
            <a:solidFill>
              <a:srgbClr val="8B9B3C"/>
            </a:solidFill>
            <a:ln w="6350">
              <a:solidFill>
                <a:schemeClr val="tx1"/>
              </a:solidFill>
              <a:prstDash val="solid"/>
            </a:ln>
          </c:spPr>
          <c:invertIfNegative val="0"/>
          <c:dPt>
            <c:idx val="37"/>
            <c:invertIfNegative val="0"/>
            <c:bubble3D val="0"/>
            <c:spPr>
              <a:solidFill>
                <a:srgbClr val="8B9B3C"/>
              </a:solidFill>
              <a:ln w="6350">
                <a:solidFill>
                  <a:schemeClr val="tx1"/>
                </a:solidFill>
                <a:prstDash val="solid"/>
              </a:ln>
            </c:spPr>
          </c:dPt>
          <c:dPt>
            <c:idx val="38"/>
            <c:invertIfNegative val="0"/>
            <c:bubble3D val="0"/>
            <c:spPr>
              <a:solidFill>
                <a:srgbClr val="8B9B3C"/>
              </a:solidFill>
              <a:ln w="6350">
                <a:solidFill>
                  <a:schemeClr val="tx1"/>
                </a:solidFill>
                <a:prstDash val="solid"/>
              </a:ln>
            </c:spPr>
          </c:dPt>
          <c:cat>
            <c:numRef>
              <c:f>Sheet1!$A$2:$A$41</c:f>
              <c:numCache>
                <c:formatCode>General</c:formatCode>
                <c:ptCount val="40"/>
                <c:pt idx="0">
                  <c:v>1976</c:v>
                </c:pt>
                <c:pt idx="1">
                  <c:v>1977</c:v>
                </c:pt>
                <c:pt idx="2">
                  <c:v>1978</c:v>
                </c:pt>
                <c:pt idx="3">
                  <c:v>1979</c:v>
                </c:pt>
                <c:pt idx="4">
                  <c:v>1980</c:v>
                </c:pt>
                <c:pt idx="5">
                  <c:v>1981</c:v>
                </c:pt>
                <c:pt idx="6">
                  <c:v>1982</c:v>
                </c:pt>
                <c:pt idx="7">
                  <c:v>1983</c:v>
                </c:pt>
                <c:pt idx="8">
                  <c:v>1984</c:v>
                </c:pt>
                <c:pt idx="9">
                  <c:v>1985</c:v>
                </c:pt>
                <c:pt idx="10">
                  <c:v>1986</c:v>
                </c:pt>
                <c:pt idx="11">
                  <c:v>1987</c:v>
                </c:pt>
                <c:pt idx="12">
                  <c:v>1988</c:v>
                </c:pt>
                <c:pt idx="13">
                  <c:v>1989</c:v>
                </c:pt>
                <c:pt idx="14">
                  <c:v>1990</c:v>
                </c:pt>
                <c:pt idx="15">
                  <c:v>1991</c:v>
                </c:pt>
                <c:pt idx="16">
                  <c:v>1992</c:v>
                </c:pt>
                <c:pt idx="17">
                  <c:v>1993</c:v>
                </c:pt>
                <c:pt idx="18">
                  <c:v>1994</c:v>
                </c:pt>
                <c:pt idx="19">
                  <c:v>1995</c:v>
                </c:pt>
                <c:pt idx="20">
                  <c:v>1996</c:v>
                </c:pt>
                <c:pt idx="21">
                  <c:v>1997</c:v>
                </c:pt>
                <c:pt idx="22">
                  <c:v>1998</c:v>
                </c:pt>
                <c:pt idx="23">
                  <c:v>1999</c:v>
                </c:pt>
                <c:pt idx="24">
                  <c:v>2000</c:v>
                </c:pt>
                <c:pt idx="25">
                  <c:v>2001</c:v>
                </c:pt>
                <c:pt idx="26">
                  <c:v>2002</c:v>
                </c:pt>
                <c:pt idx="27">
                  <c:v>2003</c:v>
                </c:pt>
                <c:pt idx="28">
                  <c:v>2004</c:v>
                </c:pt>
                <c:pt idx="29">
                  <c:v>2005</c:v>
                </c:pt>
                <c:pt idx="30">
                  <c:v>2006</c:v>
                </c:pt>
                <c:pt idx="31">
                  <c:v>2007</c:v>
                </c:pt>
                <c:pt idx="32">
                  <c:v>2008</c:v>
                </c:pt>
                <c:pt idx="33">
                  <c:v>2009</c:v>
                </c:pt>
                <c:pt idx="34">
                  <c:v>2010</c:v>
                </c:pt>
                <c:pt idx="35">
                  <c:v>2011</c:v>
                </c:pt>
                <c:pt idx="36">
                  <c:v>2012</c:v>
                </c:pt>
                <c:pt idx="37">
                  <c:v>2013</c:v>
                </c:pt>
                <c:pt idx="38">
                  <c:v>2014</c:v>
                </c:pt>
                <c:pt idx="39">
                  <c:v>2015</c:v>
                </c:pt>
              </c:numCache>
            </c:numRef>
          </c:cat>
          <c:val>
            <c:numRef>
              <c:f>Sheet1!$B$2:$B$41</c:f>
              <c:numCache>
                <c:formatCode>0.0%</c:formatCode>
                <c:ptCount val="40"/>
                <c:pt idx="0">
                  <c:v>-4.6564327581598342E-2</c:v>
                </c:pt>
                <c:pt idx="1">
                  <c:v>-2.2881529549440671E-2</c:v>
                </c:pt>
                <c:pt idx="2">
                  <c:v>-9.2935812779942895E-3</c:v>
                </c:pt>
                <c:pt idx="3">
                  <c:v>-3.2760803392123727E-2</c:v>
                </c:pt>
                <c:pt idx="4">
                  <c:v>9.1422584877665969E-2</c:v>
                </c:pt>
                <c:pt idx="5">
                  <c:v>0.13637282410609974</c:v>
                </c:pt>
                <c:pt idx="6">
                  <c:v>4.4533333279807019E-2</c:v>
                </c:pt>
                <c:pt idx="7">
                  <c:v>3.8442788792581117E-2</c:v>
                </c:pt>
                <c:pt idx="8">
                  <c:v>1.1316162491387338E-2</c:v>
                </c:pt>
                <c:pt idx="9">
                  <c:v>-6.1500517846386771E-3</c:v>
                </c:pt>
                <c:pt idx="10">
                  <c:v>1.6545007776213483E-2</c:v>
                </c:pt>
                <c:pt idx="11">
                  <c:v>2.629675445014934E-2</c:v>
                </c:pt>
                <c:pt idx="12">
                  <c:v>3.2893697967903757E-2</c:v>
                </c:pt>
                <c:pt idx="13">
                  <c:v>-3.1257916896573201E-3</c:v>
                </c:pt>
                <c:pt idx="14">
                  <c:v>-9.2813917490512932E-3</c:v>
                </c:pt>
                <c:pt idx="15">
                  <c:v>6.3471952297249334E-2</c:v>
                </c:pt>
                <c:pt idx="16">
                  <c:v>2.8888897319503393E-3</c:v>
                </c:pt>
                <c:pt idx="17">
                  <c:v>8.6317623807123933E-3</c:v>
                </c:pt>
                <c:pt idx="18">
                  <c:v>-3.7955794899180995E-2</c:v>
                </c:pt>
                <c:pt idx="19">
                  <c:v>-4.0500157437695083E-4</c:v>
                </c:pt>
                <c:pt idx="20">
                  <c:v>3.6886012068747531E-2</c:v>
                </c:pt>
                <c:pt idx="21">
                  <c:v>-5.983045732018577E-3</c:v>
                </c:pt>
                <c:pt idx="22">
                  <c:v>4.4335899890542096E-2</c:v>
                </c:pt>
                <c:pt idx="23">
                  <c:v>2.946899886487353E-2</c:v>
                </c:pt>
                <c:pt idx="24">
                  <c:v>-3.8855788108235201E-3</c:v>
                </c:pt>
                <c:pt idx="25">
                  <c:v>0.18075910850747554</c:v>
                </c:pt>
                <c:pt idx="26">
                  <c:v>7.2949774914584875E-2</c:v>
                </c:pt>
                <c:pt idx="27">
                  <c:v>9.6368276657159413E-3</c:v>
                </c:pt>
                <c:pt idx="28">
                  <c:v>-4.8701871722678473E-2</c:v>
                </c:pt>
                <c:pt idx="29">
                  <c:v>4.0312757130548382E-2</c:v>
                </c:pt>
                <c:pt idx="30">
                  <c:v>1.9881822780639213E-2</c:v>
                </c:pt>
                <c:pt idx="31">
                  <c:v>3.5704709526381828E-2</c:v>
                </c:pt>
                <c:pt idx="32">
                  <c:v>4.209595442643832E-2</c:v>
                </c:pt>
                <c:pt idx="33">
                  <c:v>8.8496284433487352E-2</c:v>
                </c:pt>
                <c:pt idx="34">
                  <c:v>5.2735860570923387E-2</c:v>
                </c:pt>
                <c:pt idx="35">
                  <c:v>7.3121756729360721E-2</c:v>
                </c:pt>
                <c:pt idx="36">
                  <c:v>-5.9662664650783626E-2</c:v>
                </c:pt>
                <c:pt idx="37">
                  <c:v>-3.1065110458198597E-2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Forecast</c:v>
                </c:pt>
              </c:strCache>
            </c:strRef>
          </c:tx>
          <c:spPr>
            <a:solidFill>
              <a:schemeClr val="bg1"/>
            </a:solidFill>
            <a:ln>
              <a:solidFill>
                <a:schemeClr val="tx1"/>
              </a:solidFill>
            </a:ln>
          </c:spPr>
          <c:invertIfNegative val="0"/>
          <c:dPt>
            <c:idx val="38"/>
            <c:invertIfNegative val="0"/>
            <c:bubble3D val="0"/>
            <c:spPr>
              <a:solidFill>
                <a:schemeClr val="bg1"/>
              </a:solidFill>
              <a:ln w="6350">
                <a:solidFill>
                  <a:schemeClr val="tx1"/>
                </a:solidFill>
              </a:ln>
            </c:spPr>
          </c:dPt>
          <c:dPt>
            <c:idx val="39"/>
            <c:invertIfNegative val="0"/>
            <c:bubble3D val="0"/>
            <c:spPr>
              <a:solidFill>
                <a:schemeClr val="bg1"/>
              </a:solidFill>
              <a:ln w="6350">
                <a:solidFill>
                  <a:schemeClr val="tx1"/>
                </a:solidFill>
              </a:ln>
            </c:spPr>
          </c:dPt>
          <c:cat>
            <c:numRef>
              <c:f>Sheet1!$A$2:$A$41</c:f>
              <c:numCache>
                <c:formatCode>General</c:formatCode>
                <c:ptCount val="40"/>
                <c:pt idx="0">
                  <c:v>1976</c:v>
                </c:pt>
                <c:pt idx="1">
                  <c:v>1977</c:v>
                </c:pt>
                <c:pt idx="2">
                  <c:v>1978</c:v>
                </c:pt>
                <c:pt idx="3">
                  <c:v>1979</c:v>
                </c:pt>
                <c:pt idx="4">
                  <c:v>1980</c:v>
                </c:pt>
                <c:pt idx="5">
                  <c:v>1981</c:v>
                </c:pt>
                <c:pt idx="6">
                  <c:v>1982</c:v>
                </c:pt>
                <c:pt idx="7">
                  <c:v>1983</c:v>
                </c:pt>
                <c:pt idx="8">
                  <c:v>1984</c:v>
                </c:pt>
                <c:pt idx="9">
                  <c:v>1985</c:v>
                </c:pt>
                <c:pt idx="10">
                  <c:v>1986</c:v>
                </c:pt>
                <c:pt idx="11">
                  <c:v>1987</c:v>
                </c:pt>
                <c:pt idx="12">
                  <c:v>1988</c:v>
                </c:pt>
                <c:pt idx="13">
                  <c:v>1989</c:v>
                </c:pt>
                <c:pt idx="14">
                  <c:v>1990</c:v>
                </c:pt>
                <c:pt idx="15">
                  <c:v>1991</c:v>
                </c:pt>
                <c:pt idx="16">
                  <c:v>1992</c:v>
                </c:pt>
                <c:pt idx="17">
                  <c:v>1993</c:v>
                </c:pt>
                <c:pt idx="18">
                  <c:v>1994</c:v>
                </c:pt>
                <c:pt idx="19">
                  <c:v>1995</c:v>
                </c:pt>
                <c:pt idx="20">
                  <c:v>1996</c:v>
                </c:pt>
                <c:pt idx="21">
                  <c:v>1997</c:v>
                </c:pt>
                <c:pt idx="22">
                  <c:v>1998</c:v>
                </c:pt>
                <c:pt idx="23">
                  <c:v>1999</c:v>
                </c:pt>
                <c:pt idx="24">
                  <c:v>2000</c:v>
                </c:pt>
                <c:pt idx="25">
                  <c:v>2001</c:v>
                </c:pt>
                <c:pt idx="26">
                  <c:v>2002</c:v>
                </c:pt>
                <c:pt idx="27">
                  <c:v>2003</c:v>
                </c:pt>
                <c:pt idx="28">
                  <c:v>2004</c:v>
                </c:pt>
                <c:pt idx="29">
                  <c:v>2005</c:v>
                </c:pt>
                <c:pt idx="30">
                  <c:v>2006</c:v>
                </c:pt>
                <c:pt idx="31">
                  <c:v>2007</c:v>
                </c:pt>
                <c:pt idx="32">
                  <c:v>2008</c:v>
                </c:pt>
                <c:pt idx="33">
                  <c:v>2009</c:v>
                </c:pt>
                <c:pt idx="34">
                  <c:v>2010</c:v>
                </c:pt>
                <c:pt idx="35">
                  <c:v>2011</c:v>
                </c:pt>
                <c:pt idx="36">
                  <c:v>2012</c:v>
                </c:pt>
                <c:pt idx="37">
                  <c:v>2013</c:v>
                </c:pt>
                <c:pt idx="38">
                  <c:v>2014</c:v>
                </c:pt>
                <c:pt idx="39">
                  <c:v>2015</c:v>
                </c:pt>
              </c:numCache>
            </c:numRef>
          </c:cat>
          <c:val>
            <c:numRef>
              <c:f>Sheet1!$C$2:$C$41</c:f>
              <c:numCache>
                <c:formatCode>General</c:formatCode>
                <c:ptCount val="40"/>
                <c:pt idx="38" formatCode="0.0%">
                  <c:v>-3.2706805607258027E-2</c:v>
                </c:pt>
                <c:pt idx="39" formatCode="0.0%">
                  <c:v>-4.3555653465566557E-2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100"/>
        <c:axId val="118198656"/>
        <c:axId val="118200192"/>
      </c:barChart>
      <c:lineChart>
        <c:grouping val="standard"/>
        <c:varyColors val="0"/>
        <c:ser>
          <c:idx val="2"/>
          <c:order val="2"/>
          <c:tx>
            <c:strRef>
              <c:f>Sheet1!$D$1</c:f>
              <c:strCache>
                <c:ptCount val="1"/>
                <c:pt idx="0">
                  <c:v>Average (1975–1991)</c:v>
                </c:pt>
              </c:strCache>
            </c:strRef>
          </c:tx>
          <c:spPr>
            <a:ln w="12700">
              <a:solidFill>
                <a:schemeClr val="tx1"/>
              </a:solidFill>
              <a:prstDash val="sysDot"/>
            </a:ln>
          </c:spPr>
          <c:marker>
            <c:symbol val="none"/>
          </c:marker>
          <c:dPt>
            <c:idx val="15"/>
            <c:bubble3D val="0"/>
          </c:dPt>
          <c:dLbls>
            <c:dLbl>
              <c:idx val="9"/>
              <c:layout>
                <c:manualLayout>
                  <c:x val="-4.7511901486152246E-2"/>
                  <c:y val="-2.4862095967285908E-2"/>
                </c:manualLayout>
              </c:layout>
              <c:numFmt formatCode="0.0%" sourceLinked="0"/>
              <c:spPr/>
              <c:txPr>
                <a:bodyPr/>
                <a:lstStyle/>
                <a:p>
                  <a:pPr>
                    <a:defRPr/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showLegendKey val="0"/>
            <c:showVal val="0"/>
            <c:showCatName val="0"/>
            <c:showSerName val="0"/>
            <c:showPercent val="0"/>
            <c:showBubbleSize val="0"/>
          </c:dLbls>
          <c:cat>
            <c:numRef>
              <c:f>Sheet1!$A$2:$A$41</c:f>
              <c:numCache>
                <c:formatCode>General</c:formatCode>
                <c:ptCount val="40"/>
                <c:pt idx="0">
                  <c:v>1976</c:v>
                </c:pt>
                <c:pt idx="1">
                  <c:v>1977</c:v>
                </c:pt>
                <c:pt idx="2">
                  <c:v>1978</c:v>
                </c:pt>
                <c:pt idx="3">
                  <c:v>1979</c:v>
                </c:pt>
                <c:pt idx="4">
                  <c:v>1980</c:v>
                </c:pt>
                <c:pt idx="5">
                  <c:v>1981</c:v>
                </c:pt>
                <c:pt idx="6">
                  <c:v>1982</c:v>
                </c:pt>
                <c:pt idx="7">
                  <c:v>1983</c:v>
                </c:pt>
                <c:pt idx="8">
                  <c:v>1984</c:v>
                </c:pt>
                <c:pt idx="9">
                  <c:v>1985</c:v>
                </c:pt>
                <c:pt idx="10">
                  <c:v>1986</c:v>
                </c:pt>
                <c:pt idx="11">
                  <c:v>1987</c:v>
                </c:pt>
                <c:pt idx="12">
                  <c:v>1988</c:v>
                </c:pt>
                <c:pt idx="13">
                  <c:v>1989</c:v>
                </c:pt>
                <c:pt idx="14">
                  <c:v>1990</c:v>
                </c:pt>
                <c:pt idx="15">
                  <c:v>1991</c:v>
                </c:pt>
                <c:pt idx="16">
                  <c:v>1992</c:v>
                </c:pt>
                <c:pt idx="17">
                  <c:v>1993</c:v>
                </c:pt>
                <c:pt idx="18">
                  <c:v>1994</c:v>
                </c:pt>
                <c:pt idx="19">
                  <c:v>1995</c:v>
                </c:pt>
                <c:pt idx="20">
                  <c:v>1996</c:v>
                </c:pt>
                <c:pt idx="21">
                  <c:v>1997</c:v>
                </c:pt>
                <c:pt idx="22">
                  <c:v>1998</c:v>
                </c:pt>
                <c:pt idx="23">
                  <c:v>1999</c:v>
                </c:pt>
                <c:pt idx="24">
                  <c:v>2000</c:v>
                </c:pt>
                <c:pt idx="25">
                  <c:v>2001</c:v>
                </c:pt>
                <c:pt idx="26">
                  <c:v>2002</c:v>
                </c:pt>
                <c:pt idx="27">
                  <c:v>2003</c:v>
                </c:pt>
                <c:pt idx="28">
                  <c:v>2004</c:v>
                </c:pt>
                <c:pt idx="29">
                  <c:v>2005</c:v>
                </c:pt>
                <c:pt idx="30">
                  <c:v>2006</c:v>
                </c:pt>
                <c:pt idx="31">
                  <c:v>2007</c:v>
                </c:pt>
                <c:pt idx="32">
                  <c:v>2008</c:v>
                </c:pt>
                <c:pt idx="33">
                  <c:v>2009</c:v>
                </c:pt>
                <c:pt idx="34">
                  <c:v>2010</c:v>
                </c:pt>
                <c:pt idx="35">
                  <c:v>2011</c:v>
                </c:pt>
                <c:pt idx="36">
                  <c:v>2012</c:v>
                </c:pt>
                <c:pt idx="37">
                  <c:v>2013</c:v>
                </c:pt>
                <c:pt idx="38">
                  <c:v>2014</c:v>
                </c:pt>
                <c:pt idx="39">
                  <c:v>2015</c:v>
                </c:pt>
              </c:numCache>
            </c:numRef>
          </c:cat>
          <c:val>
            <c:numRef>
              <c:f>Sheet1!$D$2:$D$41</c:f>
              <c:numCache>
                <c:formatCode>0.0%</c:formatCode>
                <c:ptCount val="40"/>
                <c:pt idx="0">
                  <c:v>1.9693706424920521E-2</c:v>
                </c:pt>
                <c:pt idx="1">
                  <c:v>1.9693706424920521E-2</c:v>
                </c:pt>
                <c:pt idx="2">
                  <c:v>1.9693706424920521E-2</c:v>
                </c:pt>
                <c:pt idx="3">
                  <c:v>1.9693706424920521E-2</c:v>
                </c:pt>
                <c:pt idx="4">
                  <c:v>1.9693706424920521E-2</c:v>
                </c:pt>
                <c:pt idx="5">
                  <c:v>1.9693706424920521E-2</c:v>
                </c:pt>
                <c:pt idx="6">
                  <c:v>1.9693706424920521E-2</c:v>
                </c:pt>
                <c:pt idx="7">
                  <c:v>1.9693706424920521E-2</c:v>
                </c:pt>
                <c:pt idx="8">
                  <c:v>1.9693706424920521E-2</c:v>
                </c:pt>
                <c:pt idx="9">
                  <c:v>1.9693706424920521E-2</c:v>
                </c:pt>
                <c:pt idx="10">
                  <c:v>1.9693706424920521E-2</c:v>
                </c:pt>
                <c:pt idx="11">
                  <c:v>1.9693706424920521E-2</c:v>
                </c:pt>
                <c:pt idx="12">
                  <c:v>1.9693706424920521E-2</c:v>
                </c:pt>
                <c:pt idx="13">
                  <c:v>1.9693706424920521E-2</c:v>
                </c:pt>
                <c:pt idx="14">
                  <c:v>1.9693706424920521E-2</c:v>
                </c:pt>
                <c:pt idx="15">
                  <c:v>1.9693706424920521E-2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Average (1991–1996)</c:v>
                </c:pt>
              </c:strCache>
            </c:strRef>
          </c:tx>
          <c:spPr>
            <a:ln w="12700">
              <a:solidFill>
                <a:schemeClr val="tx1"/>
              </a:solidFill>
              <a:prstDash val="sysDash"/>
            </a:ln>
          </c:spPr>
          <c:marker>
            <c:symbol val="none"/>
          </c:marker>
          <c:dLbls>
            <c:dLbl>
              <c:idx val="17"/>
              <c:layout>
                <c:manualLayout>
                  <c:x val="-2.1298380768349084E-2"/>
                  <c:y val="-4.6961325966850827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</c:dLbl>
            <c:numFmt formatCode="0.0%" sourceLinked="0"/>
            <c:showLegendKey val="0"/>
            <c:showVal val="0"/>
            <c:showCatName val="0"/>
            <c:showSerName val="0"/>
            <c:showPercent val="0"/>
            <c:showBubbleSize val="0"/>
          </c:dLbls>
          <c:cat>
            <c:numRef>
              <c:f>Sheet1!$A$2:$A$41</c:f>
              <c:numCache>
                <c:formatCode>General</c:formatCode>
                <c:ptCount val="40"/>
                <c:pt idx="0">
                  <c:v>1976</c:v>
                </c:pt>
                <c:pt idx="1">
                  <c:v>1977</c:v>
                </c:pt>
                <c:pt idx="2">
                  <c:v>1978</c:v>
                </c:pt>
                <c:pt idx="3">
                  <c:v>1979</c:v>
                </c:pt>
                <c:pt idx="4">
                  <c:v>1980</c:v>
                </c:pt>
                <c:pt idx="5">
                  <c:v>1981</c:v>
                </c:pt>
                <c:pt idx="6">
                  <c:v>1982</c:v>
                </c:pt>
                <c:pt idx="7">
                  <c:v>1983</c:v>
                </c:pt>
                <c:pt idx="8">
                  <c:v>1984</c:v>
                </c:pt>
                <c:pt idx="9">
                  <c:v>1985</c:v>
                </c:pt>
                <c:pt idx="10">
                  <c:v>1986</c:v>
                </c:pt>
                <c:pt idx="11">
                  <c:v>1987</c:v>
                </c:pt>
                <c:pt idx="12">
                  <c:v>1988</c:v>
                </c:pt>
                <c:pt idx="13">
                  <c:v>1989</c:v>
                </c:pt>
                <c:pt idx="14">
                  <c:v>1990</c:v>
                </c:pt>
                <c:pt idx="15">
                  <c:v>1991</c:v>
                </c:pt>
                <c:pt idx="16">
                  <c:v>1992</c:v>
                </c:pt>
                <c:pt idx="17">
                  <c:v>1993</c:v>
                </c:pt>
                <c:pt idx="18">
                  <c:v>1994</c:v>
                </c:pt>
                <c:pt idx="19">
                  <c:v>1995</c:v>
                </c:pt>
                <c:pt idx="20">
                  <c:v>1996</c:v>
                </c:pt>
                <c:pt idx="21">
                  <c:v>1997</c:v>
                </c:pt>
                <c:pt idx="22">
                  <c:v>1998</c:v>
                </c:pt>
                <c:pt idx="23">
                  <c:v>1999</c:v>
                </c:pt>
                <c:pt idx="24">
                  <c:v>2000</c:v>
                </c:pt>
                <c:pt idx="25">
                  <c:v>2001</c:v>
                </c:pt>
                <c:pt idx="26">
                  <c:v>2002</c:v>
                </c:pt>
                <c:pt idx="27">
                  <c:v>2003</c:v>
                </c:pt>
                <c:pt idx="28">
                  <c:v>2004</c:v>
                </c:pt>
                <c:pt idx="29">
                  <c:v>2005</c:v>
                </c:pt>
                <c:pt idx="30">
                  <c:v>2006</c:v>
                </c:pt>
                <c:pt idx="31">
                  <c:v>2007</c:v>
                </c:pt>
                <c:pt idx="32">
                  <c:v>2008</c:v>
                </c:pt>
                <c:pt idx="33">
                  <c:v>2009</c:v>
                </c:pt>
                <c:pt idx="34">
                  <c:v>2010</c:v>
                </c:pt>
                <c:pt idx="35">
                  <c:v>2011</c:v>
                </c:pt>
                <c:pt idx="36">
                  <c:v>2012</c:v>
                </c:pt>
                <c:pt idx="37">
                  <c:v>2013</c:v>
                </c:pt>
                <c:pt idx="38">
                  <c:v>2014</c:v>
                </c:pt>
                <c:pt idx="39">
                  <c:v>2015</c:v>
                </c:pt>
              </c:numCache>
            </c:numRef>
          </c:cat>
          <c:val>
            <c:numRef>
              <c:f>Sheet1!$E$2:$E$41</c:f>
              <c:numCache>
                <c:formatCode>General</c:formatCode>
                <c:ptCount val="40"/>
                <c:pt idx="15" formatCode="0.0%">
                  <c:v>1.7217780085032608E-3</c:v>
                </c:pt>
                <c:pt idx="16" formatCode="0.0%">
                  <c:v>1.7217780085032608E-3</c:v>
                </c:pt>
                <c:pt idx="17" formatCode="0.0%">
                  <c:v>1.7217780085032608E-3</c:v>
                </c:pt>
                <c:pt idx="18" formatCode="0.0%">
                  <c:v>1.7217780085032608E-3</c:v>
                </c:pt>
                <c:pt idx="19" formatCode="0.0%">
                  <c:v>1.7217780085032608E-3</c:v>
                </c:pt>
                <c:pt idx="20" formatCode="0.0%">
                  <c:v>1.7217780085032608E-3</c:v>
                </c:pt>
              </c:numCache>
            </c:numRef>
          </c:val>
          <c:smooth val="0"/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Average (1996–2010)</c:v>
                </c:pt>
              </c:strCache>
            </c:strRef>
          </c:tx>
          <c:spPr>
            <a:ln w="12700">
              <a:solidFill>
                <a:schemeClr val="tx1"/>
              </a:solidFill>
            </a:ln>
          </c:spPr>
          <c:marker>
            <c:symbol val="none"/>
          </c:marker>
          <c:dPt>
            <c:idx val="20"/>
            <c:bubble3D val="0"/>
            <c:spPr>
              <a:ln w="12700">
                <a:solidFill>
                  <a:schemeClr val="tx1"/>
                </a:solidFill>
                <a:prstDash val="sysDot"/>
              </a:ln>
            </c:spPr>
          </c:dPt>
          <c:dPt>
            <c:idx val="21"/>
            <c:bubble3D val="0"/>
            <c:spPr>
              <a:ln w="12700">
                <a:solidFill>
                  <a:schemeClr val="tx1"/>
                </a:solidFill>
                <a:prstDash val="solid"/>
              </a:ln>
            </c:spPr>
          </c:dPt>
          <c:dLbls>
            <c:dLbl>
              <c:idx val="27"/>
              <c:layout>
                <c:manualLayout>
                  <c:x val="-1.4745032839626289E-2"/>
                  <c:y val="-2.2099447513812105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</c:dLbl>
            <c:numFmt formatCode="0.0%" sourceLinked="0"/>
            <c:showLegendKey val="0"/>
            <c:showVal val="0"/>
            <c:showCatName val="0"/>
            <c:showSerName val="0"/>
            <c:showPercent val="0"/>
            <c:showBubbleSize val="0"/>
          </c:dLbls>
          <c:cat>
            <c:numRef>
              <c:f>Sheet1!$A$2:$A$41</c:f>
              <c:numCache>
                <c:formatCode>General</c:formatCode>
                <c:ptCount val="40"/>
                <c:pt idx="0">
                  <c:v>1976</c:v>
                </c:pt>
                <c:pt idx="1">
                  <c:v>1977</c:v>
                </c:pt>
                <c:pt idx="2">
                  <c:v>1978</c:v>
                </c:pt>
                <c:pt idx="3">
                  <c:v>1979</c:v>
                </c:pt>
                <c:pt idx="4">
                  <c:v>1980</c:v>
                </c:pt>
                <c:pt idx="5">
                  <c:v>1981</c:v>
                </c:pt>
                <c:pt idx="6">
                  <c:v>1982</c:v>
                </c:pt>
                <c:pt idx="7">
                  <c:v>1983</c:v>
                </c:pt>
                <c:pt idx="8">
                  <c:v>1984</c:v>
                </c:pt>
                <c:pt idx="9">
                  <c:v>1985</c:v>
                </c:pt>
                <c:pt idx="10">
                  <c:v>1986</c:v>
                </c:pt>
                <c:pt idx="11">
                  <c:v>1987</c:v>
                </c:pt>
                <c:pt idx="12">
                  <c:v>1988</c:v>
                </c:pt>
                <c:pt idx="13">
                  <c:v>1989</c:v>
                </c:pt>
                <c:pt idx="14">
                  <c:v>1990</c:v>
                </c:pt>
                <c:pt idx="15">
                  <c:v>1991</c:v>
                </c:pt>
                <c:pt idx="16">
                  <c:v>1992</c:v>
                </c:pt>
                <c:pt idx="17">
                  <c:v>1993</c:v>
                </c:pt>
                <c:pt idx="18">
                  <c:v>1994</c:v>
                </c:pt>
                <c:pt idx="19">
                  <c:v>1995</c:v>
                </c:pt>
                <c:pt idx="20">
                  <c:v>1996</c:v>
                </c:pt>
                <c:pt idx="21">
                  <c:v>1997</c:v>
                </c:pt>
                <c:pt idx="22">
                  <c:v>1998</c:v>
                </c:pt>
                <c:pt idx="23">
                  <c:v>1999</c:v>
                </c:pt>
                <c:pt idx="24">
                  <c:v>2000</c:v>
                </c:pt>
                <c:pt idx="25">
                  <c:v>2001</c:v>
                </c:pt>
                <c:pt idx="26">
                  <c:v>2002</c:v>
                </c:pt>
                <c:pt idx="27">
                  <c:v>2003</c:v>
                </c:pt>
                <c:pt idx="28">
                  <c:v>2004</c:v>
                </c:pt>
                <c:pt idx="29">
                  <c:v>2005</c:v>
                </c:pt>
                <c:pt idx="30">
                  <c:v>2006</c:v>
                </c:pt>
                <c:pt idx="31">
                  <c:v>2007</c:v>
                </c:pt>
                <c:pt idx="32">
                  <c:v>2008</c:v>
                </c:pt>
                <c:pt idx="33">
                  <c:v>2009</c:v>
                </c:pt>
                <c:pt idx="34">
                  <c:v>2010</c:v>
                </c:pt>
                <c:pt idx="35">
                  <c:v>2011</c:v>
                </c:pt>
                <c:pt idx="36">
                  <c:v>2012</c:v>
                </c:pt>
                <c:pt idx="37">
                  <c:v>2013</c:v>
                </c:pt>
                <c:pt idx="38">
                  <c:v>2014</c:v>
                </c:pt>
                <c:pt idx="39">
                  <c:v>2015</c:v>
                </c:pt>
              </c:numCache>
            </c:numRef>
          </c:cat>
          <c:val>
            <c:numRef>
              <c:f>Sheet1!$F$2:$F$41</c:f>
              <c:numCache>
                <c:formatCode>General</c:formatCode>
                <c:ptCount val="40"/>
                <c:pt idx="20" formatCode="0.0%">
                  <c:v>3.8618170548304631E-2</c:v>
                </c:pt>
                <c:pt idx="21" formatCode="0.0%">
                  <c:v>3.8618170548304631E-2</c:v>
                </c:pt>
                <c:pt idx="22" formatCode="0.0%">
                  <c:v>3.8618170548304631E-2</c:v>
                </c:pt>
                <c:pt idx="23" formatCode="0.0%">
                  <c:v>3.8618170548304631E-2</c:v>
                </c:pt>
                <c:pt idx="24" formatCode="0.0%">
                  <c:v>3.8618170548304631E-2</c:v>
                </c:pt>
                <c:pt idx="25" formatCode="0.0%">
                  <c:v>3.8618170548304631E-2</c:v>
                </c:pt>
                <c:pt idx="26" formatCode="0.0%">
                  <c:v>3.8618170548304631E-2</c:v>
                </c:pt>
                <c:pt idx="27" formatCode="0.0%">
                  <c:v>3.8618170548304631E-2</c:v>
                </c:pt>
                <c:pt idx="28" formatCode="0.0%">
                  <c:v>3.8618170548304631E-2</c:v>
                </c:pt>
                <c:pt idx="29" formatCode="0.0%">
                  <c:v>3.8618170548304631E-2</c:v>
                </c:pt>
                <c:pt idx="30" formatCode="0.0%">
                  <c:v>3.8618170548304631E-2</c:v>
                </c:pt>
                <c:pt idx="31" formatCode="0.0%">
                  <c:v>3.8618170548304631E-2</c:v>
                </c:pt>
                <c:pt idx="32" formatCode="0.0%">
                  <c:v>3.8618170548304631E-2</c:v>
                </c:pt>
                <c:pt idx="33" formatCode="0.0%">
                  <c:v>3.8618170548304631E-2</c:v>
                </c:pt>
                <c:pt idx="34" formatCode="0.0%">
                  <c:v>3.8618170548304631E-2</c:v>
                </c:pt>
              </c:numCache>
            </c:numRef>
          </c:val>
          <c:smooth val="0"/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Average (2010–2015)</c:v>
                </c:pt>
              </c:strCache>
            </c:strRef>
          </c:tx>
          <c:spPr>
            <a:ln w="12700">
              <a:solidFill>
                <a:schemeClr val="tx1"/>
              </a:solidFill>
              <a:prstDash val="dashDot"/>
            </a:ln>
          </c:spPr>
          <c:marker>
            <c:symbol val="none"/>
          </c:marker>
          <c:dLbls>
            <c:dLbl>
              <c:idx val="35"/>
              <c:layout>
                <c:manualLayout>
                  <c:x val="-6.3024663645057266E-2"/>
                  <c:y val="2.6020394201429476E-2"/>
                </c:manualLayout>
              </c:layout>
              <c:tx>
                <c:rich>
                  <a:bodyPr/>
                  <a:lstStyle/>
                  <a:p>
                    <a:r>
                      <a:rPr lang="en-US" dirty="0" smtClean="0"/>
                      <a:t> -2.0</a:t>
                    </a:r>
                    <a:r>
                      <a:rPr lang="en-US" dirty="0"/>
                      <a:t>%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</c:dLbl>
            <c:showLegendKey val="0"/>
            <c:showVal val="0"/>
            <c:showCatName val="0"/>
            <c:showSerName val="0"/>
            <c:showPercent val="0"/>
            <c:showBubbleSize val="0"/>
          </c:dLbls>
          <c:val>
            <c:numRef>
              <c:f>Sheet1!$G$2:$G$41</c:f>
              <c:numCache>
                <c:formatCode>General</c:formatCode>
                <c:ptCount val="40"/>
                <c:pt idx="34" formatCode="0.0%">
                  <c:v>-1.9857948956542137E-2</c:v>
                </c:pt>
                <c:pt idx="35" formatCode="0.0%">
                  <c:v>-1.9857948956542137E-2</c:v>
                </c:pt>
                <c:pt idx="36" formatCode="0.0%">
                  <c:v>-1.9857948956542137E-2</c:v>
                </c:pt>
                <c:pt idx="37" formatCode="0.0%">
                  <c:v>-1.9857948956542137E-2</c:v>
                </c:pt>
                <c:pt idx="38" formatCode="0.0%">
                  <c:v>-1.9857948956542137E-2</c:v>
                </c:pt>
                <c:pt idx="39" formatCode="0.0%">
                  <c:v>-1.9857948956542137E-2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18198656"/>
        <c:axId val="118200192"/>
      </c:lineChart>
      <c:catAx>
        <c:axId val="11819865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low"/>
        <c:spPr>
          <a:ln w="6350">
            <a:solidFill>
              <a:schemeClr val="tx1"/>
            </a:solidFill>
            <a:prstDash val="solid"/>
          </a:ln>
        </c:spPr>
        <c:txPr>
          <a:bodyPr rot="-2700000" vert="horz"/>
          <a:lstStyle/>
          <a:p>
            <a:pPr>
              <a:defRPr/>
            </a:pPr>
            <a:endParaRPr lang="en-US"/>
          </a:p>
        </c:txPr>
        <c:crossAx val="118200192"/>
        <c:crosses val="autoZero"/>
        <c:auto val="1"/>
        <c:lblAlgn val="ctr"/>
        <c:lblOffset val="0"/>
        <c:tickLblSkip val="3"/>
        <c:tickMarkSkip val="3"/>
        <c:noMultiLvlLbl val="0"/>
      </c:catAx>
      <c:valAx>
        <c:axId val="118200192"/>
        <c:scaling>
          <c:orientation val="minMax"/>
        </c:scaling>
        <c:delete val="0"/>
        <c:axPos val="l"/>
        <c:numFmt formatCode="0%" sourceLinked="0"/>
        <c:majorTickMark val="out"/>
        <c:minorTickMark val="none"/>
        <c:tickLblPos val="nextTo"/>
        <c:spPr>
          <a:ln w="6350">
            <a:solidFill>
              <a:schemeClr val="tx1"/>
            </a:solidFill>
            <a:prstDash val="solid"/>
          </a:ln>
        </c:spPr>
        <c:txPr>
          <a:bodyPr rot="0" vert="horz"/>
          <a:lstStyle/>
          <a:p>
            <a:pPr>
              <a:defRPr/>
            </a:pPr>
            <a:endParaRPr lang="en-US"/>
          </a:p>
        </c:txPr>
        <c:crossAx val="118198656"/>
        <c:crosses val="autoZero"/>
        <c:crossBetween val="between"/>
        <c:majorUnit val="4.0000000000000008E-2"/>
      </c:valAx>
      <c:spPr>
        <a:noFill/>
        <a:ln w="21544">
          <a:noFill/>
        </a:ln>
      </c:spPr>
    </c:plotArea>
    <c:legend>
      <c:legendPos val="b"/>
      <c:layout>
        <c:manualLayout>
          <c:xMode val="edge"/>
          <c:yMode val="edge"/>
          <c:x val="7.833332305336968E-2"/>
          <c:y val="0.79600532494563181"/>
          <c:w val="0.85067141067304319"/>
          <c:h val="0.10464428806677292"/>
        </c:manualLayout>
      </c:layout>
      <c:overlay val="0"/>
      <c:txPr>
        <a:bodyPr/>
        <a:lstStyle/>
        <a:p>
          <a:pPr>
            <a:defRPr sz="1800" baseline="12000"/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</c:spPr>
  <c:txPr>
    <a:bodyPr/>
    <a:lstStyle/>
    <a:p>
      <a:pPr>
        <a:defRPr sz="1200" b="0" i="0" u="none" strike="noStrike" baseline="0">
          <a:solidFill>
            <a:schemeClr val="tx1"/>
          </a:solidFill>
          <a:latin typeface="Arial" panose="020B0604020202020204" pitchFamily="34" charset="0"/>
          <a:ea typeface="Arial Narrow"/>
          <a:cs typeface="Arial" panose="020B0604020202020204" pitchFamily="34" charset="0"/>
        </a:defRPr>
      </a:pPr>
      <a:endParaRPr lang="en-US"/>
    </a:p>
  </c:txPr>
  <c:externalData r:id="rId1">
    <c:autoUpdate val="0"/>
  </c:externalData>
  <c:userShapes r:id="rId2"/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CA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autoTitleDeleted val="0"/>
    <c:plotArea>
      <c:layout>
        <c:manualLayout>
          <c:layoutTarget val="inner"/>
          <c:xMode val="edge"/>
          <c:yMode val="edge"/>
          <c:x val="6.30108317061987E-2"/>
          <c:y val="1.9605382788917158E-2"/>
          <c:w val="0.91770004646064052"/>
          <c:h val="0.7229989692404497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GDP</c:v>
                </c:pt>
              </c:strCache>
            </c:strRef>
          </c:tx>
          <c:spPr>
            <a:solidFill>
              <a:srgbClr val="8B9B3C"/>
            </a:solidFill>
            <a:ln w="6350">
              <a:solidFill>
                <a:schemeClr val="tx1"/>
              </a:solidFill>
            </a:ln>
          </c:spPr>
          <c:invertIfNegative val="0"/>
          <c:cat>
            <c:numRef>
              <c:f>Sheet1!$A$2:$A$41</c:f>
              <c:numCache>
                <c:formatCode>General</c:formatCode>
                <c:ptCount val="40"/>
                <c:pt idx="0">
                  <c:v>1976</c:v>
                </c:pt>
                <c:pt idx="1">
                  <c:v>1977</c:v>
                </c:pt>
                <c:pt idx="2">
                  <c:v>1978</c:v>
                </c:pt>
                <c:pt idx="3">
                  <c:v>1979</c:v>
                </c:pt>
                <c:pt idx="4">
                  <c:v>1980</c:v>
                </c:pt>
                <c:pt idx="5">
                  <c:v>1981</c:v>
                </c:pt>
                <c:pt idx="6">
                  <c:v>1982</c:v>
                </c:pt>
                <c:pt idx="7">
                  <c:v>1983</c:v>
                </c:pt>
                <c:pt idx="8">
                  <c:v>1984</c:v>
                </c:pt>
                <c:pt idx="9">
                  <c:v>1985</c:v>
                </c:pt>
                <c:pt idx="10">
                  <c:v>1986</c:v>
                </c:pt>
                <c:pt idx="11">
                  <c:v>1987</c:v>
                </c:pt>
                <c:pt idx="12">
                  <c:v>1988</c:v>
                </c:pt>
                <c:pt idx="13">
                  <c:v>1989</c:v>
                </c:pt>
                <c:pt idx="14">
                  <c:v>1990</c:v>
                </c:pt>
                <c:pt idx="15">
                  <c:v>1991</c:v>
                </c:pt>
                <c:pt idx="16">
                  <c:v>1992</c:v>
                </c:pt>
                <c:pt idx="17">
                  <c:v>1993</c:v>
                </c:pt>
                <c:pt idx="18">
                  <c:v>1994</c:v>
                </c:pt>
                <c:pt idx="19">
                  <c:v>1995</c:v>
                </c:pt>
                <c:pt idx="20">
                  <c:v>1996</c:v>
                </c:pt>
                <c:pt idx="21">
                  <c:v>1997</c:v>
                </c:pt>
                <c:pt idx="22">
                  <c:v>1998</c:v>
                </c:pt>
                <c:pt idx="23">
                  <c:v>1999</c:v>
                </c:pt>
                <c:pt idx="24">
                  <c:v>2000</c:v>
                </c:pt>
                <c:pt idx="25">
                  <c:v>2001</c:v>
                </c:pt>
                <c:pt idx="26">
                  <c:v>2002</c:v>
                </c:pt>
                <c:pt idx="27">
                  <c:v>2003</c:v>
                </c:pt>
                <c:pt idx="28">
                  <c:v>2004</c:v>
                </c:pt>
                <c:pt idx="29">
                  <c:v>2005</c:v>
                </c:pt>
                <c:pt idx="30">
                  <c:v>2006</c:v>
                </c:pt>
                <c:pt idx="31">
                  <c:v>2007</c:v>
                </c:pt>
                <c:pt idx="32">
                  <c:v>2008</c:v>
                </c:pt>
                <c:pt idx="33">
                  <c:v>2009</c:v>
                </c:pt>
                <c:pt idx="34">
                  <c:v>2010</c:v>
                </c:pt>
                <c:pt idx="35">
                  <c:v>2011</c:v>
                </c:pt>
                <c:pt idx="36">
                  <c:v>2012</c:v>
                </c:pt>
                <c:pt idx="37">
                  <c:v>2013</c:v>
                </c:pt>
                <c:pt idx="38">
                  <c:v>2014</c:v>
                </c:pt>
                <c:pt idx="39">
                  <c:v>2015</c:v>
                </c:pt>
              </c:numCache>
            </c:numRef>
          </c:cat>
          <c:val>
            <c:numRef>
              <c:f>Sheet1!$B$2:$B$41</c:f>
              <c:numCache>
                <c:formatCode>0%</c:formatCode>
                <c:ptCount val="40"/>
                <c:pt idx="0">
                  <c:v>0.15183474895481708</c:v>
                </c:pt>
                <c:pt idx="1">
                  <c:v>0.10515437153013529</c:v>
                </c:pt>
                <c:pt idx="2">
                  <c:v>0.10918060336649237</c:v>
                </c:pt>
                <c:pt idx="3">
                  <c:v>0.14166727759992837</c:v>
                </c:pt>
                <c:pt idx="4">
                  <c:v>0.12463388617561331</c:v>
                </c:pt>
                <c:pt idx="5">
                  <c:v>0.16278767307966824</c:v>
                </c:pt>
                <c:pt idx="6">
                  <c:v>5.4953718733205426E-2</c:v>
                </c:pt>
                <c:pt idx="7">
                  <c:v>8.45704887679819E-2</c:v>
                </c:pt>
                <c:pt idx="8">
                  <c:v>9.2775344471174956E-2</c:v>
                </c:pt>
                <c:pt idx="9">
                  <c:v>8.1379466837725456E-2</c:v>
                </c:pt>
                <c:pt idx="10">
                  <c:v>5.3163714135829876E-2</c:v>
                </c:pt>
                <c:pt idx="11">
                  <c:v>8.9876985031678056E-2</c:v>
                </c:pt>
                <c:pt idx="12">
                  <c:v>9.4696263900070576E-2</c:v>
                </c:pt>
                <c:pt idx="13">
                  <c:v>7.1612661841853775E-2</c:v>
                </c:pt>
                <c:pt idx="14">
                  <c:v>3.5085037836217969E-2</c:v>
                </c:pt>
                <c:pt idx="15">
                  <c:v>8.8568599405876025E-3</c:v>
                </c:pt>
                <c:pt idx="16">
                  <c:v>2.3575009829497784E-2</c:v>
                </c:pt>
                <c:pt idx="17">
                  <c:v>3.9650306808671099E-2</c:v>
                </c:pt>
                <c:pt idx="18">
                  <c:v>6.0666618122584559E-2</c:v>
                </c:pt>
                <c:pt idx="19">
                  <c:v>5.0386227027246822E-2</c:v>
                </c:pt>
                <c:pt idx="20">
                  <c:v>3.4650703144573303E-2</c:v>
                </c:pt>
                <c:pt idx="21">
                  <c:v>5.4430856551940243E-2</c:v>
                </c:pt>
                <c:pt idx="22">
                  <c:v>3.9224474581085023E-2</c:v>
                </c:pt>
                <c:pt idx="23">
                  <c:v>6.9511877463351412E-2</c:v>
                </c:pt>
                <c:pt idx="24">
                  <c:v>9.6144517221209647E-2</c:v>
                </c:pt>
                <c:pt idx="25">
                  <c:v>3.3384691595457205E-2</c:v>
                </c:pt>
                <c:pt idx="26">
                  <c:v>4.0640448349091862E-2</c:v>
                </c:pt>
                <c:pt idx="27">
                  <c:v>5.3245268639654508E-2</c:v>
                </c:pt>
                <c:pt idx="28">
                  <c:v>6.5209071979289712E-2</c:v>
                </c:pt>
                <c:pt idx="29">
                  <c:v>6.4735810478822042E-2</c:v>
                </c:pt>
                <c:pt idx="30">
                  <c:v>5.4021733736912658E-2</c:v>
                </c:pt>
                <c:pt idx="31">
                  <c:v>5.3116545016910877E-2</c:v>
                </c:pt>
                <c:pt idx="32">
                  <c:v>5.1136759139637888E-2</c:v>
                </c:pt>
                <c:pt idx="33">
                  <c:v>-4.7976456493237452E-2</c:v>
                </c:pt>
                <c:pt idx="34">
                  <c:v>6.1105062775764774E-2</c:v>
                </c:pt>
                <c:pt idx="35">
                  <c:v>6.4506079658013915E-2</c:v>
                </c:pt>
                <c:pt idx="36">
                  <c:v>3.4582173268490335E-2</c:v>
                </c:pt>
                <c:pt idx="37">
                  <c:v>3.4147050038034532E-2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GDP forecast</c:v>
                </c:pt>
              </c:strCache>
            </c:strRef>
          </c:tx>
          <c:spPr>
            <a:solidFill>
              <a:schemeClr val="bg1"/>
            </a:solidFill>
            <a:ln>
              <a:solidFill>
                <a:schemeClr val="tx1"/>
              </a:solidFill>
            </a:ln>
          </c:spPr>
          <c:invertIfNegative val="0"/>
          <c:cat>
            <c:numRef>
              <c:f>Sheet1!$A$2:$A$41</c:f>
              <c:numCache>
                <c:formatCode>General</c:formatCode>
                <c:ptCount val="40"/>
                <c:pt idx="0">
                  <c:v>1976</c:v>
                </c:pt>
                <c:pt idx="1">
                  <c:v>1977</c:v>
                </c:pt>
                <c:pt idx="2">
                  <c:v>1978</c:v>
                </c:pt>
                <c:pt idx="3">
                  <c:v>1979</c:v>
                </c:pt>
                <c:pt idx="4">
                  <c:v>1980</c:v>
                </c:pt>
                <c:pt idx="5">
                  <c:v>1981</c:v>
                </c:pt>
                <c:pt idx="6">
                  <c:v>1982</c:v>
                </c:pt>
                <c:pt idx="7">
                  <c:v>1983</c:v>
                </c:pt>
                <c:pt idx="8">
                  <c:v>1984</c:v>
                </c:pt>
                <c:pt idx="9">
                  <c:v>1985</c:v>
                </c:pt>
                <c:pt idx="10">
                  <c:v>1986</c:v>
                </c:pt>
                <c:pt idx="11">
                  <c:v>1987</c:v>
                </c:pt>
                <c:pt idx="12">
                  <c:v>1988</c:v>
                </c:pt>
                <c:pt idx="13">
                  <c:v>1989</c:v>
                </c:pt>
                <c:pt idx="14">
                  <c:v>1990</c:v>
                </c:pt>
                <c:pt idx="15">
                  <c:v>1991</c:v>
                </c:pt>
                <c:pt idx="16">
                  <c:v>1992</c:v>
                </c:pt>
                <c:pt idx="17">
                  <c:v>1993</c:v>
                </c:pt>
                <c:pt idx="18">
                  <c:v>1994</c:v>
                </c:pt>
                <c:pt idx="19">
                  <c:v>1995</c:v>
                </c:pt>
                <c:pt idx="20">
                  <c:v>1996</c:v>
                </c:pt>
                <c:pt idx="21">
                  <c:v>1997</c:v>
                </c:pt>
                <c:pt idx="22">
                  <c:v>1998</c:v>
                </c:pt>
                <c:pt idx="23">
                  <c:v>1999</c:v>
                </c:pt>
                <c:pt idx="24">
                  <c:v>2000</c:v>
                </c:pt>
                <c:pt idx="25">
                  <c:v>2001</c:v>
                </c:pt>
                <c:pt idx="26">
                  <c:v>2002</c:v>
                </c:pt>
                <c:pt idx="27">
                  <c:v>2003</c:v>
                </c:pt>
                <c:pt idx="28">
                  <c:v>2004</c:v>
                </c:pt>
                <c:pt idx="29">
                  <c:v>2005</c:v>
                </c:pt>
                <c:pt idx="30">
                  <c:v>2006</c:v>
                </c:pt>
                <c:pt idx="31">
                  <c:v>2007</c:v>
                </c:pt>
                <c:pt idx="32">
                  <c:v>2008</c:v>
                </c:pt>
                <c:pt idx="33">
                  <c:v>2009</c:v>
                </c:pt>
                <c:pt idx="34">
                  <c:v>2010</c:v>
                </c:pt>
                <c:pt idx="35">
                  <c:v>2011</c:v>
                </c:pt>
                <c:pt idx="36">
                  <c:v>2012</c:v>
                </c:pt>
                <c:pt idx="37">
                  <c:v>2013</c:v>
                </c:pt>
                <c:pt idx="38">
                  <c:v>2014</c:v>
                </c:pt>
                <c:pt idx="39">
                  <c:v>2015</c:v>
                </c:pt>
              </c:numCache>
            </c:numRef>
          </c:cat>
          <c:val>
            <c:numRef>
              <c:f>Sheet1!$C$2:$C$41</c:f>
              <c:numCache>
                <c:formatCode>General</c:formatCode>
                <c:ptCount val="40"/>
                <c:pt idx="38" formatCode="0%">
                  <c:v>4.2806925274018415E-2</c:v>
                </c:pt>
                <c:pt idx="39" formatCode="0%">
                  <c:v>1.6426392211968066E-2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07184512"/>
        <c:axId val="107186432"/>
      </c:barChart>
      <c:lineChart>
        <c:grouping val="standard"/>
        <c:varyColors val="0"/>
        <c:ser>
          <c:idx val="2"/>
          <c:order val="2"/>
          <c:tx>
            <c:strRef>
              <c:f>Sheet1!$D$1</c:f>
              <c:strCache>
                <c:ptCount val="1"/>
                <c:pt idx="0">
                  <c:v>Health </c:v>
                </c:pt>
              </c:strCache>
            </c:strRef>
          </c:tx>
          <c:spPr>
            <a:ln w="12700">
              <a:solidFill>
                <a:srgbClr val="B3BD81"/>
              </a:solidFill>
            </a:ln>
          </c:spPr>
          <c:marker>
            <c:symbol val="triangle"/>
            <c:size val="9"/>
            <c:spPr>
              <a:solidFill>
                <a:srgbClr val="B3BD81"/>
              </a:solidFill>
              <a:ln w="6350">
                <a:solidFill>
                  <a:schemeClr val="tx1"/>
                </a:solidFill>
              </a:ln>
            </c:spPr>
          </c:marker>
          <c:dPt>
            <c:idx val="38"/>
            <c:marker>
              <c:symbol val="circle"/>
              <c:size val="8"/>
              <c:spPr>
                <a:solidFill>
                  <a:schemeClr val="bg1"/>
                </a:solidFill>
                <a:ln w="6350">
                  <a:solidFill>
                    <a:schemeClr val="tx1"/>
                  </a:solidFill>
                </a:ln>
              </c:spPr>
            </c:marker>
            <c:bubble3D val="0"/>
          </c:dPt>
          <c:dPt>
            <c:idx val="39"/>
            <c:marker>
              <c:symbol val="circle"/>
              <c:size val="8"/>
              <c:spPr>
                <a:solidFill>
                  <a:schemeClr val="bg1"/>
                </a:solidFill>
                <a:ln w="6350">
                  <a:solidFill>
                    <a:schemeClr val="tx1"/>
                  </a:solidFill>
                </a:ln>
              </c:spPr>
            </c:marker>
            <c:bubble3D val="0"/>
          </c:dPt>
          <c:cat>
            <c:numRef>
              <c:f>Sheet1!$A$2:$A$41</c:f>
              <c:numCache>
                <c:formatCode>General</c:formatCode>
                <c:ptCount val="40"/>
                <c:pt idx="0">
                  <c:v>1976</c:v>
                </c:pt>
                <c:pt idx="1">
                  <c:v>1977</c:v>
                </c:pt>
                <c:pt idx="2">
                  <c:v>1978</c:v>
                </c:pt>
                <c:pt idx="3">
                  <c:v>1979</c:v>
                </c:pt>
                <c:pt idx="4">
                  <c:v>1980</c:v>
                </c:pt>
                <c:pt idx="5">
                  <c:v>1981</c:v>
                </c:pt>
                <c:pt idx="6">
                  <c:v>1982</c:v>
                </c:pt>
                <c:pt idx="7">
                  <c:v>1983</c:v>
                </c:pt>
                <c:pt idx="8">
                  <c:v>1984</c:v>
                </c:pt>
                <c:pt idx="9">
                  <c:v>1985</c:v>
                </c:pt>
                <c:pt idx="10">
                  <c:v>1986</c:v>
                </c:pt>
                <c:pt idx="11">
                  <c:v>1987</c:v>
                </c:pt>
                <c:pt idx="12">
                  <c:v>1988</c:v>
                </c:pt>
                <c:pt idx="13">
                  <c:v>1989</c:v>
                </c:pt>
                <c:pt idx="14">
                  <c:v>1990</c:v>
                </c:pt>
                <c:pt idx="15">
                  <c:v>1991</c:v>
                </c:pt>
                <c:pt idx="16">
                  <c:v>1992</c:v>
                </c:pt>
                <c:pt idx="17">
                  <c:v>1993</c:v>
                </c:pt>
                <c:pt idx="18">
                  <c:v>1994</c:v>
                </c:pt>
                <c:pt idx="19">
                  <c:v>1995</c:v>
                </c:pt>
                <c:pt idx="20">
                  <c:v>1996</c:v>
                </c:pt>
                <c:pt idx="21">
                  <c:v>1997</c:v>
                </c:pt>
                <c:pt idx="22">
                  <c:v>1998</c:v>
                </c:pt>
                <c:pt idx="23">
                  <c:v>1999</c:v>
                </c:pt>
                <c:pt idx="24">
                  <c:v>2000</c:v>
                </c:pt>
                <c:pt idx="25">
                  <c:v>2001</c:v>
                </c:pt>
                <c:pt idx="26">
                  <c:v>2002</c:v>
                </c:pt>
                <c:pt idx="27">
                  <c:v>2003</c:v>
                </c:pt>
                <c:pt idx="28">
                  <c:v>2004</c:v>
                </c:pt>
                <c:pt idx="29">
                  <c:v>2005</c:v>
                </c:pt>
                <c:pt idx="30">
                  <c:v>2006</c:v>
                </c:pt>
                <c:pt idx="31">
                  <c:v>2007</c:v>
                </c:pt>
                <c:pt idx="32">
                  <c:v>2008</c:v>
                </c:pt>
                <c:pt idx="33">
                  <c:v>2009</c:v>
                </c:pt>
                <c:pt idx="34">
                  <c:v>2010</c:v>
                </c:pt>
                <c:pt idx="35">
                  <c:v>2011</c:v>
                </c:pt>
                <c:pt idx="36">
                  <c:v>2012</c:v>
                </c:pt>
                <c:pt idx="37">
                  <c:v>2013</c:v>
                </c:pt>
                <c:pt idx="38">
                  <c:v>2014</c:v>
                </c:pt>
                <c:pt idx="39">
                  <c:v>2015</c:v>
                </c:pt>
              </c:numCache>
            </c:numRef>
          </c:cat>
          <c:val>
            <c:numRef>
              <c:f>Sheet1!$D$2:$D$41</c:f>
              <c:numCache>
                <c:formatCode>0%</c:formatCode>
                <c:ptCount val="40"/>
                <c:pt idx="0">
                  <c:v>0.1516746994516045</c:v>
                </c:pt>
                <c:pt idx="1">
                  <c:v>9.9659597320760587E-2</c:v>
                </c:pt>
                <c:pt idx="2">
                  <c:v>0.10723777858640382</c:v>
                </c:pt>
                <c:pt idx="3">
                  <c:v>0.12058820641344624</c:v>
                </c:pt>
                <c:pt idx="4">
                  <c:v>0.16321053933469831</c:v>
                </c:pt>
                <c:pt idx="5">
                  <c:v>0.1784137110366992</c:v>
                </c:pt>
                <c:pt idx="6">
                  <c:v>0.17058551509556844</c:v>
                </c:pt>
                <c:pt idx="7">
                  <c:v>0.10661778639194397</c:v>
                </c:pt>
                <c:pt idx="8">
                  <c:v>7.945499790321775E-2</c:v>
                </c:pt>
                <c:pt idx="9">
                  <c:v>8.4348506755546726E-2</c:v>
                </c:pt>
                <c:pt idx="10">
                  <c:v>8.7740220497555685E-2</c:v>
                </c:pt>
                <c:pt idx="11">
                  <c:v>7.9631002067199308E-2</c:v>
                </c:pt>
                <c:pt idx="12">
                  <c:v>8.9141552799317805E-2</c:v>
                </c:pt>
                <c:pt idx="13">
                  <c:v>0.10078777501229276</c:v>
                </c:pt>
                <c:pt idx="14">
                  <c:v>8.9072969112185194E-2</c:v>
                </c:pt>
                <c:pt idx="15">
                  <c:v>8.7482381533664277E-2</c:v>
                </c:pt>
                <c:pt idx="16">
                  <c:v>5.1419896777400664E-2</c:v>
                </c:pt>
                <c:pt idx="17">
                  <c:v>2.3841983994488558E-2</c:v>
                </c:pt>
                <c:pt idx="18">
                  <c:v>2.2938525557121281E-2</c:v>
                </c:pt>
                <c:pt idx="19">
                  <c:v>1.4731673716017246E-2</c:v>
                </c:pt>
                <c:pt idx="20">
                  <c:v>1.1381081769981094E-2</c:v>
                </c:pt>
                <c:pt idx="21">
                  <c:v>4.8736432326353718E-2</c:v>
                </c:pt>
                <c:pt idx="22">
                  <c:v>6.7635595972192153E-2</c:v>
                </c:pt>
                <c:pt idx="23">
                  <c:v>7.6144136016524699E-2</c:v>
                </c:pt>
                <c:pt idx="24">
                  <c:v>8.9989348821265511E-2</c:v>
                </c:pt>
                <c:pt idx="25">
                  <c:v>8.7125881832096366E-2</c:v>
                </c:pt>
                <c:pt idx="26">
                  <c:v>7.3276320734162237E-2</c:v>
                </c:pt>
                <c:pt idx="27">
                  <c:v>7.4180159101391974E-2</c:v>
                </c:pt>
                <c:pt idx="28">
                  <c:v>6.4437048981170086E-2</c:v>
                </c:pt>
                <c:pt idx="29">
                  <c:v>6.5685667818618398E-2</c:v>
                </c:pt>
                <c:pt idx="30">
                  <c:v>7.4385102261385061E-2</c:v>
                </c:pt>
                <c:pt idx="31">
                  <c:v>6.3185863341129744E-2</c:v>
                </c:pt>
                <c:pt idx="32">
                  <c:v>7.3676890208296486E-2</c:v>
                </c:pt>
                <c:pt idx="33">
                  <c:v>5.8335074022192623E-2</c:v>
                </c:pt>
                <c:pt idx="34">
                  <c:v>6.148288364119181E-2</c:v>
                </c:pt>
                <c:pt idx="35">
                  <c:v>3.1420031226209844E-2</c:v>
                </c:pt>
                <c:pt idx="36">
                  <c:v>3.1192333983055986E-2</c:v>
                </c:pt>
                <c:pt idx="37">
                  <c:v>1.9540817347907247E-2</c:v>
                </c:pt>
                <c:pt idx="38">
                  <c:v>2.984127035444617E-2</c:v>
                </c:pt>
                <c:pt idx="39">
                  <c:v>1.5930203209848726E-2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Health forecast</c:v>
                </c:pt>
              </c:strCache>
            </c:strRef>
          </c:tx>
          <c:spPr>
            <a:ln w="12700">
              <a:solidFill>
                <a:srgbClr val="93A445"/>
              </a:solidFill>
            </a:ln>
          </c:spPr>
          <c:marker>
            <c:symbol val="circle"/>
            <c:size val="7"/>
            <c:spPr>
              <a:solidFill>
                <a:schemeClr val="bg1"/>
              </a:solidFill>
              <a:ln>
                <a:solidFill>
                  <a:schemeClr val="tx1"/>
                </a:solidFill>
              </a:ln>
            </c:spPr>
          </c:marker>
          <c:cat>
            <c:numRef>
              <c:f>Sheet1!$A$2:$A$41</c:f>
              <c:numCache>
                <c:formatCode>General</c:formatCode>
                <c:ptCount val="40"/>
                <c:pt idx="0">
                  <c:v>1976</c:v>
                </c:pt>
                <c:pt idx="1">
                  <c:v>1977</c:v>
                </c:pt>
                <c:pt idx="2">
                  <c:v>1978</c:v>
                </c:pt>
                <c:pt idx="3">
                  <c:v>1979</c:v>
                </c:pt>
                <c:pt idx="4">
                  <c:v>1980</c:v>
                </c:pt>
                <c:pt idx="5">
                  <c:v>1981</c:v>
                </c:pt>
                <c:pt idx="6">
                  <c:v>1982</c:v>
                </c:pt>
                <c:pt idx="7">
                  <c:v>1983</c:v>
                </c:pt>
                <c:pt idx="8">
                  <c:v>1984</c:v>
                </c:pt>
                <c:pt idx="9">
                  <c:v>1985</c:v>
                </c:pt>
                <c:pt idx="10">
                  <c:v>1986</c:v>
                </c:pt>
                <c:pt idx="11">
                  <c:v>1987</c:v>
                </c:pt>
                <c:pt idx="12">
                  <c:v>1988</c:v>
                </c:pt>
                <c:pt idx="13">
                  <c:v>1989</c:v>
                </c:pt>
                <c:pt idx="14">
                  <c:v>1990</c:v>
                </c:pt>
                <c:pt idx="15">
                  <c:v>1991</c:v>
                </c:pt>
                <c:pt idx="16">
                  <c:v>1992</c:v>
                </c:pt>
                <c:pt idx="17">
                  <c:v>1993</c:v>
                </c:pt>
                <c:pt idx="18">
                  <c:v>1994</c:v>
                </c:pt>
                <c:pt idx="19">
                  <c:v>1995</c:v>
                </c:pt>
                <c:pt idx="20">
                  <c:v>1996</c:v>
                </c:pt>
                <c:pt idx="21">
                  <c:v>1997</c:v>
                </c:pt>
                <c:pt idx="22">
                  <c:v>1998</c:v>
                </c:pt>
                <c:pt idx="23">
                  <c:v>1999</c:v>
                </c:pt>
                <c:pt idx="24">
                  <c:v>2000</c:v>
                </c:pt>
                <c:pt idx="25">
                  <c:v>2001</c:v>
                </c:pt>
                <c:pt idx="26">
                  <c:v>2002</c:v>
                </c:pt>
                <c:pt idx="27">
                  <c:v>2003</c:v>
                </c:pt>
                <c:pt idx="28">
                  <c:v>2004</c:v>
                </c:pt>
                <c:pt idx="29">
                  <c:v>2005</c:v>
                </c:pt>
                <c:pt idx="30">
                  <c:v>2006</c:v>
                </c:pt>
                <c:pt idx="31">
                  <c:v>2007</c:v>
                </c:pt>
                <c:pt idx="32">
                  <c:v>2008</c:v>
                </c:pt>
                <c:pt idx="33">
                  <c:v>2009</c:v>
                </c:pt>
                <c:pt idx="34">
                  <c:v>2010</c:v>
                </c:pt>
                <c:pt idx="35">
                  <c:v>2011</c:v>
                </c:pt>
                <c:pt idx="36">
                  <c:v>2012</c:v>
                </c:pt>
                <c:pt idx="37">
                  <c:v>2013</c:v>
                </c:pt>
                <c:pt idx="38">
                  <c:v>2014</c:v>
                </c:pt>
                <c:pt idx="39">
                  <c:v>2015</c:v>
                </c:pt>
              </c:numCache>
            </c:numRef>
          </c:cat>
          <c:val>
            <c:numRef>
              <c:f>Sheet1!$E$2:$E$41</c:f>
              <c:numCache>
                <c:formatCode>General</c:formatCode>
                <c:ptCount val="40"/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07184512"/>
        <c:axId val="107186432"/>
      </c:lineChart>
      <c:catAx>
        <c:axId val="10718451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low"/>
        <c:spPr>
          <a:ln w="6350">
            <a:solidFill>
              <a:schemeClr val="tx1"/>
            </a:solidFill>
          </a:ln>
        </c:spPr>
        <c:txPr>
          <a:bodyPr rot="-2700000"/>
          <a:lstStyle/>
          <a:p>
            <a:pPr>
              <a:defRPr sz="1200"/>
            </a:pPr>
            <a:endParaRPr lang="en-US"/>
          </a:p>
        </c:txPr>
        <c:crossAx val="107186432"/>
        <c:crosses val="autoZero"/>
        <c:auto val="1"/>
        <c:lblAlgn val="ctr"/>
        <c:lblOffset val="100"/>
        <c:tickLblSkip val="3"/>
        <c:noMultiLvlLbl val="0"/>
      </c:catAx>
      <c:valAx>
        <c:axId val="107186432"/>
        <c:scaling>
          <c:orientation val="minMax"/>
          <c:min val="-5.000000000000001E-2"/>
        </c:scaling>
        <c:delete val="0"/>
        <c:axPos val="l"/>
        <c:numFmt formatCode="0%" sourceLinked="1"/>
        <c:majorTickMark val="out"/>
        <c:minorTickMark val="none"/>
        <c:tickLblPos val="nextTo"/>
        <c:spPr>
          <a:ln w="6350">
            <a:solidFill>
              <a:schemeClr val="tx1"/>
            </a:solidFill>
          </a:ln>
        </c:spPr>
        <c:txPr>
          <a:bodyPr/>
          <a:lstStyle/>
          <a:p>
            <a:pPr>
              <a:defRPr sz="1200"/>
            </a:pPr>
            <a:endParaRPr lang="en-US"/>
          </a:p>
        </c:txPr>
        <c:crossAx val="107184512"/>
        <c:crosses val="autoZero"/>
        <c:crossBetween val="between"/>
      </c:valAx>
    </c:plotArea>
    <c:legend>
      <c:legendPos val="b"/>
      <c:layout>
        <c:manualLayout>
          <c:xMode val="edge"/>
          <c:yMode val="edge"/>
          <c:x val="0.21050399166745115"/>
          <c:y val="0.88090871274932692"/>
          <c:w val="0.57899189519937078"/>
          <c:h val="5.5615797445486392E-2"/>
        </c:manualLayout>
      </c:layout>
      <c:overlay val="0"/>
      <c:spPr>
        <a:ln w="63500"/>
      </c:spPr>
      <c:txPr>
        <a:bodyPr/>
        <a:lstStyle/>
        <a:p>
          <a:pPr>
            <a:defRPr sz="1800" baseline="12000"/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  <c:userShapes r:id="rId2"/>
</c:chartSpace>
</file>

<file path=ppt/charts/chart4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CA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7.781508214250997E-2"/>
          <c:y val="4.7046998031496062E-2"/>
          <c:w val="0.90238091766306994"/>
          <c:h val="0.68312246723082326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Prince Edward Island</c:v>
                </c:pt>
              </c:strCache>
            </c:strRef>
          </c:tx>
          <c:spPr>
            <a:ln w="12700">
              <a:solidFill>
                <a:srgbClr val="8B9B3C"/>
              </a:solidFill>
              <a:prstDash val="solid"/>
            </a:ln>
          </c:spPr>
          <c:marker>
            <c:symbol val="square"/>
            <c:size val="8"/>
            <c:spPr>
              <a:solidFill>
                <a:srgbClr val="8B9B3C"/>
              </a:solidFill>
              <a:ln w="6350">
                <a:solidFill>
                  <a:schemeClr val="tx1"/>
                </a:solidFill>
              </a:ln>
            </c:spPr>
          </c:marker>
          <c:dPt>
            <c:idx val="38"/>
            <c:bubble3D val="0"/>
          </c:dPt>
          <c:dPt>
            <c:idx val="39"/>
            <c:marker>
              <c:symbol val="circle"/>
              <c:size val="8"/>
              <c:spPr>
                <a:solidFill>
                  <a:schemeClr val="bg1"/>
                </a:solidFill>
                <a:ln w="6350">
                  <a:solidFill>
                    <a:schemeClr val="tx1"/>
                  </a:solidFill>
                </a:ln>
              </c:spPr>
            </c:marker>
            <c:bubble3D val="0"/>
          </c:dPt>
          <c:dPt>
            <c:idx val="40"/>
            <c:marker>
              <c:symbol val="circle"/>
              <c:size val="8"/>
              <c:spPr>
                <a:solidFill>
                  <a:schemeClr val="bg1"/>
                </a:solidFill>
                <a:ln w="6350">
                  <a:solidFill>
                    <a:schemeClr val="tx1"/>
                  </a:solidFill>
                </a:ln>
              </c:spPr>
            </c:marker>
            <c:bubble3D val="0"/>
          </c:dPt>
          <c:cat>
            <c:numRef>
              <c:f>Sheet1!$A$2:$A$42</c:f>
              <c:numCache>
                <c:formatCode>General</c:formatCode>
                <c:ptCount val="41"/>
                <c:pt idx="0">
                  <c:v>1975</c:v>
                </c:pt>
                <c:pt idx="1">
                  <c:v>1976</c:v>
                </c:pt>
                <c:pt idx="2">
                  <c:v>1977</c:v>
                </c:pt>
                <c:pt idx="3">
                  <c:v>1978</c:v>
                </c:pt>
                <c:pt idx="4">
                  <c:v>1979</c:v>
                </c:pt>
                <c:pt idx="5">
                  <c:v>1980</c:v>
                </c:pt>
                <c:pt idx="6">
                  <c:v>1981</c:v>
                </c:pt>
                <c:pt idx="7">
                  <c:v>1982</c:v>
                </c:pt>
                <c:pt idx="8">
                  <c:v>1983</c:v>
                </c:pt>
                <c:pt idx="9">
                  <c:v>1984</c:v>
                </c:pt>
                <c:pt idx="10">
                  <c:v>1985</c:v>
                </c:pt>
                <c:pt idx="11">
                  <c:v>1986</c:v>
                </c:pt>
                <c:pt idx="12">
                  <c:v>1987</c:v>
                </c:pt>
                <c:pt idx="13">
                  <c:v>1988</c:v>
                </c:pt>
                <c:pt idx="14">
                  <c:v>1989</c:v>
                </c:pt>
                <c:pt idx="15">
                  <c:v>1990</c:v>
                </c:pt>
                <c:pt idx="16">
                  <c:v>1991</c:v>
                </c:pt>
                <c:pt idx="17">
                  <c:v>1992</c:v>
                </c:pt>
                <c:pt idx="18">
                  <c:v>1993</c:v>
                </c:pt>
                <c:pt idx="19">
                  <c:v>1994</c:v>
                </c:pt>
                <c:pt idx="20">
                  <c:v>1995</c:v>
                </c:pt>
                <c:pt idx="21">
                  <c:v>1996</c:v>
                </c:pt>
                <c:pt idx="22">
                  <c:v>1997</c:v>
                </c:pt>
                <c:pt idx="23">
                  <c:v>1998</c:v>
                </c:pt>
                <c:pt idx="24">
                  <c:v>1999</c:v>
                </c:pt>
                <c:pt idx="25">
                  <c:v>2000</c:v>
                </c:pt>
                <c:pt idx="26">
                  <c:v>2001</c:v>
                </c:pt>
                <c:pt idx="27">
                  <c:v>2002</c:v>
                </c:pt>
                <c:pt idx="28">
                  <c:v>2003</c:v>
                </c:pt>
                <c:pt idx="29">
                  <c:v>2004</c:v>
                </c:pt>
                <c:pt idx="30">
                  <c:v>2005</c:v>
                </c:pt>
                <c:pt idx="31">
                  <c:v>2006</c:v>
                </c:pt>
                <c:pt idx="32">
                  <c:v>2007</c:v>
                </c:pt>
                <c:pt idx="33">
                  <c:v>2008</c:v>
                </c:pt>
                <c:pt idx="34">
                  <c:v>2009</c:v>
                </c:pt>
                <c:pt idx="35">
                  <c:v>2010</c:v>
                </c:pt>
                <c:pt idx="36">
                  <c:v>2011</c:v>
                </c:pt>
                <c:pt idx="37">
                  <c:v>2012</c:v>
                </c:pt>
                <c:pt idx="38">
                  <c:v>2013</c:v>
                </c:pt>
                <c:pt idx="39">
                  <c:v>2014</c:v>
                </c:pt>
                <c:pt idx="40">
                  <c:v>2015</c:v>
                </c:pt>
              </c:numCache>
            </c:numRef>
          </c:cat>
          <c:val>
            <c:numRef>
              <c:f>Sheet1!$B$2:$B$42</c:f>
              <c:numCache>
                <c:formatCode>General</c:formatCode>
                <c:ptCount val="41"/>
                <c:pt idx="6">
                  <c:v>0.12651551723983306</c:v>
                </c:pt>
                <c:pt idx="7">
                  <c:v>0.13112539515754165</c:v>
                </c:pt>
                <c:pt idx="8">
                  <c:v>0.12122126950502982</c:v>
                </c:pt>
                <c:pt idx="9">
                  <c:v>0.12261102386645563</c:v>
                </c:pt>
                <c:pt idx="10">
                  <c:v>0.12540192355253013</c:v>
                </c:pt>
                <c:pt idx="11">
                  <c:v>0.11225219108167095</c:v>
                </c:pt>
                <c:pt idx="12">
                  <c:v>0.11510603119025067</c:v>
                </c:pt>
                <c:pt idx="13">
                  <c:v>0.11298603473620412</c:v>
                </c:pt>
                <c:pt idx="14">
                  <c:v>0.11446347314100076</c:v>
                </c:pt>
                <c:pt idx="15">
                  <c:v>0.1168326162809574</c:v>
                </c:pt>
                <c:pt idx="16">
                  <c:v>0.12318458521425142</c:v>
                </c:pt>
                <c:pt idx="17">
                  <c:v>0.1271939455344171</c:v>
                </c:pt>
                <c:pt idx="18">
                  <c:v>0.12473587563763927</c:v>
                </c:pt>
                <c:pt idx="19">
                  <c:v>0.12276819208662973</c:v>
                </c:pt>
                <c:pt idx="20">
                  <c:v>0.12158828896251389</c:v>
                </c:pt>
                <c:pt idx="21">
                  <c:v>0.11875754308904465</c:v>
                </c:pt>
                <c:pt idx="22">
                  <c:v>0.1198729596383742</c:v>
                </c:pt>
                <c:pt idx="23">
                  <c:v>0.11974921800364155</c:v>
                </c:pt>
                <c:pt idx="24">
                  <c:v>0.1187568827774674</c:v>
                </c:pt>
                <c:pt idx="25">
                  <c:v>0.11835755536182928</c:v>
                </c:pt>
                <c:pt idx="26">
                  <c:v>0.13763450329980273</c:v>
                </c:pt>
                <c:pt idx="27">
                  <c:v>0.13585332130344899</c:v>
                </c:pt>
                <c:pt idx="28">
                  <c:v>0.14128928310172426</c:v>
                </c:pt>
                <c:pt idx="29">
                  <c:v>0.13373729741563109</c:v>
                </c:pt>
                <c:pt idx="30">
                  <c:v>0.13888873305114185</c:v>
                </c:pt>
                <c:pt idx="31">
                  <c:v>0.14170260068556351</c:v>
                </c:pt>
                <c:pt idx="32">
                  <c:v>0.14155355721588381</c:v>
                </c:pt>
                <c:pt idx="33">
                  <c:v>0.14591104910982325</c:v>
                </c:pt>
                <c:pt idx="34">
                  <c:v>0.15928827505491633</c:v>
                </c:pt>
                <c:pt idx="35">
                  <c:v>0.1629430645330156</c:v>
                </c:pt>
                <c:pt idx="36">
                  <c:v>0.1728119176209687</c:v>
                </c:pt>
                <c:pt idx="37">
                  <c:v>0.1665810201133891</c:v>
                </c:pt>
                <c:pt idx="38">
                  <c:v>0.15915125251098919</c:v>
                </c:pt>
                <c:pt idx="39">
                  <c:v>0.15556873044831976</c:v>
                </c:pt>
                <c:pt idx="40">
                  <c:v>0.15063892358818412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Canada</c:v>
                </c:pt>
              </c:strCache>
            </c:strRef>
          </c:tx>
          <c:spPr>
            <a:ln w="12700">
              <a:solidFill>
                <a:schemeClr val="tx1"/>
              </a:solidFill>
              <a:prstDash val="dash"/>
            </a:ln>
          </c:spPr>
          <c:marker>
            <c:symbol val="none"/>
          </c:marker>
          <c:dPt>
            <c:idx val="38"/>
            <c:bubble3D val="0"/>
          </c:dPt>
          <c:dPt>
            <c:idx val="39"/>
            <c:bubble3D val="0"/>
          </c:dPt>
          <c:cat>
            <c:numRef>
              <c:f>Sheet1!$A$2:$A$42</c:f>
              <c:numCache>
                <c:formatCode>General</c:formatCode>
                <c:ptCount val="41"/>
                <c:pt idx="0">
                  <c:v>1975</c:v>
                </c:pt>
                <c:pt idx="1">
                  <c:v>1976</c:v>
                </c:pt>
                <c:pt idx="2">
                  <c:v>1977</c:v>
                </c:pt>
                <c:pt idx="3">
                  <c:v>1978</c:v>
                </c:pt>
                <c:pt idx="4">
                  <c:v>1979</c:v>
                </c:pt>
                <c:pt idx="5">
                  <c:v>1980</c:v>
                </c:pt>
                <c:pt idx="6">
                  <c:v>1981</c:v>
                </c:pt>
                <c:pt idx="7">
                  <c:v>1982</c:v>
                </c:pt>
                <c:pt idx="8">
                  <c:v>1983</c:v>
                </c:pt>
                <c:pt idx="9">
                  <c:v>1984</c:v>
                </c:pt>
                <c:pt idx="10">
                  <c:v>1985</c:v>
                </c:pt>
                <c:pt idx="11">
                  <c:v>1986</c:v>
                </c:pt>
                <c:pt idx="12">
                  <c:v>1987</c:v>
                </c:pt>
                <c:pt idx="13">
                  <c:v>1988</c:v>
                </c:pt>
                <c:pt idx="14">
                  <c:v>1989</c:v>
                </c:pt>
                <c:pt idx="15">
                  <c:v>1990</c:v>
                </c:pt>
                <c:pt idx="16">
                  <c:v>1991</c:v>
                </c:pt>
                <c:pt idx="17">
                  <c:v>1992</c:v>
                </c:pt>
                <c:pt idx="18">
                  <c:v>1993</c:v>
                </c:pt>
                <c:pt idx="19">
                  <c:v>1994</c:v>
                </c:pt>
                <c:pt idx="20">
                  <c:v>1995</c:v>
                </c:pt>
                <c:pt idx="21">
                  <c:v>1996</c:v>
                </c:pt>
                <c:pt idx="22">
                  <c:v>1997</c:v>
                </c:pt>
                <c:pt idx="23">
                  <c:v>1998</c:v>
                </c:pt>
                <c:pt idx="24">
                  <c:v>1999</c:v>
                </c:pt>
                <c:pt idx="25">
                  <c:v>2000</c:v>
                </c:pt>
                <c:pt idx="26">
                  <c:v>2001</c:v>
                </c:pt>
                <c:pt idx="27">
                  <c:v>2002</c:v>
                </c:pt>
                <c:pt idx="28">
                  <c:v>2003</c:v>
                </c:pt>
                <c:pt idx="29">
                  <c:v>2004</c:v>
                </c:pt>
                <c:pt idx="30">
                  <c:v>2005</c:v>
                </c:pt>
                <c:pt idx="31">
                  <c:v>2006</c:v>
                </c:pt>
                <c:pt idx="32">
                  <c:v>2007</c:v>
                </c:pt>
                <c:pt idx="33">
                  <c:v>2008</c:v>
                </c:pt>
                <c:pt idx="34">
                  <c:v>2009</c:v>
                </c:pt>
                <c:pt idx="35">
                  <c:v>2010</c:v>
                </c:pt>
                <c:pt idx="36">
                  <c:v>2011</c:v>
                </c:pt>
                <c:pt idx="37">
                  <c:v>2012</c:v>
                </c:pt>
                <c:pt idx="38">
                  <c:v>2013</c:v>
                </c:pt>
                <c:pt idx="39">
                  <c:v>2014</c:v>
                </c:pt>
                <c:pt idx="40">
                  <c:v>2015</c:v>
                </c:pt>
              </c:numCache>
            </c:numRef>
          </c:cat>
          <c:val>
            <c:numRef>
              <c:f>Sheet1!$C$2:$C$42</c:f>
              <c:numCache>
                <c:formatCode>General</c:formatCode>
                <c:ptCount val="41"/>
                <c:pt idx="0">
                  <c:v>7.0154847225441144E-2</c:v>
                </c:pt>
                <c:pt idx="1">
                  <c:v>7.0145099083655543E-2</c:v>
                </c:pt>
                <c:pt idx="2">
                  <c:v>6.9796341035650647E-2</c:v>
                </c:pt>
                <c:pt idx="3">
                  <c:v>6.9674086769292251E-2</c:v>
                </c:pt>
                <c:pt idx="4">
                  <c:v>6.8387665529339961E-2</c:v>
                </c:pt>
                <c:pt idx="5">
                  <c:v>7.0733466492581512E-2</c:v>
                </c:pt>
                <c:pt idx="6">
                  <c:v>7.1684013060828236E-2</c:v>
                </c:pt>
                <c:pt idx="7">
                  <c:v>7.9541183525746892E-2</c:v>
                </c:pt>
                <c:pt idx="8">
                  <c:v>8.115810761202405E-2</c:v>
                </c:pt>
                <c:pt idx="9">
                  <c:v>8.0168833718115964E-2</c:v>
                </c:pt>
                <c:pt idx="10">
                  <c:v>8.0388945598148548E-2</c:v>
                </c:pt>
                <c:pt idx="11">
                  <c:v>8.3028201823537567E-2</c:v>
                </c:pt>
                <c:pt idx="12">
                  <c:v>8.2247649932692235E-2</c:v>
                </c:pt>
                <c:pt idx="13">
                  <c:v>8.1830308658077555E-2</c:v>
                </c:pt>
                <c:pt idx="14">
                  <c:v>8.4058173819513762E-2</c:v>
                </c:pt>
                <c:pt idx="15">
                  <c:v>8.8442477278133841E-2</c:v>
                </c:pt>
                <c:pt idx="16">
                  <c:v>9.5335264732031563E-2</c:v>
                </c:pt>
                <c:pt idx="17">
                  <c:v>9.7928723582745403E-2</c:v>
                </c:pt>
                <c:pt idx="18">
                  <c:v>9.6439675904849781E-2</c:v>
                </c:pt>
                <c:pt idx="19">
                  <c:v>9.3009300179476548E-2</c:v>
                </c:pt>
                <c:pt idx="20">
                  <c:v>8.9852170957519115E-2</c:v>
                </c:pt>
                <c:pt idx="21">
                  <c:v>8.7831367229737348E-2</c:v>
                </c:pt>
                <c:pt idx="22">
                  <c:v>8.7357036397884655E-2</c:v>
                </c:pt>
                <c:pt idx="23">
                  <c:v>8.974527053417955E-2</c:v>
                </c:pt>
                <c:pt idx="24">
                  <c:v>9.0301799031571164E-2</c:v>
                </c:pt>
                <c:pt idx="25">
                  <c:v>8.9794728320433295E-2</c:v>
                </c:pt>
                <c:pt idx="26">
                  <c:v>9.446450484815147E-2</c:v>
                </c:pt>
                <c:pt idx="27">
                  <c:v>9.7427037709558101E-2</c:v>
                </c:pt>
                <c:pt idx="28">
                  <c:v>9.9363551856064075E-2</c:v>
                </c:pt>
                <c:pt idx="29">
                  <c:v>9.929153693502589E-2</c:v>
                </c:pt>
                <c:pt idx="30">
                  <c:v>9.9380115523450566E-2</c:v>
                </c:pt>
                <c:pt idx="31">
                  <c:v>0.10130010811149125</c:v>
                </c:pt>
                <c:pt idx="32">
                  <c:v>0.10226868375459446</c:v>
                </c:pt>
                <c:pt idx="33">
                  <c:v>0.10446169005563422</c:v>
                </c:pt>
                <c:pt idx="34">
                  <c:v>0.11612682399668793</c:v>
                </c:pt>
                <c:pt idx="35">
                  <c:v>0.11616817252915743</c:v>
                </c:pt>
                <c:pt idx="36">
                  <c:v>0.1125575348296821</c:v>
                </c:pt>
                <c:pt idx="37">
                  <c:v>0.11218873671649612</c:v>
                </c:pt>
                <c:pt idx="38">
                  <c:v>0.11060418953470773</c:v>
                </c:pt>
                <c:pt idx="39">
                  <c:v>0.10922900135805734</c:v>
                </c:pt>
                <c:pt idx="40">
                  <c:v>0.10917567902246904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Forecast</c:v>
                </c:pt>
              </c:strCache>
            </c:strRef>
          </c:tx>
          <c:spPr>
            <a:ln w="12700">
              <a:solidFill>
                <a:srgbClr val="93A445"/>
              </a:solidFill>
            </a:ln>
          </c:spPr>
          <c:marker>
            <c:symbol val="circle"/>
            <c:size val="8"/>
            <c:spPr>
              <a:solidFill>
                <a:schemeClr val="bg1"/>
              </a:solidFill>
              <a:ln>
                <a:solidFill>
                  <a:schemeClr val="tx1"/>
                </a:solidFill>
              </a:ln>
            </c:spPr>
          </c:marker>
          <c:cat>
            <c:numRef>
              <c:f>Sheet1!$A$2:$A$42</c:f>
              <c:numCache>
                <c:formatCode>General</c:formatCode>
                <c:ptCount val="41"/>
                <c:pt idx="0">
                  <c:v>1975</c:v>
                </c:pt>
                <c:pt idx="1">
                  <c:v>1976</c:v>
                </c:pt>
                <c:pt idx="2">
                  <c:v>1977</c:v>
                </c:pt>
                <c:pt idx="3">
                  <c:v>1978</c:v>
                </c:pt>
                <c:pt idx="4">
                  <c:v>1979</c:v>
                </c:pt>
                <c:pt idx="5">
                  <c:v>1980</c:v>
                </c:pt>
                <c:pt idx="6">
                  <c:v>1981</c:v>
                </c:pt>
                <c:pt idx="7">
                  <c:v>1982</c:v>
                </c:pt>
                <c:pt idx="8">
                  <c:v>1983</c:v>
                </c:pt>
                <c:pt idx="9">
                  <c:v>1984</c:v>
                </c:pt>
                <c:pt idx="10">
                  <c:v>1985</c:v>
                </c:pt>
                <c:pt idx="11">
                  <c:v>1986</c:v>
                </c:pt>
                <c:pt idx="12">
                  <c:v>1987</c:v>
                </c:pt>
                <c:pt idx="13">
                  <c:v>1988</c:v>
                </c:pt>
                <c:pt idx="14">
                  <c:v>1989</c:v>
                </c:pt>
                <c:pt idx="15">
                  <c:v>1990</c:v>
                </c:pt>
                <c:pt idx="16">
                  <c:v>1991</c:v>
                </c:pt>
                <c:pt idx="17">
                  <c:v>1992</c:v>
                </c:pt>
                <c:pt idx="18">
                  <c:v>1993</c:v>
                </c:pt>
                <c:pt idx="19">
                  <c:v>1994</c:v>
                </c:pt>
                <c:pt idx="20">
                  <c:v>1995</c:v>
                </c:pt>
                <c:pt idx="21">
                  <c:v>1996</c:v>
                </c:pt>
                <c:pt idx="22">
                  <c:v>1997</c:v>
                </c:pt>
                <c:pt idx="23">
                  <c:v>1998</c:v>
                </c:pt>
                <c:pt idx="24">
                  <c:v>1999</c:v>
                </c:pt>
                <c:pt idx="25">
                  <c:v>2000</c:v>
                </c:pt>
                <c:pt idx="26">
                  <c:v>2001</c:v>
                </c:pt>
                <c:pt idx="27">
                  <c:v>2002</c:v>
                </c:pt>
                <c:pt idx="28">
                  <c:v>2003</c:v>
                </c:pt>
                <c:pt idx="29">
                  <c:v>2004</c:v>
                </c:pt>
                <c:pt idx="30">
                  <c:v>2005</c:v>
                </c:pt>
                <c:pt idx="31">
                  <c:v>2006</c:v>
                </c:pt>
                <c:pt idx="32">
                  <c:v>2007</c:v>
                </c:pt>
                <c:pt idx="33">
                  <c:v>2008</c:v>
                </c:pt>
                <c:pt idx="34">
                  <c:v>2009</c:v>
                </c:pt>
                <c:pt idx="35">
                  <c:v>2010</c:v>
                </c:pt>
                <c:pt idx="36">
                  <c:v>2011</c:v>
                </c:pt>
                <c:pt idx="37">
                  <c:v>2012</c:v>
                </c:pt>
                <c:pt idx="38">
                  <c:v>2013</c:v>
                </c:pt>
                <c:pt idx="39">
                  <c:v>2014</c:v>
                </c:pt>
                <c:pt idx="40">
                  <c:v>2015</c:v>
                </c:pt>
              </c:numCache>
            </c:numRef>
          </c:cat>
          <c:val>
            <c:numRef>
              <c:f>Sheet1!$D$2:$D$42</c:f>
              <c:numCache>
                <c:formatCode>General</c:formatCode>
                <c:ptCount val="41"/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18727424"/>
        <c:axId val="118730112"/>
      </c:lineChart>
      <c:catAx>
        <c:axId val="11872742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ln w="6350">
            <a:solidFill>
              <a:schemeClr val="tx1"/>
            </a:solidFill>
          </a:ln>
        </c:spPr>
        <c:txPr>
          <a:bodyPr rot="-2700000"/>
          <a:lstStyle/>
          <a:p>
            <a:pPr>
              <a:defRPr/>
            </a:pPr>
            <a:endParaRPr lang="en-US"/>
          </a:p>
        </c:txPr>
        <c:crossAx val="118730112"/>
        <c:crosses val="autoZero"/>
        <c:auto val="1"/>
        <c:lblAlgn val="ctr"/>
        <c:lblOffset val="100"/>
        <c:noMultiLvlLbl val="0"/>
      </c:catAx>
      <c:valAx>
        <c:axId val="118730112"/>
        <c:scaling>
          <c:orientation val="minMax"/>
          <c:min val="6.0000000000000012E-2"/>
        </c:scaling>
        <c:delete val="0"/>
        <c:axPos val="l"/>
        <c:numFmt formatCode="0%" sourceLinked="0"/>
        <c:majorTickMark val="out"/>
        <c:minorTickMark val="none"/>
        <c:tickLblPos val="nextTo"/>
        <c:spPr>
          <a:ln w="6350">
            <a:solidFill>
              <a:schemeClr val="tx1"/>
            </a:solidFill>
          </a:ln>
        </c:spPr>
        <c:crossAx val="118727424"/>
        <c:crosses val="autoZero"/>
        <c:crossBetween val="between"/>
      </c:valAx>
    </c:plotArea>
    <c:legend>
      <c:legendPos val="b"/>
      <c:layout>
        <c:manualLayout>
          <c:xMode val="edge"/>
          <c:yMode val="edge"/>
          <c:x val="0.22867949754862238"/>
          <c:y val="0.87944582811920535"/>
          <c:w val="0.54930762126956356"/>
          <c:h val="4.8672909475037052E-2"/>
        </c:manualLayout>
      </c:layout>
      <c:overlay val="0"/>
      <c:spPr>
        <a:noFill/>
      </c:spPr>
      <c:txPr>
        <a:bodyPr/>
        <a:lstStyle/>
        <a:p>
          <a:pPr>
            <a:defRPr sz="1800" baseline="12000"/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1200"/>
      </a:pPr>
      <a:endParaRPr lang="en-US"/>
    </a:p>
  </c:txPr>
  <c:externalData r:id="rId1">
    <c:autoUpdate val="0"/>
  </c:externalData>
  <c:userShapes r:id="rId2"/>
</c:chartSpace>
</file>

<file path=ppt/charts/chart4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CA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5221738721148096"/>
          <c:y val="0.10524777686371294"/>
          <c:w val="0.49093725991539916"/>
          <c:h val="0.79166686253770524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Share</c:v>
                </c:pt>
              </c:strCache>
            </c:strRef>
          </c:tx>
          <c:spPr>
            <a:ln w="6350">
              <a:solidFill>
                <a:schemeClr val="tx1"/>
              </a:solidFill>
            </a:ln>
          </c:spPr>
          <c:dPt>
            <c:idx val="0"/>
            <c:bubble3D val="0"/>
            <c:spPr>
              <a:solidFill>
                <a:srgbClr val="8B9B3C"/>
              </a:solidFill>
              <a:ln w="6350">
                <a:solidFill>
                  <a:schemeClr val="tx1"/>
                </a:solidFill>
              </a:ln>
            </c:spPr>
          </c:dPt>
          <c:dPt>
            <c:idx val="1"/>
            <c:bubble3D val="0"/>
            <c:spPr>
              <a:solidFill>
                <a:schemeClr val="bg1"/>
              </a:solidFill>
              <a:ln w="6350">
                <a:solidFill>
                  <a:schemeClr val="tx1"/>
                </a:solidFill>
              </a:ln>
            </c:spPr>
          </c:dPt>
          <c:dPt>
            <c:idx val="2"/>
            <c:bubble3D val="0"/>
            <c:spPr>
              <a:solidFill>
                <a:srgbClr val="B3BD81"/>
              </a:solidFill>
              <a:ln w="6350">
                <a:solidFill>
                  <a:schemeClr val="tx1"/>
                </a:solidFill>
              </a:ln>
            </c:spPr>
          </c:dPt>
          <c:dPt>
            <c:idx val="3"/>
            <c:bubble3D val="0"/>
            <c:spPr>
              <a:pattFill prst="zigZag">
                <a:fgClr>
                  <a:srgbClr val="8B9B3C"/>
                </a:fgClr>
                <a:bgClr>
                  <a:schemeClr val="bg1"/>
                </a:bgClr>
              </a:pattFill>
              <a:ln w="6350">
                <a:solidFill>
                  <a:schemeClr val="tx1"/>
                </a:solidFill>
              </a:ln>
            </c:spPr>
          </c:dPt>
          <c:dPt>
            <c:idx val="4"/>
            <c:bubble3D val="0"/>
            <c:spPr>
              <a:solidFill>
                <a:srgbClr val="C9D1A5"/>
              </a:solidFill>
              <a:ln w="6350">
                <a:solidFill>
                  <a:schemeClr val="tx1"/>
                </a:solidFill>
              </a:ln>
            </c:spPr>
          </c:dPt>
          <c:dPt>
            <c:idx val="5"/>
            <c:bubble3D val="0"/>
            <c:spPr>
              <a:pattFill prst="ltUpDiag">
                <a:fgClr>
                  <a:srgbClr val="8B9B3C"/>
                </a:fgClr>
                <a:bgClr>
                  <a:schemeClr val="bg1"/>
                </a:bgClr>
              </a:pattFill>
              <a:ln w="6350">
                <a:solidFill>
                  <a:schemeClr val="tx1"/>
                </a:solidFill>
              </a:ln>
            </c:spPr>
          </c:dPt>
          <c:dPt>
            <c:idx val="6"/>
            <c:bubble3D val="0"/>
            <c:spPr>
              <a:solidFill>
                <a:srgbClr val="E4E8D0"/>
              </a:solidFill>
              <a:ln w="6350">
                <a:solidFill>
                  <a:schemeClr val="tx1"/>
                </a:solidFill>
              </a:ln>
            </c:spPr>
          </c:dPt>
          <c:dPt>
            <c:idx val="7"/>
            <c:bubble3D val="0"/>
            <c:spPr>
              <a:pattFill prst="openDmnd">
                <a:fgClr>
                  <a:schemeClr val="bg1"/>
                </a:fgClr>
                <a:bgClr>
                  <a:srgbClr val="93A445"/>
                </a:bgClr>
              </a:pattFill>
              <a:ln w="6350">
                <a:solidFill>
                  <a:schemeClr val="tx1"/>
                </a:solidFill>
              </a:ln>
            </c:spPr>
          </c:dPt>
          <c:dPt>
            <c:idx val="8"/>
            <c:bubble3D val="0"/>
            <c:spPr>
              <a:pattFill prst="pct10">
                <a:fgClr>
                  <a:srgbClr val="8B9B3C"/>
                </a:fgClr>
                <a:bgClr>
                  <a:schemeClr val="bg1"/>
                </a:bgClr>
              </a:pattFill>
              <a:ln w="6350">
                <a:solidFill>
                  <a:schemeClr val="tx1"/>
                </a:solidFill>
              </a:ln>
            </c:spPr>
          </c:dPt>
          <c:dLbls>
            <c:dLbl>
              <c:idx val="0"/>
              <c:layout>
                <c:manualLayout>
                  <c:x val="2.8886189650512741E-2"/>
                  <c:y val="1.545507773066835E-2"/>
                </c:manualLayout>
              </c:layout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separator>
</c:separator>
            </c:dLbl>
            <c:dLbl>
              <c:idx val="1"/>
              <c:layout>
                <c:manualLayout>
                  <c:x val="4.8324289197749296E-2"/>
                  <c:y val="-3.2154546858113232E-2"/>
                </c:manualLayout>
              </c:layout>
              <c:tx>
                <c:rich>
                  <a:bodyPr/>
                  <a:lstStyle/>
                  <a:p>
                    <a:r>
                      <a:rPr lang="en-US" dirty="0">
                        <a:solidFill>
                          <a:schemeClr val="tx1"/>
                        </a:solidFill>
                      </a:rPr>
                      <a:t>Other </a:t>
                    </a:r>
                    <a:r>
                      <a:rPr lang="en-US" dirty="0" smtClean="0">
                        <a:solidFill>
                          <a:schemeClr val="tx1"/>
                        </a:solidFill>
                      </a:rPr>
                      <a:t>institutions</a:t>
                    </a:r>
                    <a:r>
                      <a:rPr lang="en-US" dirty="0">
                        <a:solidFill>
                          <a:schemeClr val="tx1"/>
                        </a:solidFill>
                      </a:rPr>
                      <a:t>
14.5%</a:t>
                    </a:r>
                    <a:endParaRPr lang="en-US" dirty="0"/>
                  </a:p>
                </c:rich>
              </c:tx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separator>
</c:separator>
            </c:dLbl>
            <c:dLbl>
              <c:idx val="2"/>
              <c:layout>
                <c:manualLayout>
                  <c:x val="2.4755929804956407E-2"/>
                  <c:y val="5.3016442797591493E-3"/>
                </c:manualLayout>
              </c:layout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separator>
</c:separator>
            </c:dLbl>
            <c:dLbl>
              <c:idx val="3"/>
              <c:layout>
                <c:manualLayout>
                  <c:x val="-5.5042194156891739E-4"/>
                  <c:y val="-1.263517060367454E-2"/>
                </c:manualLayout>
              </c:layout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separator>
</c:separator>
            </c:dLbl>
            <c:dLbl>
              <c:idx val="4"/>
              <c:layout>
                <c:manualLayout>
                  <c:x val="-1.6775935210181274E-2"/>
                  <c:y val="5.1072077528770497E-3"/>
                </c:manualLayout>
              </c:layout>
              <c:tx>
                <c:rich>
                  <a:bodyPr/>
                  <a:lstStyle/>
                  <a:p>
                    <a:r>
                      <a:rPr lang="en-US" dirty="0">
                        <a:solidFill>
                          <a:schemeClr val="tx1"/>
                        </a:solidFill>
                      </a:rPr>
                      <a:t>Other </a:t>
                    </a:r>
                    <a:r>
                      <a:rPr lang="en-US" dirty="0" smtClean="0">
                        <a:solidFill>
                          <a:schemeClr val="tx1"/>
                        </a:solidFill>
                      </a:rPr>
                      <a:t>professionals</a:t>
                    </a:r>
                    <a:r>
                      <a:rPr lang="en-US" dirty="0">
                        <a:solidFill>
                          <a:schemeClr val="tx1"/>
                        </a:solidFill>
                      </a:rPr>
                      <a:t>
7.9%</a:t>
                    </a:r>
                    <a:endParaRPr lang="en-US" dirty="0"/>
                  </a:p>
                </c:rich>
              </c:tx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separator>
</c:separator>
            </c:dLbl>
            <c:dLbl>
              <c:idx val="5"/>
              <c:layout>
                <c:manualLayout>
                  <c:x val="-1.6663579412773973E-2"/>
                  <c:y val="1.8028063799717366E-2"/>
                </c:manualLayout>
              </c:layout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separator>
</c:separator>
            </c:dLbl>
            <c:dLbl>
              <c:idx val="6"/>
              <c:layout>
                <c:manualLayout>
                  <c:x val="-3.3525998220527098E-2"/>
                  <c:y val="1.1387038158691702E-3"/>
                </c:manualLayout>
              </c:layout>
              <c:tx>
                <c:rich>
                  <a:bodyPr/>
                  <a:lstStyle/>
                  <a:p>
                    <a:r>
                      <a:rPr lang="en-US" dirty="0">
                        <a:solidFill>
                          <a:schemeClr val="tx1"/>
                        </a:solidFill>
                      </a:rPr>
                      <a:t>Other </a:t>
                    </a:r>
                    <a:r>
                      <a:rPr lang="en-US" dirty="0" smtClean="0">
                        <a:solidFill>
                          <a:schemeClr val="tx1"/>
                        </a:solidFill>
                      </a:rPr>
                      <a:t>health spending</a:t>
                    </a:r>
                    <a:r>
                      <a:rPr lang="en-US" dirty="0">
                        <a:solidFill>
                          <a:schemeClr val="tx1"/>
                        </a:solidFill>
                      </a:rPr>
                      <a:t>
6.0%</a:t>
                    </a:r>
                    <a:endParaRPr lang="en-US" dirty="0"/>
                  </a:p>
                </c:rich>
              </c:tx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separator>
</c:separator>
            </c:dLbl>
            <c:dLbl>
              <c:idx val="7"/>
              <c:layout>
                <c:manualLayout>
                  <c:x val="-4.1547959223955473E-3"/>
                  <c:y val="-1.1761760549162123E-2"/>
                </c:manualLayout>
              </c:layout>
              <c:tx>
                <c:rich>
                  <a:bodyPr/>
                  <a:lstStyle/>
                  <a:p>
                    <a:r>
                      <a:rPr lang="en-US" dirty="0" smtClean="0">
                        <a:solidFill>
                          <a:schemeClr val="tx1"/>
                        </a:solidFill>
                      </a:rPr>
                      <a:t>Public health</a:t>
                    </a:r>
                    <a:r>
                      <a:rPr lang="en-US" dirty="0">
                        <a:solidFill>
                          <a:schemeClr val="tx1"/>
                        </a:solidFill>
                      </a:rPr>
                      <a:t>
4.8%</a:t>
                    </a:r>
                    <a:endParaRPr lang="en-US" dirty="0"/>
                  </a:p>
                </c:rich>
              </c:tx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separator>
</c:separator>
            </c:dLbl>
            <c:dLbl>
              <c:idx val="8"/>
              <c:layout>
                <c:manualLayout>
                  <c:x val="3.2336484356732691E-2"/>
                  <c:y val="1.2819759470364712E-3"/>
                </c:manualLayout>
              </c:layout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separator>
</c:separator>
            </c:dLbl>
            <c:numFmt formatCode="0.0%" sourceLinked="0"/>
            <c:txPr>
              <a:bodyPr/>
              <a:lstStyle/>
              <a:p>
                <a:pPr>
                  <a:defRPr sz="1200" b="0">
                    <a:solidFill>
                      <a:schemeClr val="tx1"/>
                    </a:solidFill>
                  </a:defRPr>
                </a:pPr>
                <a:endParaRPr lang="en-US"/>
              </a:p>
            </c:txPr>
            <c:dLblPos val="bestFit"/>
            <c:showLegendKey val="0"/>
            <c:showVal val="1"/>
            <c:showCatName val="1"/>
            <c:showSerName val="0"/>
            <c:showPercent val="0"/>
            <c:showBubbleSize val="0"/>
            <c:separator>
</c:separator>
            <c:showLeaderLines val="1"/>
          </c:dLbls>
          <c:cat>
            <c:strRef>
              <c:f>Sheet1!$A$2:$A$10</c:f>
              <c:strCache>
                <c:ptCount val="9"/>
                <c:pt idx="0">
                  <c:v>Hospitals</c:v>
                </c:pt>
                <c:pt idx="1">
                  <c:v>Other Institutions</c:v>
                </c:pt>
                <c:pt idx="2">
                  <c:v>Drugs</c:v>
                </c:pt>
                <c:pt idx="3">
                  <c:v>Physicians</c:v>
                </c:pt>
                <c:pt idx="4">
                  <c:v>Other Professionals</c:v>
                </c:pt>
                <c:pt idx="5">
                  <c:v>Administration</c:v>
                </c:pt>
                <c:pt idx="6">
                  <c:v>Other Health Spending</c:v>
                </c:pt>
                <c:pt idx="7">
                  <c:v>Public Health</c:v>
                </c:pt>
                <c:pt idx="8">
                  <c:v>Capital</c:v>
                </c:pt>
              </c:strCache>
            </c:strRef>
          </c:cat>
          <c:val>
            <c:numRef>
              <c:f>Sheet1!$B$2:$B$10</c:f>
              <c:numCache>
                <c:formatCode>0.0%</c:formatCode>
                <c:ptCount val="9"/>
                <c:pt idx="0">
                  <c:v>0.32733285953359414</c:v>
                </c:pt>
                <c:pt idx="1">
                  <c:v>0.14461917471018054</c:v>
                </c:pt>
                <c:pt idx="2">
                  <c:v>0.13382238379838304</c:v>
                </c:pt>
                <c:pt idx="3">
                  <c:v>0.11807511631694051</c:v>
                </c:pt>
                <c:pt idx="4">
                  <c:v>7.8536177714456978E-2</c:v>
                </c:pt>
                <c:pt idx="5">
                  <c:v>6.9084800355746948E-2</c:v>
                </c:pt>
                <c:pt idx="6">
                  <c:v>5.9745361765029335E-2</c:v>
                </c:pt>
                <c:pt idx="7">
                  <c:v>4.7536905133104955E-2</c:v>
                </c:pt>
                <c:pt idx="8">
                  <c:v>2.1247220672563471E-2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  <c:userShapes r:id="rId2"/>
</c:chartSpace>
</file>

<file path=ppt/charts/chart4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CA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6.30108317061987E-2"/>
          <c:y val="3.0012921461740359E-2"/>
          <c:w val="0.92698910761154851"/>
          <c:h val="0.7029065898012748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&lt;1</c:v>
                </c:pt>
              </c:strCache>
            </c:strRef>
          </c:tx>
          <c:spPr>
            <a:solidFill>
              <a:srgbClr val="8B9B3C"/>
            </a:solidFill>
            <a:ln>
              <a:solidFill>
                <a:schemeClr val="tx1"/>
              </a:solidFill>
            </a:ln>
          </c:spPr>
          <c:invertIfNegative val="0"/>
          <c:dPt>
            <c:idx val="0"/>
            <c:invertIfNegative val="0"/>
            <c:bubble3D val="0"/>
            <c:spPr>
              <a:solidFill>
                <a:srgbClr val="8B9B3C"/>
              </a:solidFill>
              <a:ln>
                <a:solidFill>
                  <a:schemeClr val="tx1"/>
                </a:solidFill>
              </a:ln>
            </c:spPr>
          </c:dPt>
          <c:dLbls>
            <c:numFmt formatCode="0.0%" sourceLinked="0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numRef>
              <c:f>Sheet1!$A$2:$A$3</c:f>
              <c:numCache>
                <c:formatCode>General</c:formatCode>
                <c:ptCount val="2"/>
                <c:pt idx="0">
                  <c:v>2003</c:v>
                </c:pt>
                <c:pt idx="1">
                  <c:v>2013</c:v>
                </c:pt>
              </c:numCache>
            </c:numRef>
          </c:cat>
          <c:val>
            <c:numRef>
              <c:f>Sheet1!$B$2:$B$3</c:f>
              <c:numCache>
                <c:formatCode>0.0%</c:formatCode>
                <c:ptCount val="2"/>
                <c:pt idx="0">
                  <c:v>2.1872370999269915E-2</c:v>
                </c:pt>
                <c:pt idx="1">
                  <c:v>2.1111067776388076E-2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1–64</c:v>
                </c:pt>
              </c:strCache>
            </c:strRef>
          </c:tx>
          <c:spPr>
            <a:solidFill>
              <a:schemeClr val="bg1"/>
            </a:solidFill>
            <a:ln>
              <a:solidFill>
                <a:schemeClr val="tx1"/>
              </a:solidFill>
            </a:ln>
          </c:spPr>
          <c:invertIfNegative val="0"/>
          <c:dLbls>
            <c:numFmt formatCode="0.0%" sourceLinked="0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numRef>
              <c:f>Sheet1!$A$2:$A$3</c:f>
              <c:numCache>
                <c:formatCode>General</c:formatCode>
                <c:ptCount val="2"/>
                <c:pt idx="0">
                  <c:v>2003</c:v>
                </c:pt>
                <c:pt idx="1">
                  <c:v>2013</c:v>
                </c:pt>
              </c:numCache>
            </c:numRef>
          </c:cat>
          <c:val>
            <c:numRef>
              <c:f>Sheet1!$C$2:$C$3</c:f>
              <c:numCache>
                <c:formatCode>0.0%</c:formatCode>
                <c:ptCount val="2"/>
                <c:pt idx="0">
                  <c:v>0.54406127096878909</c:v>
                </c:pt>
                <c:pt idx="1">
                  <c:v>0.48840001767600888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65+</c:v>
                </c:pt>
              </c:strCache>
            </c:strRef>
          </c:tx>
          <c:spPr>
            <a:solidFill>
              <a:srgbClr val="B3BD81"/>
            </a:solidFill>
            <a:ln>
              <a:solidFill>
                <a:schemeClr val="tx1"/>
              </a:solidFill>
            </a:ln>
          </c:spPr>
          <c:invertIfNegative val="0"/>
          <c:dLbls>
            <c:numFmt formatCode="0.0%" sourceLinked="0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numRef>
              <c:f>Sheet1!$A$2:$A$3</c:f>
              <c:numCache>
                <c:formatCode>General</c:formatCode>
                <c:ptCount val="2"/>
                <c:pt idx="0">
                  <c:v>2003</c:v>
                </c:pt>
                <c:pt idx="1">
                  <c:v>2013</c:v>
                </c:pt>
              </c:numCache>
            </c:numRef>
          </c:cat>
          <c:val>
            <c:numRef>
              <c:f>Sheet1!$D$2:$D$3</c:f>
              <c:numCache>
                <c:formatCode>0.0%</c:formatCode>
                <c:ptCount val="2"/>
                <c:pt idx="0">
                  <c:v>0.43406635803194132</c:v>
                </c:pt>
                <c:pt idx="1">
                  <c:v>0.49048891454760302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18561792"/>
        <c:axId val="118584448"/>
      </c:barChart>
      <c:catAx>
        <c:axId val="118561792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CA" b="0" dirty="0" smtClean="0">
                    <a:solidFill>
                      <a:schemeClr val="tx1"/>
                    </a:solidFill>
                  </a:rPr>
                  <a:t>Age group</a:t>
                </a:r>
                <a:endParaRPr lang="en-CA" b="0" dirty="0">
                  <a:solidFill>
                    <a:schemeClr val="tx1"/>
                  </a:solidFill>
                </a:endParaRP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spPr>
          <a:ln w="6350">
            <a:solidFill>
              <a:schemeClr val="tx1"/>
            </a:solidFill>
          </a:ln>
        </c:spPr>
        <c:crossAx val="118584448"/>
        <c:crosses val="autoZero"/>
        <c:auto val="1"/>
        <c:lblAlgn val="ctr"/>
        <c:lblOffset val="100"/>
        <c:noMultiLvlLbl val="0"/>
      </c:catAx>
      <c:valAx>
        <c:axId val="118584448"/>
        <c:scaling>
          <c:orientation val="minMax"/>
        </c:scaling>
        <c:delete val="0"/>
        <c:axPos val="l"/>
        <c:numFmt formatCode="0%" sourceLinked="0"/>
        <c:majorTickMark val="out"/>
        <c:minorTickMark val="none"/>
        <c:tickLblPos val="nextTo"/>
        <c:spPr>
          <a:ln w="6350">
            <a:solidFill>
              <a:schemeClr val="tx1"/>
            </a:solidFill>
          </a:ln>
        </c:spPr>
        <c:crossAx val="118561792"/>
        <c:crosses val="autoZero"/>
        <c:crossBetween val="between"/>
      </c:valAx>
    </c:plotArea>
    <c:legend>
      <c:legendPos val="b"/>
      <c:layout>
        <c:manualLayout>
          <c:xMode val="edge"/>
          <c:yMode val="edge"/>
          <c:x val="0.38857335467081272"/>
          <c:y val="0.8925412881082172"/>
          <c:w val="0.26913161115176837"/>
          <c:h val="6.6433070866141739E-2"/>
        </c:manualLayout>
      </c:layout>
      <c:overlay val="0"/>
      <c:txPr>
        <a:bodyPr/>
        <a:lstStyle/>
        <a:p>
          <a:pPr>
            <a:defRPr sz="1800" baseline="12000"/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1200"/>
      </a:pPr>
      <a:endParaRPr lang="en-US"/>
    </a:p>
  </c:txPr>
  <c:externalData r:id="rId1">
    <c:autoUpdate val="0"/>
  </c:externalData>
  <c:userShapes r:id="rId2"/>
</c:chartSpace>
</file>

<file path=ppt/charts/chart4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CA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2034593175853019"/>
          <c:y val="8.3770185506472708E-2"/>
          <c:w val="0.85985"/>
          <c:h val="0.67205458427866005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 Public  </c:v>
                </c:pt>
              </c:strCache>
            </c:strRef>
          </c:tx>
          <c:spPr>
            <a:ln w="12700">
              <a:solidFill>
                <a:srgbClr val="8B9B3C"/>
              </a:solidFill>
              <a:prstDash val="solid"/>
            </a:ln>
          </c:spPr>
          <c:marker>
            <c:symbol val="square"/>
            <c:size val="8"/>
            <c:spPr>
              <a:solidFill>
                <a:srgbClr val="8B9B3C"/>
              </a:solidFill>
              <a:ln w="6350">
                <a:solidFill>
                  <a:schemeClr val="tx1"/>
                </a:solidFill>
              </a:ln>
            </c:spPr>
          </c:marker>
          <c:dPt>
            <c:idx val="38"/>
            <c:bubble3D val="0"/>
          </c:dPt>
          <c:dPt>
            <c:idx val="39"/>
            <c:marker>
              <c:symbol val="circle"/>
              <c:size val="8"/>
              <c:spPr>
                <a:solidFill>
                  <a:schemeClr val="bg1"/>
                </a:solidFill>
                <a:ln w="6350">
                  <a:solidFill>
                    <a:schemeClr val="tx1"/>
                  </a:solidFill>
                </a:ln>
              </c:spPr>
            </c:marker>
            <c:bubble3D val="0"/>
          </c:dPt>
          <c:dPt>
            <c:idx val="40"/>
            <c:marker>
              <c:symbol val="circle"/>
              <c:size val="8"/>
              <c:spPr>
                <a:solidFill>
                  <a:schemeClr val="bg1"/>
                </a:solidFill>
                <a:ln w="6350">
                  <a:solidFill>
                    <a:schemeClr val="tx1"/>
                  </a:solidFill>
                </a:ln>
              </c:spPr>
            </c:marker>
            <c:bubble3D val="0"/>
          </c:dPt>
          <c:cat>
            <c:numRef>
              <c:f>Sheet1!$A$2:$A$42</c:f>
              <c:numCache>
                <c:formatCode>General</c:formatCode>
                <c:ptCount val="41"/>
                <c:pt idx="0">
                  <c:v>1975</c:v>
                </c:pt>
                <c:pt idx="1">
                  <c:v>1976</c:v>
                </c:pt>
                <c:pt idx="2">
                  <c:v>1977</c:v>
                </c:pt>
                <c:pt idx="3">
                  <c:v>1978</c:v>
                </c:pt>
                <c:pt idx="4">
                  <c:v>1979</c:v>
                </c:pt>
                <c:pt idx="5">
                  <c:v>1980</c:v>
                </c:pt>
                <c:pt idx="6">
                  <c:v>1981</c:v>
                </c:pt>
                <c:pt idx="7">
                  <c:v>1982</c:v>
                </c:pt>
                <c:pt idx="8">
                  <c:v>1983</c:v>
                </c:pt>
                <c:pt idx="9">
                  <c:v>1984</c:v>
                </c:pt>
                <c:pt idx="10">
                  <c:v>1985</c:v>
                </c:pt>
                <c:pt idx="11">
                  <c:v>1986</c:v>
                </c:pt>
                <c:pt idx="12">
                  <c:v>1987</c:v>
                </c:pt>
                <c:pt idx="13">
                  <c:v>1988</c:v>
                </c:pt>
                <c:pt idx="14">
                  <c:v>1989</c:v>
                </c:pt>
                <c:pt idx="15">
                  <c:v>1990</c:v>
                </c:pt>
                <c:pt idx="16">
                  <c:v>1991</c:v>
                </c:pt>
                <c:pt idx="17">
                  <c:v>1992</c:v>
                </c:pt>
                <c:pt idx="18">
                  <c:v>1993</c:v>
                </c:pt>
                <c:pt idx="19">
                  <c:v>1994</c:v>
                </c:pt>
                <c:pt idx="20">
                  <c:v>1995</c:v>
                </c:pt>
                <c:pt idx="21">
                  <c:v>1996</c:v>
                </c:pt>
                <c:pt idx="22">
                  <c:v>1997</c:v>
                </c:pt>
                <c:pt idx="23">
                  <c:v>1998</c:v>
                </c:pt>
                <c:pt idx="24">
                  <c:v>1999</c:v>
                </c:pt>
                <c:pt idx="25">
                  <c:v>2000</c:v>
                </c:pt>
                <c:pt idx="26">
                  <c:v>2001</c:v>
                </c:pt>
                <c:pt idx="27">
                  <c:v>2002</c:v>
                </c:pt>
                <c:pt idx="28">
                  <c:v>2003</c:v>
                </c:pt>
                <c:pt idx="29">
                  <c:v>2004</c:v>
                </c:pt>
                <c:pt idx="30">
                  <c:v>2005</c:v>
                </c:pt>
                <c:pt idx="31">
                  <c:v>2006</c:v>
                </c:pt>
                <c:pt idx="32">
                  <c:v>2007</c:v>
                </c:pt>
                <c:pt idx="33">
                  <c:v>2008</c:v>
                </c:pt>
                <c:pt idx="34">
                  <c:v>2009</c:v>
                </c:pt>
                <c:pt idx="35">
                  <c:v>2010</c:v>
                </c:pt>
                <c:pt idx="36">
                  <c:v>2011</c:v>
                </c:pt>
                <c:pt idx="37">
                  <c:v>2012</c:v>
                </c:pt>
                <c:pt idx="38">
                  <c:v>2013</c:v>
                </c:pt>
                <c:pt idx="39">
                  <c:v>2014</c:v>
                </c:pt>
                <c:pt idx="40">
                  <c:v>2015</c:v>
                </c:pt>
              </c:numCache>
            </c:numRef>
          </c:cat>
          <c:val>
            <c:numRef>
              <c:f>Sheet1!$B$2:$B$42</c:f>
              <c:numCache>
                <c:formatCode>_-"$"* #,##0_-;\-"$"* #,##0_-;_-"$"* "-"??_-;_-@_-</c:formatCode>
                <c:ptCount val="41"/>
                <c:pt idx="0">
                  <c:v>1193.6020560778468</c:v>
                </c:pt>
                <c:pt idx="1">
                  <c:v>1138.8318554338441</c:v>
                </c:pt>
                <c:pt idx="2">
                  <c:v>1118.1437507164433</c:v>
                </c:pt>
                <c:pt idx="3">
                  <c:v>1100.9379539878778</c:v>
                </c:pt>
                <c:pt idx="4">
                  <c:v>1061.7476357347221</c:v>
                </c:pt>
                <c:pt idx="5">
                  <c:v>1157.9308660746287</c:v>
                </c:pt>
                <c:pt idx="6">
                  <c:v>1315.0154168631664</c:v>
                </c:pt>
                <c:pt idx="7">
                  <c:v>1373.3640952103087</c:v>
                </c:pt>
                <c:pt idx="8">
                  <c:v>1427.0410311259234</c:v>
                </c:pt>
                <c:pt idx="9">
                  <c:v>1448.8533302746966</c:v>
                </c:pt>
                <c:pt idx="10">
                  <c:v>1444.7193675093874</c:v>
                </c:pt>
                <c:pt idx="11">
                  <c:v>1475.0139462701623</c:v>
                </c:pt>
                <c:pt idx="12">
                  <c:v>1517.9779382853997</c:v>
                </c:pt>
                <c:pt idx="13">
                  <c:v>1582.0906335639204</c:v>
                </c:pt>
                <c:pt idx="14">
                  <c:v>1590.6599924692437</c:v>
                </c:pt>
                <c:pt idx="15">
                  <c:v>1580.7787082447496</c:v>
                </c:pt>
                <c:pt idx="16">
                  <c:v>1684.592933757134</c:v>
                </c:pt>
                <c:pt idx="17">
                  <c:v>1675.8550089116725</c:v>
                </c:pt>
                <c:pt idx="18">
                  <c:v>1685.8125816218542</c:v>
                </c:pt>
                <c:pt idx="19">
                  <c:v>1651.3028059451385</c:v>
                </c:pt>
                <c:pt idx="20">
                  <c:v>1672.3318812006344</c:v>
                </c:pt>
                <c:pt idx="21">
                  <c:v>1727.9238081249607</c:v>
                </c:pt>
                <c:pt idx="22">
                  <c:v>1689.183262102968</c:v>
                </c:pt>
                <c:pt idx="23">
                  <c:v>1761.0819440031573</c:v>
                </c:pt>
                <c:pt idx="24">
                  <c:v>1817.5150778666525</c:v>
                </c:pt>
                <c:pt idx="25">
                  <c:v>1809.9640279546518</c:v>
                </c:pt>
                <c:pt idx="26">
                  <c:v>2139.6030422097756</c:v>
                </c:pt>
                <c:pt idx="27">
                  <c:v>2263.4323654521327</c:v>
                </c:pt>
                <c:pt idx="28">
                  <c:v>2305.8340846698907</c:v>
                </c:pt>
                <c:pt idx="29">
                  <c:v>2213.6387344782875</c:v>
                </c:pt>
                <c:pt idx="30">
                  <c:v>2368.5926364959882</c:v>
                </c:pt>
                <c:pt idx="31">
                  <c:v>2445.2034098916342</c:v>
                </c:pt>
                <c:pt idx="32">
                  <c:v>2530.932023000777</c:v>
                </c:pt>
                <c:pt idx="33">
                  <c:v>2638.0880848627371</c:v>
                </c:pt>
                <c:pt idx="34">
                  <c:v>2848.8668930896383</c:v>
                </c:pt>
                <c:pt idx="35">
                  <c:v>2976.0094263550277</c:v>
                </c:pt>
                <c:pt idx="36">
                  <c:v>3178.9709569067049</c:v>
                </c:pt>
                <c:pt idx="37">
                  <c:v>3010.6203592482802</c:v>
                </c:pt>
                <c:pt idx="38">
                  <c:v>2919.1064874273802</c:v>
                </c:pt>
                <c:pt idx="39">
                  <c:v>2818.8310016864434</c:v>
                </c:pt>
                <c:pt idx="40">
                  <c:v>2691.059008092609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 Private </c:v>
                </c:pt>
              </c:strCache>
            </c:strRef>
          </c:tx>
          <c:spPr>
            <a:ln w="12700">
              <a:solidFill>
                <a:srgbClr val="B3BD81"/>
              </a:solidFill>
            </a:ln>
          </c:spPr>
          <c:marker>
            <c:symbol val="diamond"/>
            <c:size val="10"/>
            <c:spPr>
              <a:solidFill>
                <a:srgbClr val="B3BD81"/>
              </a:solidFill>
              <a:ln>
                <a:solidFill>
                  <a:schemeClr val="tx1"/>
                </a:solidFill>
              </a:ln>
            </c:spPr>
          </c:marker>
          <c:dPt>
            <c:idx val="38"/>
            <c:bubble3D val="0"/>
          </c:dPt>
          <c:dPt>
            <c:idx val="39"/>
            <c:marker>
              <c:symbol val="circle"/>
              <c:size val="8"/>
              <c:spPr>
                <a:solidFill>
                  <a:schemeClr val="bg1"/>
                </a:solidFill>
                <a:ln>
                  <a:solidFill>
                    <a:schemeClr val="tx1"/>
                  </a:solidFill>
                </a:ln>
              </c:spPr>
            </c:marker>
            <c:bubble3D val="0"/>
          </c:dPt>
          <c:dPt>
            <c:idx val="40"/>
            <c:marker>
              <c:symbol val="circle"/>
              <c:size val="8"/>
              <c:spPr>
                <a:solidFill>
                  <a:schemeClr val="bg1"/>
                </a:solidFill>
                <a:ln>
                  <a:solidFill>
                    <a:schemeClr val="tx1"/>
                  </a:solidFill>
                </a:ln>
              </c:spPr>
            </c:marker>
            <c:bubble3D val="0"/>
          </c:dPt>
          <c:cat>
            <c:numRef>
              <c:f>Sheet1!$A$2:$A$42</c:f>
              <c:numCache>
                <c:formatCode>General</c:formatCode>
                <c:ptCount val="41"/>
                <c:pt idx="0">
                  <c:v>1975</c:v>
                </c:pt>
                <c:pt idx="1">
                  <c:v>1976</c:v>
                </c:pt>
                <c:pt idx="2">
                  <c:v>1977</c:v>
                </c:pt>
                <c:pt idx="3">
                  <c:v>1978</c:v>
                </c:pt>
                <c:pt idx="4">
                  <c:v>1979</c:v>
                </c:pt>
                <c:pt idx="5">
                  <c:v>1980</c:v>
                </c:pt>
                <c:pt idx="6">
                  <c:v>1981</c:v>
                </c:pt>
                <c:pt idx="7">
                  <c:v>1982</c:v>
                </c:pt>
                <c:pt idx="8">
                  <c:v>1983</c:v>
                </c:pt>
                <c:pt idx="9">
                  <c:v>1984</c:v>
                </c:pt>
                <c:pt idx="10">
                  <c:v>1985</c:v>
                </c:pt>
                <c:pt idx="11">
                  <c:v>1986</c:v>
                </c:pt>
                <c:pt idx="12">
                  <c:v>1987</c:v>
                </c:pt>
                <c:pt idx="13">
                  <c:v>1988</c:v>
                </c:pt>
                <c:pt idx="14">
                  <c:v>1989</c:v>
                </c:pt>
                <c:pt idx="15">
                  <c:v>1990</c:v>
                </c:pt>
                <c:pt idx="16">
                  <c:v>1991</c:v>
                </c:pt>
                <c:pt idx="17">
                  <c:v>1992</c:v>
                </c:pt>
                <c:pt idx="18">
                  <c:v>1993</c:v>
                </c:pt>
                <c:pt idx="19">
                  <c:v>1994</c:v>
                </c:pt>
                <c:pt idx="20">
                  <c:v>1995</c:v>
                </c:pt>
                <c:pt idx="21">
                  <c:v>1996</c:v>
                </c:pt>
                <c:pt idx="22">
                  <c:v>1997</c:v>
                </c:pt>
                <c:pt idx="23">
                  <c:v>1998</c:v>
                </c:pt>
                <c:pt idx="24">
                  <c:v>1999</c:v>
                </c:pt>
                <c:pt idx="25">
                  <c:v>2000</c:v>
                </c:pt>
                <c:pt idx="26">
                  <c:v>2001</c:v>
                </c:pt>
                <c:pt idx="27">
                  <c:v>2002</c:v>
                </c:pt>
                <c:pt idx="28">
                  <c:v>2003</c:v>
                </c:pt>
                <c:pt idx="29">
                  <c:v>2004</c:v>
                </c:pt>
                <c:pt idx="30">
                  <c:v>2005</c:v>
                </c:pt>
                <c:pt idx="31">
                  <c:v>2006</c:v>
                </c:pt>
                <c:pt idx="32">
                  <c:v>2007</c:v>
                </c:pt>
                <c:pt idx="33">
                  <c:v>2008</c:v>
                </c:pt>
                <c:pt idx="34">
                  <c:v>2009</c:v>
                </c:pt>
                <c:pt idx="35">
                  <c:v>2010</c:v>
                </c:pt>
                <c:pt idx="36">
                  <c:v>2011</c:v>
                </c:pt>
                <c:pt idx="37">
                  <c:v>2012</c:v>
                </c:pt>
                <c:pt idx="38">
                  <c:v>2013</c:v>
                </c:pt>
                <c:pt idx="39">
                  <c:v>2014</c:v>
                </c:pt>
                <c:pt idx="40">
                  <c:v>2015</c:v>
                </c:pt>
              </c:numCache>
            </c:numRef>
          </c:cat>
          <c:val>
            <c:numRef>
              <c:f>Sheet1!$C$2:$C$42</c:f>
              <c:numCache>
                <c:formatCode>_-"$"* #,##0_-;\-"$"* #,##0_-;_-"$"* "-"??_-;_-@_-</c:formatCode>
                <c:ptCount val="41"/>
                <c:pt idx="0">
                  <c:v>511.03258763813994</c:v>
                </c:pt>
                <c:pt idx="1">
                  <c:v>460.84436960381544</c:v>
                </c:pt>
                <c:pt idx="2">
                  <c:v>436.30687178248905</c:v>
                </c:pt>
                <c:pt idx="3">
                  <c:v>500.72587704361024</c:v>
                </c:pt>
                <c:pt idx="4">
                  <c:v>715.44773491577325</c:v>
                </c:pt>
                <c:pt idx="5">
                  <c:v>966.00151317101722</c:v>
                </c:pt>
                <c:pt idx="6">
                  <c:v>874.12292050283986</c:v>
                </c:pt>
                <c:pt idx="7">
                  <c:v>770.92150407822874</c:v>
                </c:pt>
                <c:pt idx="8">
                  <c:v>721.68422825153607</c:v>
                </c:pt>
                <c:pt idx="9">
                  <c:v>638.83624237742617</c:v>
                </c:pt>
                <c:pt idx="10">
                  <c:v>628.09632785195868</c:v>
                </c:pt>
                <c:pt idx="11">
                  <c:v>551.15760519685614</c:v>
                </c:pt>
                <c:pt idx="12">
                  <c:v>561.2580530871104</c:v>
                </c:pt>
                <c:pt idx="13">
                  <c:v>549.24797258640922</c:v>
                </c:pt>
                <c:pt idx="14">
                  <c:v>599.44110306930145</c:v>
                </c:pt>
                <c:pt idx="15">
                  <c:v>606.69120554534777</c:v>
                </c:pt>
                <c:pt idx="16">
                  <c:v>631.73463379986345</c:v>
                </c:pt>
                <c:pt idx="17">
                  <c:v>681.94919803258222</c:v>
                </c:pt>
                <c:pt idx="18">
                  <c:v>720.98369315122784</c:v>
                </c:pt>
                <c:pt idx="19">
                  <c:v>733.24513023689713</c:v>
                </c:pt>
                <c:pt idx="20">
                  <c:v>793.60308082125641</c:v>
                </c:pt>
                <c:pt idx="21">
                  <c:v>792.23930826728201</c:v>
                </c:pt>
                <c:pt idx="22">
                  <c:v>811.16081810733624</c:v>
                </c:pt>
                <c:pt idx="23">
                  <c:v>830.71134237152512</c:v>
                </c:pt>
                <c:pt idx="24">
                  <c:v>846.26165332690857</c:v>
                </c:pt>
                <c:pt idx="25">
                  <c:v>842.80811062984003</c:v>
                </c:pt>
                <c:pt idx="26">
                  <c:v>972.11657173535548</c:v>
                </c:pt>
                <c:pt idx="27">
                  <c:v>901.07787475807447</c:v>
                </c:pt>
                <c:pt idx="28">
                  <c:v>1022.8038508710093</c:v>
                </c:pt>
                <c:pt idx="29">
                  <c:v>1019.1852157857421</c:v>
                </c:pt>
                <c:pt idx="30">
                  <c:v>1006.4485101609315</c:v>
                </c:pt>
                <c:pt idx="31">
                  <c:v>1145.6281506400824</c:v>
                </c:pt>
                <c:pt idx="32">
                  <c:v>1140.0567620285658</c:v>
                </c:pt>
                <c:pt idx="33">
                  <c:v>1101.8763789955253</c:v>
                </c:pt>
                <c:pt idx="34">
                  <c:v>1195.3675049700366</c:v>
                </c:pt>
                <c:pt idx="35">
                  <c:v>1257.5862662679478</c:v>
                </c:pt>
                <c:pt idx="36">
                  <c:v>1340.6722368885701</c:v>
                </c:pt>
                <c:pt idx="37">
                  <c:v>1284.7008068113787</c:v>
                </c:pt>
                <c:pt idx="38">
                  <c:v>1285.1498910597302</c:v>
                </c:pt>
                <c:pt idx="39">
                  <c:v>1284.499042521034</c:v>
                </c:pt>
                <c:pt idx="40">
                  <c:v>1269.1962861166696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Forecast</c:v>
                </c:pt>
              </c:strCache>
            </c:strRef>
          </c:tx>
          <c:spPr>
            <a:ln w="12700">
              <a:solidFill>
                <a:srgbClr val="93A445"/>
              </a:solidFill>
            </a:ln>
          </c:spPr>
          <c:marker>
            <c:symbol val="circle"/>
            <c:size val="8"/>
            <c:spPr>
              <a:solidFill>
                <a:schemeClr val="bg1"/>
              </a:solidFill>
              <a:ln>
                <a:solidFill>
                  <a:schemeClr val="tx1"/>
                </a:solidFill>
              </a:ln>
            </c:spPr>
          </c:marker>
          <c:cat>
            <c:numRef>
              <c:f>Sheet1!$A$2:$A$42</c:f>
              <c:numCache>
                <c:formatCode>General</c:formatCode>
                <c:ptCount val="41"/>
                <c:pt idx="0">
                  <c:v>1975</c:v>
                </c:pt>
                <c:pt idx="1">
                  <c:v>1976</c:v>
                </c:pt>
                <c:pt idx="2">
                  <c:v>1977</c:v>
                </c:pt>
                <c:pt idx="3">
                  <c:v>1978</c:v>
                </c:pt>
                <c:pt idx="4">
                  <c:v>1979</c:v>
                </c:pt>
                <c:pt idx="5">
                  <c:v>1980</c:v>
                </c:pt>
                <c:pt idx="6">
                  <c:v>1981</c:v>
                </c:pt>
                <c:pt idx="7">
                  <c:v>1982</c:v>
                </c:pt>
                <c:pt idx="8">
                  <c:v>1983</c:v>
                </c:pt>
                <c:pt idx="9">
                  <c:v>1984</c:v>
                </c:pt>
                <c:pt idx="10">
                  <c:v>1985</c:v>
                </c:pt>
                <c:pt idx="11">
                  <c:v>1986</c:v>
                </c:pt>
                <c:pt idx="12">
                  <c:v>1987</c:v>
                </c:pt>
                <c:pt idx="13">
                  <c:v>1988</c:v>
                </c:pt>
                <c:pt idx="14">
                  <c:v>1989</c:v>
                </c:pt>
                <c:pt idx="15">
                  <c:v>1990</c:v>
                </c:pt>
                <c:pt idx="16">
                  <c:v>1991</c:v>
                </c:pt>
                <c:pt idx="17">
                  <c:v>1992</c:v>
                </c:pt>
                <c:pt idx="18">
                  <c:v>1993</c:v>
                </c:pt>
                <c:pt idx="19">
                  <c:v>1994</c:v>
                </c:pt>
                <c:pt idx="20">
                  <c:v>1995</c:v>
                </c:pt>
                <c:pt idx="21">
                  <c:v>1996</c:v>
                </c:pt>
                <c:pt idx="22">
                  <c:v>1997</c:v>
                </c:pt>
                <c:pt idx="23">
                  <c:v>1998</c:v>
                </c:pt>
                <c:pt idx="24">
                  <c:v>1999</c:v>
                </c:pt>
                <c:pt idx="25">
                  <c:v>2000</c:v>
                </c:pt>
                <c:pt idx="26">
                  <c:v>2001</c:v>
                </c:pt>
                <c:pt idx="27">
                  <c:v>2002</c:v>
                </c:pt>
                <c:pt idx="28">
                  <c:v>2003</c:v>
                </c:pt>
                <c:pt idx="29">
                  <c:v>2004</c:v>
                </c:pt>
                <c:pt idx="30">
                  <c:v>2005</c:v>
                </c:pt>
                <c:pt idx="31">
                  <c:v>2006</c:v>
                </c:pt>
                <c:pt idx="32">
                  <c:v>2007</c:v>
                </c:pt>
                <c:pt idx="33">
                  <c:v>2008</c:v>
                </c:pt>
                <c:pt idx="34">
                  <c:v>2009</c:v>
                </c:pt>
                <c:pt idx="35">
                  <c:v>2010</c:v>
                </c:pt>
                <c:pt idx="36">
                  <c:v>2011</c:v>
                </c:pt>
                <c:pt idx="37">
                  <c:v>2012</c:v>
                </c:pt>
                <c:pt idx="38">
                  <c:v>2013</c:v>
                </c:pt>
                <c:pt idx="39">
                  <c:v>2014</c:v>
                </c:pt>
                <c:pt idx="40">
                  <c:v>2015</c:v>
                </c:pt>
              </c:numCache>
            </c:numRef>
          </c:cat>
          <c:val>
            <c:numRef>
              <c:f>Sheet1!$D$2:$D$42</c:f>
              <c:numCache>
                <c:formatCode>General</c:formatCode>
                <c:ptCount val="41"/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18682368"/>
        <c:axId val="118685056"/>
      </c:lineChart>
      <c:catAx>
        <c:axId val="11868236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ln w="6350">
            <a:solidFill>
              <a:schemeClr val="tx1"/>
            </a:solidFill>
          </a:ln>
        </c:spPr>
        <c:txPr>
          <a:bodyPr rot="-2700000"/>
          <a:lstStyle/>
          <a:p>
            <a:pPr>
              <a:defRPr sz="1200"/>
            </a:pPr>
            <a:endParaRPr lang="en-US"/>
          </a:p>
        </c:txPr>
        <c:crossAx val="118685056"/>
        <c:crosses val="autoZero"/>
        <c:auto val="1"/>
        <c:lblAlgn val="ctr"/>
        <c:lblOffset val="100"/>
        <c:noMultiLvlLbl val="0"/>
      </c:catAx>
      <c:valAx>
        <c:axId val="118685056"/>
        <c:scaling>
          <c:orientation val="minMax"/>
        </c:scaling>
        <c:delete val="0"/>
        <c:axPos val="l"/>
        <c:numFmt formatCode="&quot;$&quot;#,##0" sourceLinked="0"/>
        <c:majorTickMark val="out"/>
        <c:minorTickMark val="none"/>
        <c:tickLblPos val="nextTo"/>
        <c:spPr>
          <a:ln w="6350">
            <a:solidFill>
              <a:schemeClr val="tx1"/>
            </a:solidFill>
          </a:ln>
        </c:spPr>
        <c:txPr>
          <a:bodyPr/>
          <a:lstStyle/>
          <a:p>
            <a:pPr>
              <a:defRPr sz="1200"/>
            </a:pPr>
            <a:endParaRPr lang="en-US"/>
          </a:p>
        </c:txPr>
        <c:crossAx val="118682368"/>
        <c:crosses val="autoZero"/>
        <c:crossBetween val="between"/>
      </c:valAx>
    </c:plotArea>
    <c:legend>
      <c:legendPos val="b"/>
      <c:layout>
        <c:manualLayout>
          <c:xMode val="edge"/>
          <c:yMode val="edge"/>
          <c:x val="0.20861900942937692"/>
          <c:y val="0.88635509271018553"/>
          <c:w val="0.61979889666569454"/>
          <c:h val="5.1816950300567266E-2"/>
        </c:manualLayout>
      </c:layout>
      <c:overlay val="0"/>
      <c:spPr>
        <a:noFill/>
      </c:spPr>
      <c:txPr>
        <a:bodyPr/>
        <a:lstStyle/>
        <a:p>
          <a:pPr>
            <a:defRPr sz="1800" baseline="12000"/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  <c:userShapes r:id="rId2"/>
</c:chartSpace>
</file>

<file path=ppt/charts/chart4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CA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9.0445144356955387E-2"/>
          <c:y val="4.4985867151221486E-2"/>
          <c:w val="0.89001640419947514"/>
          <c:h val="0.70386022642692048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Expenditure</c:v>
                </c:pt>
              </c:strCache>
            </c:strRef>
          </c:tx>
          <c:spPr>
            <a:ln w="12700">
              <a:solidFill>
                <a:srgbClr val="93A445"/>
              </a:solidFill>
              <a:prstDash val="solid"/>
            </a:ln>
          </c:spPr>
          <c:marker>
            <c:symbol val="diamond"/>
            <c:size val="9"/>
            <c:spPr>
              <a:solidFill>
                <a:srgbClr val="93A445"/>
              </a:solidFill>
              <a:ln w="6350">
                <a:solidFill>
                  <a:schemeClr val="tx1"/>
                </a:solidFill>
                <a:prstDash val="solid"/>
              </a:ln>
            </c:spPr>
          </c:marker>
          <c:dPt>
            <c:idx val="35"/>
            <c:bubble3D val="0"/>
          </c:dPt>
          <c:dPt>
            <c:idx val="36"/>
            <c:marker>
              <c:spPr>
                <a:solidFill>
                  <a:srgbClr val="93A445"/>
                </a:solidFill>
                <a:ln w="6350">
                  <a:solidFill>
                    <a:schemeClr val="tx1"/>
                  </a:solidFill>
                  <a:prstDash val="solid"/>
                </a:ln>
                <a:effectLst>
                  <a:outerShdw blurRad="50800" dist="50800" dir="5400000" algn="ctr" rotWithShape="0">
                    <a:schemeClr val="bg1"/>
                  </a:outerShdw>
                </a:effectLst>
              </c:spPr>
            </c:marker>
            <c:bubble3D val="0"/>
            <c:spPr>
              <a:ln w="12700">
                <a:solidFill>
                  <a:srgbClr val="93A445"/>
                </a:solidFill>
                <a:prstDash val="solid"/>
              </a:ln>
              <a:effectLst>
                <a:outerShdw blurRad="50800" dist="50800" dir="5400000" algn="ctr" rotWithShape="0">
                  <a:schemeClr val="bg1"/>
                </a:outerShdw>
              </a:effectLst>
            </c:spPr>
          </c:dPt>
          <c:dPt>
            <c:idx val="37"/>
            <c:bubble3D val="0"/>
          </c:dPt>
          <c:dPt>
            <c:idx val="38"/>
            <c:bubble3D val="0"/>
            <c:spPr>
              <a:ln w="12700">
                <a:solidFill>
                  <a:srgbClr val="93A445"/>
                </a:solidFill>
                <a:prstDash val="solid"/>
              </a:ln>
            </c:spPr>
          </c:dPt>
          <c:dPt>
            <c:idx val="39"/>
            <c:marker>
              <c:symbol val="circle"/>
              <c:size val="8"/>
              <c:spPr>
                <a:solidFill>
                  <a:schemeClr val="bg1"/>
                </a:solidFill>
                <a:ln w="6350">
                  <a:solidFill>
                    <a:schemeClr val="tx1"/>
                  </a:solidFill>
                  <a:prstDash val="solid"/>
                </a:ln>
              </c:spPr>
            </c:marker>
            <c:bubble3D val="0"/>
            <c:spPr>
              <a:ln w="12700">
                <a:solidFill>
                  <a:srgbClr val="93A445"/>
                </a:solidFill>
                <a:prstDash val="solid"/>
              </a:ln>
            </c:spPr>
          </c:dPt>
          <c:dPt>
            <c:idx val="40"/>
            <c:marker>
              <c:symbol val="circle"/>
              <c:size val="8"/>
              <c:spPr>
                <a:solidFill>
                  <a:schemeClr val="bg1"/>
                </a:solidFill>
                <a:ln w="6350">
                  <a:solidFill>
                    <a:schemeClr val="tx1"/>
                  </a:solidFill>
                  <a:prstDash val="solid"/>
                </a:ln>
              </c:spPr>
            </c:marker>
            <c:bubble3D val="0"/>
          </c:dPt>
          <c:cat>
            <c:numRef>
              <c:f>Sheet1!$A$2:$A$42</c:f>
              <c:numCache>
                <c:formatCode>General</c:formatCode>
                <c:ptCount val="41"/>
                <c:pt idx="0">
                  <c:v>1975</c:v>
                </c:pt>
                <c:pt idx="1">
                  <c:v>1976</c:v>
                </c:pt>
                <c:pt idx="2">
                  <c:v>1977</c:v>
                </c:pt>
                <c:pt idx="3">
                  <c:v>1978</c:v>
                </c:pt>
                <c:pt idx="4">
                  <c:v>1979</c:v>
                </c:pt>
                <c:pt idx="5">
                  <c:v>1980</c:v>
                </c:pt>
                <c:pt idx="6">
                  <c:v>1981</c:v>
                </c:pt>
                <c:pt idx="7">
                  <c:v>1982</c:v>
                </c:pt>
                <c:pt idx="8">
                  <c:v>1983</c:v>
                </c:pt>
                <c:pt idx="9">
                  <c:v>1984</c:v>
                </c:pt>
                <c:pt idx="10">
                  <c:v>1985</c:v>
                </c:pt>
                <c:pt idx="11">
                  <c:v>1986</c:v>
                </c:pt>
                <c:pt idx="12">
                  <c:v>1987</c:v>
                </c:pt>
                <c:pt idx="13">
                  <c:v>1988</c:v>
                </c:pt>
                <c:pt idx="14">
                  <c:v>1989</c:v>
                </c:pt>
                <c:pt idx="15">
                  <c:v>1990</c:v>
                </c:pt>
                <c:pt idx="16">
                  <c:v>1991</c:v>
                </c:pt>
                <c:pt idx="17">
                  <c:v>1992</c:v>
                </c:pt>
                <c:pt idx="18">
                  <c:v>1993</c:v>
                </c:pt>
                <c:pt idx="19">
                  <c:v>1994</c:v>
                </c:pt>
                <c:pt idx="20">
                  <c:v>1995</c:v>
                </c:pt>
                <c:pt idx="21">
                  <c:v>1996</c:v>
                </c:pt>
                <c:pt idx="22">
                  <c:v>1997</c:v>
                </c:pt>
                <c:pt idx="23">
                  <c:v>1998</c:v>
                </c:pt>
                <c:pt idx="24">
                  <c:v>1999</c:v>
                </c:pt>
                <c:pt idx="25">
                  <c:v>2000</c:v>
                </c:pt>
                <c:pt idx="26">
                  <c:v>2001</c:v>
                </c:pt>
                <c:pt idx="27">
                  <c:v>2002</c:v>
                </c:pt>
                <c:pt idx="28">
                  <c:v>2003</c:v>
                </c:pt>
                <c:pt idx="29">
                  <c:v>2004</c:v>
                </c:pt>
                <c:pt idx="30">
                  <c:v>2005</c:v>
                </c:pt>
                <c:pt idx="31">
                  <c:v>2006</c:v>
                </c:pt>
                <c:pt idx="32">
                  <c:v>2007</c:v>
                </c:pt>
                <c:pt idx="33">
                  <c:v>2008</c:v>
                </c:pt>
                <c:pt idx="34">
                  <c:v>2009</c:v>
                </c:pt>
                <c:pt idx="35">
                  <c:v>2010</c:v>
                </c:pt>
                <c:pt idx="36">
                  <c:v>2011</c:v>
                </c:pt>
                <c:pt idx="37">
                  <c:v>2012</c:v>
                </c:pt>
                <c:pt idx="38">
                  <c:v>2013</c:v>
                </c:pt>
                <c:pt idx="39">
                  <c:v>2014</c:v>
                </c:pt>
                <c:pt idx="40">
                  <c:v>2015</c:v>
                </c:pt>
              </c:numCache>
            </c:numRef>
          </c:cat>
          <c:val>
            <c:numRef>
              <c:f>Sheet1!$B$2:$B$42</c:f>
              <c:numCache>
                <c:formatCode>General</c:formatCode>
                <c:ptCount val="41"/>
                <c:pt idx="0">
                  <c:v>0.38247269489850677</c:v>
                </c:pt>
                <c:pt idx="1">
                  <c:v>0.44218364237945812</c:v>
                </c:pt>
                <c:pt idx="2">
                  <c:v>0.46911311283272955</c:v>
                </c:pt>
                <c:pt idx="3">
                  <c:v>0.51248251339232231</c:v>
                </c:pt>
                <c:pt idx="4">
                  <c:v>0.57295162035093405</c:v>
                </c:pt>
                <c:pt idx="5">
                  <c:v>0.65722384504447362</c:v>
                </c:pt>
                <c:pt idx="6">
                  <c:v>0.78884403669956182</c:v>
                </c:pt>
                <c:pt idx="7">
                  <c:v>0.91905763711706234</c:v>
                </c:pt>
                <c:pt idx="8">
                  <c:v>1.0048629894941328</c:v>
                </c:pt>
                <c:pt idx="9">
                  <c:v>1.1253476461049974</c:v>
                </c:pt>
                <c:pt idx="10">
                  <c:v>1.2325320299161073</c:v>
                </c:pt>
                <c:pt idx="11">
                  <c:v>1.376890210115034</c:v>
                </c:pt>
                <c:pt idx="12">
                  <c:v>1.5605797052864852</c:v>
                </c:pt>
                <c:pt idx="13">
                  <c:v>1.5852156473107655</c:v>
                </c:pt>
                <c:pt idx="14">
                  <c:v>1.7518364430911082</c:v>
                </c:pt>
                <c:pt idx="15">
                  <c:v>1.8669265705550095</c:v>
                </c:pt>
                <c:pt idx="16">
                  <c:v>1.9700374239395873</c:v>
                </c:pt>
                <c:pt idx="17">
                  <c:v>2.0315728266192306</c:v>
                </c:pt>
                <c:pt idx="18">
                  <c:v>2.0250287222903567</c:v>
                </c:pt>
                <c:pt idx="19">
                  <c:v>2.0233514533393406</c:v>
                </c:pt>
                <c:pt idx="20">
                  <c:v>2.0612909467896507</c:v>
                </c:pt>
                <c:pt idx="21">
                  <c:v>2.0890109029827828</c:v>
                </c:pt>
                <c:pt idx="22">
                  <c:v>2.3642054956055256</c:v>
                </c:pt>
                <c:pt idx="23">
                  <c:v>2.5529073833326041</c:v>
                </c:pt>
                <c:pt idx="24">
                  <c:v>2.6779343400057667</c:v>
                </c:pt>
                <c:pt idx="25">
                  <c:v>2.8365849148294973</c:v>
                </c:pt>
                <c:pt idx="26">
                  <c:v>3.0133028487826246</c:v>
                </c:pt>
                <c:pt idx="27">
                  <c:v>3.3068042477743509</c:v>
                </c:pt>
                <c:pt idx="28">
                  <c:v>3.5957540779303439</c:v>
                </c:pt>
                <c:pt idx="29">
                  <c:v>3.7220035045381357</c:v>
                </c:pt>
                <c:pt idx="30">
                  <c:v>4.0268137229267875</c:v>
                </c:pt>
                <c:pt idx="31">
                  <c:v>4.4688988985203846</c:v>
                </c:pt>
                <c:pt idx="32">
                  <c:v>4.7626662863380549</c:v>
                </c:pt>
                <c:pt idx="33">
                  <c:v>5.014484638510174</c:v>
                </c:pt>
                <c:pt idx="34">
                  <c:v>5.2796653434349601</c:v>
                </c:pt>
                <c:pt idx="35">
                  <c:v>5.8032042717548009</c:v>
                </c:pt>
                <c:pt idx="36">
                  <c:v>6.0090765877625563</c:v>
                </c:pt>
                <c:pt idx="37">
                  <c:v>6.0406569596731119</c:v>
                </c:pt>
                <c:pt idx="38">
                  <c:v>5.9560344447649642</c:v>
                </c:pt>
                <c:pt idx="39">
                  <c:v>6.0514438150375485</c:v>
                </c:pt>
                <c:pt idx="40">
                  <c:v>6.1972236046911542</c:v>
                </c:pt>
              </c:numCache>
            </c:numRef>
          </c:val>
          <c:smooth val="0"/>
        </c:ser>
        <c:ser>
          <c:idx val="2"/>
          <c:order val="1"/>
          <c:tx>
            <c:strRef>
              <c:f>Sheet1!$C$1</c:f>
              <c:strCache>
                <c:ptCount val="1"/>
                <c:pt idx="0">
                  <c:v>Forecast</c:v>
                </c:pt>
              </c:strCache>
            </c:strRef>
          </c:tx>
          <c:spPr>
            <a:ln w="12700">
              <a:solidFill>
                <a:srgbClr val="8B9B3C"/>
              </a:solidFill>
            </a:ln>
          </c:spPr>
          <c:marker>
            <c:symbol val="circle"/>
            <c:size val="7"/>
            <c:spPr>
              <a:solidFill>
                <a:schemeClr val="bg1"/>
              </a:solidFill>
              <a:ln>
                <a:solidFill>
                  <a:schemeClr val="tx1"/>
                </a:solidFill>
              </a:ln>
            </c:spPr>
          </c:marker>
          <c:cat>
            <c:numRef>
              <c:f>Sheet1!$A$2:$A$42</c:f>
              <c:numCache>
                <c:formatCode>General</c:formatCode>
                <c:ptCount val="41"/>
                <c:pt idx="0">
                  <c:v>1975</c:v>
                </c:pt>
                <c:pt idx="1">
                  <c:v>1976</c:v>
                </c:pt>
                <c:pt idx="2">
                  <c:v>1977</c:v>
                </c:pt>
                <c:pt idx="3">
                  <c:v>1978</c:v>
                </c:pt>
                <c:pt idx="4">
                  <c:v>1979</c:v>
                </c:pt>
                <c:pt idx="5">
                  <c:v>1980</c:v>
                </c:pt>
                <c:pt idx="6">
                  <c:v>1981</c:v>
                </c:pt>
                <c:pt idx="7">
                  <c:v>1982</c:v>
                </c:pt>
                <c:pt idx="8">
                  <c:v>1983</c:v>
                </c:pt>
                <c:pt idx="9">
                  <c:v>1984</c:v>
                </c:pt>
                <c:pt idx="10">
                  <c:v>1985</c:v>
                </c:pt>
                <c:pt idx="11">
                  <c:v>1986</c:v>
                </c:pt>
                <c:pt idx="12">
                  <c:v>1987</c:v>
                </c:pt>
                <c:pt idx="13">
                  <c:v>1988</c:v>
                </c:pt>
                <c:pt idx="14">
                  <c:v>1989</c:v>
                </c:pt>
                <c:pt idx="15">
                  <c:v>1990</c:v>
                </c:pt>
                <c:pt idx="16">
                  <c:v>1991</c:v>
                </c:pt>
                <c:pt idx="17">
                  <c:v>1992</c:v>
                </c:pt>
                <c:pt idx="18">
                  <c:v>1993</c:v>
                </c:pt>
                <c:pt idx="19">
                  <c:v>1994</c:v>
                </c:pt>
                <c:pt idx="20">
                  <c:v>1995</c:v>
                </c:pt>
                <c:pt idx="21">
                  <c:v>1996</c:v>
                </c:pt>
                <c:pt idx="22">
                  <c:v>1997</c:v>
                </c:pt>
                <c:pt idx="23">
                  <c:v>1998</c:v>
                </c:pt>
                <c:pt idx="24">
                  <c:v>1999</c:v>
                </c:pt>
                <c:pt idx="25">
                  <c:v>2000</c:v>
                </c:pt>
                <c:pt idx="26">
                  <c:v>2001</c:v>
                </c:pt>
                <c:pt idx="27">
                  <c:v>2002</c:v>
                </c:pt>
                <c:pt idx="28">
                  <c:v>2003</c:v>
                </c:pt>
                <c:pt idx="29">
                  <c:v>2004</c:v>
                </c:pt>
                <c:pt idx="30">
                  <c:v>2005</c:v>
                </c:pt>
                <c:pt idx="31">
                  <c:v>2006</c:v>
                </c:pt>
                <c:pt idx="32">
                  <c:v>2007</c:v>
                </c:pt>
                <c:pt idx="33">
                  <c:v>2008</c:v>
                </c:pt>
                <c:pt idx="34">
                  <c:v>2009</c:v>
                </c:pt>
                <c:pt idx="35">
                  <c:v>2010</c:v>
                </c:pt>
                <c:pt idx="36">
                  <c:v>2011</c:v>
                </c:pt>
                <c:pt idx="37">
                  <c:v>2012</c:v>
                </c:pt>
                <c:pt idx="38">
                  <c:v>2013</c:v>
                </c:pt>
                <c:pt idx="39">
                  <c:v>2014</c:v>
                </c:pt>
                <c:pt idx="40">
                  <c:v>2015</c:v>
                </c:pt>
              </c:numCache>
            </c:numRef>
          </c:cat>
          <c:val>
            <c:numRef>
              <c:f>Sheet1!$C$2:$C$42</c:f>
              <c:numCache>
                <c:formatCode>General</c:formatCode>
                <c:ptCount val="41"/>
              </c:numCache>
            </c:numRef>
          </c:val>
          <c:smooth val="0"/>
        </c:ser>
        <c:ser>
          <c:idx val="1"/>
          <c:order val="2"/>
          <c:tx>
            <c:strRef>
              <c:f>Sheet1!$D$1</c:f>
              <c:strCache>
                <c:ptCount val="1"/>
                <c:pt idx="0">
                  <c:v>$6 Billion</c:v>
                </c:pt>
              </c:strCache>
            </c:strRef>
          </c:tx>
          <c:spPr>
            <a:ln w="12700">
              <a:solidFill>
                <a:schemeClr val="tx1"/>
              </a:solidFill>
              <a:prstDash val="sysDash"/>
              <a:headEnd type="none" w="med" len="med"/>
            </a:ln>
          </c:spPr>
          <c:marker>
            <c:symbol val="none"/>
          </c:marker>
          <c:dPt>
            <c:idx val="35"/>
            <c:bubble3D val="0"/>
          </c:dPt>
          <c:dLbls>
            <c:dLbl>
              <c:idx val="7"/>
              <c:layout>
                <c:manualLayout>
                  <c:x val="9.7416120323949099E-2"/>
                  <c:y val="-4.9508951306459825E-2"/>
                </c:manualLayout>
              </c:layout>
              <c:tx>
                <c:rich>
                  <a:bodyPr/>
                  <a:lstStyle/>
                  <a:p>
                    <a:r>
                      <a:rPr lang="en-US" dirty="0" smtClean="0">
                        <a:solidFill>
                          <a:schemeClr val="tx1"/>
                        </a:solidFill>
                      </a:rPr>
                      <a:t>$6 billion</a:t>
                    </a:r>
                    <a:endParaRPr lang="en-US" dirty="0"/>
                  </a:p>
                </c:rich>
              </c:tx>
              <c:dLblPos val="r"/>
              <c:showLegendKey val="0"/>
              <c:showVal val="0"/>
              <c:showCatName val="0"/>
              <c:showSerName val="1"/>
              <c:showPercent val="0"/>
              <c:showBubbleSize val="0"/>
            </c:dLbl>
            <c:txPr>
              <a:bodyPr/>
              <a:lstStyle/>
              <a:p>
                <a:pPr>
                  <a:defRPr>
                    <a:solidFill>
                      <a:schemeClr val="tx1"/>
                    </a:solidFill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1975</c:v>
                </c:pt>
                <c:pt idx="1">
                  <c:v>1976</c:v>
                </c:pt>
                <c:pt idx="2">
                  <c:v>1977</c:v>
                </c:pt>
                <c:pt idx="3">
                  <c:v>1978</c:v>
                </c:pt>
                <c:pt idx="4">
                  <c:v>1979</c:v>
                </c:pt>
                <c:pt idx="5">
                  <c:v>1980</c:v>
                </c:pt>
                <c:pt idx="6">
                  <c:v>1981</c:v>
                </c:pt>
                <c:pt idx="7">
                  <c:v>1982</c:v>
                </c:pt>
                <c:pt idx="8">
                  <c:v>1983</c:v>
                </c:pt>
                <c:pt idx="9">
                  <c:v>1984</c:v>
                </c:pt>
                <c:pt idx="10">
                  <c:v>1985</c:v>
                </c:pt>
                <c:pt idx="11">
                  <c:v>1986</c:v>
                </c:pt>
                <c:pt idx="12">
                  <c:v>1987</c:v>
                </c:pt>
                <c:pt idx="13">
                  <c:v>1988</c:v>
                </c:pt>
                <c:pt idx="14">
                  <c:v>1989</c:v>
                </c:pt>
                <c:pt idx="15">
                  <c:v>1990</c:v>
                </c:pt>
                <c:pt idx="16">
                  <c:v>1991</c:v>
                </c:pt>
                <c:pt idx="17">
                  <c:v>1992</c:v>
                </c:pt>
                <c:pt idx="18">
                  <c:v>1993</c:v>
                </c:pt>
                <c:pt idx="19">
                  <c:v>1994</c:v>
                </c:pt>
                <c:pt idx="20">
                  <c:v>1995</c:v>
                </c:pt>
                <c:pt idx="21">
                  <c:v>1996</c:v>
                </c:pt>
                <c:pt idx="22">
                  <c:v>1997</c:v>
                </c:pt>
                <c:pt idx="23">
                  <c:v>1998</c:v>
                </c:pt>
                <c:pt idx="24">
                  <c:v>1999</c:v>
                </c:pt>
                <c:pt idx="25">
                  <c:v>2000</c:v>
                </c:pt>
                <c:pt idx="26">
                  <c:v>2001</c:v>
                </c:pt>
                <c:pt idx="27">
                  <c:v>2002</c:v>
                </c:pt>
                <c:pt idx="28">
                  <c:v>2003</c:v>
                </c:pt>
                <c:pt idx="29">
                  <c:v>2004</c:v>
                </c:pt>
                <c:pt idx="30">
                  <c:v>2005</c:v>
                </c:pt>
                <c:pt idx="31">
                  <c:v>2006</c:v>
                </c:pt>
                <c:pt idx="32">
                  <c:v>2007</c:v>
                </c:pt>
                <c:pt idx="33">
                  <c:v>2008</c:v>
                </c:pt>
                <c:pt idx="34">
                  <c:v>2009</c:v>
                </c:pt>
                <c:pt idx="35">
                  <c:v>2010</c:v>
                </c:pt>
                <c:pt idx="36">
                  <c:v>2011</c:v>
                </c:pt>
                <c:pt idx="37">
                  <c:v>2012</c:v>
                </c:pt>
                <c:pt idx="38">
                  <c:v>2013</c:v>
                </c:pt>
                <c:pt idx="39">
                  <c:v>2014</c:v>
                </c:pt>
                <c:pt idx="40">
                  <c:v>2015</c:v>
                </c:pt>
              </c:numCache>
            </c:numRef>
          </c:cat>
          <c:val>
            <c:numRef>
              <c:f>Sheet1!$D$2:$D$42</c:f>
              <c:numCache>
                <c:formatCode>General</c:formatCode>
                <c:ptCount val="41"/>
                <c:pt idx="0">
                  <c:v>6</c:v>
                </c:pt>
                <c:pt idx="1">
                  <c:v>6</c:v>
                </c:pt>
                <c:pt idx="2">
                  <c:v>6</c:v>
                </c:pt>
                <c:pt idx="3">
                  <c:v>6</c:v>
                </c:pt>
                <c:pt idx="4">
                  <c:v>6</c:v>
                </c:pt>
                <c:pt idx="5">
                  <c:v>6</c:v>
                </c:pt>
                <c:pt idx="6">
                  <c:v>6</c:v>
                </c:pt>
                <c:pt idx="7">
                  <c:v>6</c:v>
                </c:pt>
                <c:pt idx="8">
                  <c:v>6</c:v>
                </c:pt>
                <c:pt idx="9">
                  <c:v>6</c:v>
                </c:pt>
                <c:pt idx="10">
                  <c:v>6</c:v>
                </c:pt>
                <c:pt idx="11">
                  <c:v>6</c:v>
                </c:pt>
                <c:pt idx="12">
                  <c:v>6</c:v>
                </c:pt>
                <c:pt idx="13">
                  <c:v>6</c:v>
                </c:pt>
                <c:pt idx="14">
                  <c:v>6</c:v>
                </c:pt>
                <c:pt idx="15">
                  <c:v>6</c:v>
                </c:pt>
                <c:pt idx="16">
                  <c:v>6</c:v>
                </c:pt>
                <c:pt idx="17">
                  <c:v>6</c:v>
                </c:pt>
                <c:pt idx="18">
                  <c:v>6</c:v>
                </c:pt>
                <c:pt idx="19">
                  <c:v>6</c:v>
                </c:pt>
                <c:pt idx="20">
                  <c:v>6</c:v>
                </c:pt>
                <c:pt idx="21">
                  <c:v>6</c:v>
                </c:pt>
                <c:pt idx="22">
                  <c:v>6</c:v>
                </c:pt>
                <c:pt idx="23">
                  <c:v>6</c:v>
                </c:pt>
                <c:pt idx="24">
                  <c:v>6</c:v>
                </c:pt>
                <c:pt idx="25">
                  <c:v>6</c:v>
                </c:pt>
                <c:pt idx="26">
                  <c:v>6</c:v>
                </c:pt>
                <c:pt idx="27">
                  <c:v>6</c:v>
                </c:pt>
                <c:pt idx="28">
                  <c:v>6</c:v>
                </c:pt>
                <c:pt idx="29">
                  <c:v>6</c:v>
                </c:pt>
                <c:pt idx="30">
                  <c:v>6</c:v>
                </c:pt>
                <c:pt idx="31">
                  <c:v>6</c:v>
                </c:pt>
                <c:pt idx="32">
                  <c:v>6</c:v>
                </c:pt>
                <c:pt idx="33">
                  <c:v>6</c:v>
                </c:pt>
                <c:pt idx="34">
                  <c:v>6</c:v>
                </c:pt>
                <c:pt idx="35">
                  <c:v>6</c:v>
                </c:pt>
                <c:pt idx="36">
                  <c:v>6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$3 Billion</c:v>
                </c:pt>
              </c:strCache>
            </c:strRef>
          </c:tx>
          <c:spPr>
            <a:ln w="12700">
              <a:solidFill>
                <a:schemeClr val="tx1"/>
              </a:solidFill>
              <a:prstDash val="sysDash"/>
            </a:ln>
          </c:spPr>
          <c:marker>
            <c:symbol val="none"/>
          </c:marker>
          <c:dLbls>
            <c:dLbl>
              <c:idx val="7"/>
              <c:layout>
                <c:manualLayout>
                  <c:x val="9.4330890860007718E-2"/>
                  <c:y val="-3.7070944490147688E-2"/>
                </c:manualLayout>
              </c:layout>
              <c:tx>
                <c:rich>
                  <a:bodyPr/>
                  <a:lstStyle/>
                  <a:p>
                    <a:r>
                      <a:rPr lang="en-US" dirty="0" smtClean="0">
                        <a:solidFill>
                          <a:schemeClr val="tx1"/>
                        </a:solidFill>
                      </a:rPr>
                      <a:t>$3 billion</a:t>
                    </a:r>
                    <a:endParaRPr lang="en-US" dirty="0"/>
                  </a:p>
                </c:rich>
              </c:tx>
              <c:dLblPos val="r"/>
              <c:showLegendKey val="0"/>
              <c:showVal val="0"/>
              <c:showCatName val="0"/>
              <c:showSerName val="1"/>
              <c:showPercent val="0"/>
              <c:showBubbleSize val="0"/>
            </c:dLbl>
            <c:txPr>
              <a:bodyPr/>
              <a:lstStyle/>
              <a:p>
                <a:pPr>
                  <a:defRPr>
                    <a:solidFill>
                      <a:schemeClr val="tx1"/>
                    </a:solidFill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1975</c:v>
                </c:pt>
                <c:pt idx="1">
                  <c:v>1976</c:v>
                </c:pt>
                <c:pt idx="2">
                  <c:v>1977</c:v>
                </c:pt>
                <c:pt idx="3">
                  <c:v>1978</c:v>
                </c:pt>
                <c:pt idx="4">
                  <c:v>1979</c:v>
                </c:pt>
                <c:pt idx="5">
                  <c:v>1980</c:v>
                </c:pt>
                <c:pt idx="6">
                  <c:v>1981</c:v>
                </c:pt>
                <c:pt idx="7">
                  <c:v>1982</c:v>
                </c:pt>
                <c:pt idx="8">
                  <c:v>1983</c:v>
                </c:pt>
                <c:pt idx="9">
                  <c:v>1984</c:v>
                </c:pt>
                <c:pt idx="10">
                  <c:v>1985</c:v>
                </c:pt>
                <c:pt idx="11">
                  <c:v>1986</c:v>
                </c:pt>
                <c:pt idx="12">
                  <c:v>1987</c:v>
                </c:pt>
                <c:pt idx="13">
                  <c:v>1988</c:v>
                </c:pt>
                <c:pt idx="14">
                  <c:v>1989</c:v>
                </c:pt>
                <c:pt idx="15">
                  <c:v>1990</c:v>
                </c:pt>
                <c:pt idx="16">
                  <c:v>1991</c:v>
                </c:pt>
                <c:pt idx="17">
                  <c:v>1992</c:v>
                </c:pt>
                <c:pt idx="18">
                  <c:v>1993</c:v>
                </c:pt>
                <c:pt idx="19">
                  <c:v>1994</c:v>
                </c:pt>
                <c:pt idx="20">
                  <c:v>1995</c:v>
                </c:pt>
                <c:pt idx="21">
                  <c:v>1996</c:v>
                </c:pt>
                <c:pt idx="22">
                  <c:v>1997</c:v>
                </c:pt>
                <c:pt idx="23">
                  <c:v>1998</c:v>
                </c:pt>
                <c:pt idx="24">
                  <c:v>1999</c:v>
                </c:pt>
                <c:pt idx="25">
                  <c:v>2000</c:v>
                </c:pt>
                <c:pt idx="26">
                  <c:v>2001</c:v>
                </c:pt>
                <c:pt idx="27">
                  <c:v>2002</c:v>
                </c:pt>
                <c:pt idx="28">
                  <c:v>2003</c:v>
                </c:pt>
                <c:pt idx="29">
                  <c:v>2004</c:v>
                </c:pt>
                <c:pt idx="30">
                  <c:v>2005</c:v>
                </c:pt>
                <c:pt idx="31">
                  <c:v>2006</c:v>
                </c:pt>
                <c:pt idx="32">
                  <c:v>2007</c:v>
                </c:pt>
                <c:pt idx="33">
                  <c:v>2008</c:v>
                </c:pt>
                <c:pt idx="34">
                  <c:v>2009</c:v>
                </c:pt>
                <c:pt idx="35">
                  <c:v>2010</c:v>
                </c:pt>
                <c:pt idx="36">
                  <c:v>2011</c:v>
                </c:pt>
                <c:pt idx="37">
                  <c:v>2012</c:v>
                </c:pt>
                <c:pt idx="38">
                  <c:v>2013</c:v>
                </c:pt>
                <c:pt idx="39">
                  <c:v>2014</c:v>
                </c:pt>
                <c:pt idx="40">
                  <c:v>2015</c:v>
                </c:pt>
              </c:numCache>
            </c:numRef>
          </c:cat>
          <c:val>
            <c:numRef>
              <c:f>Sheet1!$E$2:$E$42</c:f>
              <c:numCache>
                <c:formatCode>General</c:formatCode>
                <c:ptCount val="41"/>
                <c:pt idx="0">
                  <c:v>3</c:v>
                </c:pt>
                <c:pt idx="1">
                  <c:v>3</c:v>
                </c:pt>
                <c:pt idx="2">
                  <c:v>3</c:v>
                </c:pt>
                <c:pt idx="3">
                  <c:v>3</c:v>
                </c:pt>
                <c:pt idx="4">
                  <c:v>3</c:v>
                </c:pt>
                <c:pt idx="5">
                  <c:v>3</c:v>
                </c:pt>
                <c:pt idx="6">
                  <c:v>3</c:v>
                </c:pt>
                <c:pt idx="7">
                  <c:v>3</c:v>
                </c:pt>
                <c:pt idx="8">
                  <c:v>3</c:v>
                </c:pt>
                <c:pt idx="9">
                  <c:v>3</c:v>
                </c:pt>
                <c:pt idx="10">
                  <c:v>3</c:v>
                </c:pt>
                <c:pt idx="11">
                  <c:v>3</c:v>
                </c:pt>
                <c:pt idx="12">
                  <c:v>3</c:v>
                </c:pt>
                <c:pt idx="13">
                  <c:v>3</c:v>
                </c:pt>
                <c:pt idx="14">
                  <c:v>3</c:v>
                </c:pt>
                <c:pt idx="15">
                  <c:v>3</c:v>
                </c:pt>
                <c:pt idx="16">
                  <c:v>3</c:v>
                </c:pt>
                <c:pt idx="17">
                  <c:v>3</c:v>
                </c:pt>
                <c:pt idx="18">
                  <c:v>3</c:v>
                </c:pt>
                <c:pt idx="19">
                  <c:v>3</c:v>
                </c:pt>
                <c:pt idx="20">
                  <c:v>3</c:v>
                </c:pt>
                <c:pt idx="21">
                  <c:v>3</c:v>
                </c:pt>
                <c:pt idx="22">
                  <c:v>3</c:v>
                </c:pt>
                <c:pt idx="23">
                  <c:v>3</c:v>
                </c:pt>
                <c:pt idx="24">
                  <c:v>3</c:v>
                </c:pt>
                <c:pt idx="25">
                  <c:v>3</c:v>
                </c:pt>
                <c:pt idx="26">
                  <c:v>3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18889088"/>
        <c:axId val="118894976"/>
      </c:lineChart>
      <c:catAx>
        <c:axId val="11888908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ln w="6350">
            <a:solidFill>
              <a:schemeClr val="tx1"/>
            </a:solidFill>
          </a:ln>
        </c:spPr>
        <c:txPr>
          <a:bodyPr rot="-2700000" vert="horz"/>
          <a:lstStyle/>
          <a:p>
            <a:pPr>
              <a:defRPr/>
            </a:pPr>
            <a:endParaRPr lang="en-US"/>
          </a:p>
        </c:txPr>
        <c:crossAx val="118894976"/>
        <c:crosses val="autoZero"/>
        <c:auto val="1"/>
        <c:lblAlgn val="ctr"/>
        <c:lblOffset val="100"/>
        <c:noMultiLvlLbl val="0"/>
      </c:catAx>
      <c:valAx>
        <c:axId val="118894976"/>
        <c:scaling>
          <c:orientation val="minMax"/>
        </c:scaling>
        <c:delete val="0"/>
        <c:axPos val="l"/>
        <c:majorGridlines>
          <c:spPr>
            <a:ln>
              <a:solidFill>
                <a:schemeClr val="bg1"/>
              </a:solidFill>
            </a:ln>
          </c:spPr>
        </c:majorGridlines>
        <c:numFmt formatCode="&quot;$&quot;#,##0" sourceLinked="0"/>
        <c:majorTickMark val="out"/>
        <c:minorTickMark val="none"/>
        <c:tickLblPos val="nextTo"/>
        <c:spPr>
          <a:ln w="6350">
            <a:solidFill>
              <a:schemeClr val="tx1"/>
            </a:solidFill>
          </a:ln>
        </c:spPr>
        <c:crossAx val="118889088"/>
        <c:crosses val="autoZero"/>
        <c:crossBetween val="between"/>
      </c:valAx>
      <c:spPr>
        <a:noFill/>
        <a:ln w="25400">
          <a:noFill/>
        </a:ln>
      </c:spPr>
    </c:plotArea>
    <c:legend>
      <c:legendPos val="b"/>
      <c:legendEntry>
        <c:idx val="2"/>
        <c:delete val="1"/>
      </c:legendEntry>
      <c:legendEntry>
        <c:idx val="3"/>
        <c:delete val="1"/>
      </c:legendEntry>
      <c:layout>
        <c:manualLayout>
          <c:xMode val="edge"/>
          <c:yMode val="edge"/>
          <c:x val="0.36181105398847896"/>
          <c:y val="0.8821857249187135"/>
          <c:w val="0.32160844915596504"/>
          <c:h val="4.9425398748233387E-2"/>
        </c:manualLayout>
      </c:layout>
      <c:overlay val="0"/>
      <c:txPr>
        <a:bodyPr/>
        <a:lstStyle/>
        <a:p>
          <a:pPr>
            <a:defRPr sz="1800" baseline="12000"/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1200"/>
      </a:pPr>
      <a:endParaRPr lang="en-US"/>
    </a:p>
  </c:txPr>
  <c:externalData r:id="rId1">
    <c:autoUpdate val="0"/>
  </c:externalData>
  <c:userShapes r:id="rId2"/>
</c:chartSpace>
</file>

<file path=ppt/charts/chart4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CA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8.7225189934212383E-2"/>
          <c:y val="3.2363363169864066E-2"/>
          <c:w val="0.92341842397336249"/>
          <c:h val="0.65034352773152992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Actual </c:v>
                </c:pt>
              </c:strCache>
            </c:strRef>
          </c:tx>
          <c:spPr>
            <a:solidFill>
              <a:srgbClr val="8B9B3C"/>
            </a:solidFill>
            <a:ln w="6350">
              <a:solidFill>
                <a:schemeClr val="tx1"/>
              </a:solidFill>
              <a:prstDash val="solid"/>
            </a:ln>
          </c:spPr>
          <c:invertIfNegative val="0"/>
          <c:dPt>
            <c:idx val="37"/>
            <c:invertIfNegative val="0"/>
            <c:bubble3D val="0"/>
            <c:spPr>
              <a:solidFill>
                <a:schemeClr val="bg1"/>
              </a:solidFill>
              <a:ln w="6350">
                <a:solidFill>
                  <a:schemeClr val="tx1"/>
                </a:solidFill>
                <a:prstDash val="solid"/>
              </a:ln>
            </c:spPr>
          </c:dPt>
          <c:dPt>
            <c:idx val="38"/>
            <c:invertIfNegative val="0"/>
            <c:bubble3D val="0"/>
            <c:spPr>
              <a:solidFill>
                <a:schemeClr val="bg1"/>
              </a:solidFill>
              <a:ln w="6350">
                <a:solidFill>
                  <a:schemeClr val="tx1"/>
                </a:solidFill>
                <a:prstDash val="solid"/>
              </a:ln>
            </c:spPr>
          </c:dPt>
          <c:cat>
            <c:numRef>
              <c:f>Sheet1!$A$2:$A$41</c:f>
              <c:numCache>
                <c:formatCode>General</c:formatCode>
                <c:ptCount val="40"/>
                <c:pt idx="0">
                  <c:v>1976</c:v>
                </c:pt>
                <c:pt idx="1">
                  <c:v>1977</c:v>
                </c:pt>
                <c:pt idx="2">
                  <c:v>1978</c:v>
                </c:pt>
                <c:pt idx="3">
                  <c:v>1979</c:v>
                </c:pt>
                <c:pt idx="4">
                  <c:v>1980</c:v>
                </c:pt>
                <c:pt idx="5">
                  <c:v>1981</c:v>
                </c:pt>
                <c:pt idx="6">
                  <c:v>1982</c:v>
                </c:pt>
                <c:pt idx="7">
                  <c:v>1983</c:v>
                </c:pt>
                <c:pt idx="8">
                  <c:v>1984</c:v>
                </c:pt>
                <c:pt idx="9">
                  <c:v>1985</c:v>
                </c:pt>
                <c:pt idx="10">
                  <c:v>1986</c:v>
                </c:pt>
                <c:pt idx="11">
                  <c:v>1987</c:v>
                </c:pt>
                <c:pt idx="12">
                  <c:v>1988</c:v>
                </c:pt>
                <c:pt idx="13">
                  <c:v>1989</c:v>
                </c:pt>
                <c:pt idx="14">
                  <c:v>1990</c:v>
                </c:pt>
                <c:pt idx="15">
                  <c:v>1991</c:v>
                </c:pt>
                <c:pt idx="16">
                  <c:v>1992</c:v>
                </c:pt>
                <c:pt idx="17">
                  <c:v>1993</c:v>
                </c:pt>
                <c:pt idx="18">
                  <c:v>1994</c:v>
                </c:pt>
                <c:pt idx="19">
                  <c:v>1995</c:v>
                </c:pt>
                <c:pt idx="20">
                  <c:v>1996</c:v>
                </c:pt>
                <c:pt idx="21">
                  <c:v>1997</c:v>
                </c:pt>
                <c:pt idx="22">
                  <c:v>1998</c:v>
                </c:pt>
                <c:pt idx="23">
                  <c:v>1999</c:v>
                </c:pt>
                <c:pt idx="24">
                  <c:v>2000</c:v>
                </c:pt>
                <c:pt idx="25">
                  <c:v>2001</c:v>
                </c:pt>
                <c:pt idx="26">
                  <c:v>2002</c:v>
                </c:pt>
                <c:pt idx="27">
                  <c:v>2003</c:v>
                </c:pt>
                <c:pt idx="28">
                  <c:v>2004</c:v>
                </c:pt>
                <c:pt idx="29">
                  <c:v>2005</c:v>
                </c:pt>
                <c:pt idx="30">
                  <c:v>2006</c:v>
                </c:pt>
                <c:pt idx="31">
                  <c:v>2007</c:v>
                </c:pt>
                <c:pt idx="32">
                  <c:v>2008</c:v>
                </c:pt>
                <c:pt idx="33">
                  <c:v>2009</c:v>
                </c:pt>
                <c:pt idx="34">
                  <c:v>2010</c:v>
                </c:pt>
                <c:pt idx="35">
                  <c:v>2011</c:v>
                </c:pt>
                <c:pt idx="36">
                  <c:v>2012</c:v>
                </c:pt>
                <c:pt idx="37">
                  <c:v>2013</c:v>
                </c:pt>
                <c:pt idx="38">
                  <c:v>2014</c:v>
                </c:pt>
                <c:pt idx="39">
                  <c:v>2015</c:v>
                </c:pt>
              </c:numCache>
            </c:numRef>
          </c:cat>
          <c:val>
            <c:numRef>
              <c:f>Sheet1!$B$2:$B$41</c:f>
              <c:numCache>
                <c:formatCode>0.0%</c:formatCode>
                <c:ptCount val="40"/>
                <c:pt idx="0">
                  <c:v>2.4543328269100106E-2</c:v>
                </c:pt>
                <c:pt idx="1">
                  <c:v>3.26672224660296E-2</c:v>
                </c:pt>
                <c:pt idx="2">
                  <c:v>3.8353451182398191E-2</c:v>
                </c:pt>
                <c:pt idx="3">
                  <c:v>2.9559456647563431E-2</c:v>
                </c:pt>
                <c:pt idx="4">
                  <c:v>4.4749436766098549E-2</c:v>
                </c:pt>
                <c:pt idx="5">
                  <c:v>0.22491454021060697</c:v>
                </c:pt>
                <c:pt idx="6">
                  <c:v>3.2105878087435036E-2</c:v>
                </c:pt>
                <c:pt idx="7">
                  <c:v>-9.6724670534731327E-4</c:v>
                </c:pt>
                <c:pt idx="8">
                  <c:v>2.750350339691976E-2</c:v>
                </c:pt>
                <c:pt idx="9">
                  <c:v>4.8894569931793308E-2</c:v>
                </c:pt>
                <c:pt idx="10">
                  <c:v>1.2642602604640896E-2</c:v>
                </c:pt>
                <c:pt idx="11">
                  <c:v>2.6424134066151739E-2</c:v>
                </c:pt>
                <c:pt idx="12">
                  <c:v>4.7674477099388657E-2</c:v>
                </c:pt>
                <c:pt idx="13">
                  <c:v>1.0355763207934743E-2</c:v>
                </c:pt>
                <c:pt idx="14">
                  <c:v>-4.4731111264517676E-4</c:v>
                </c:pt>
                <c:pt idx="15">
                  <c:v>1.2787696908975743E-2</c:v>
                </c:pt>
                <c:pt idx="16">
                  <c:v>-9.5176821525498889E-3</c:v>
                </c:pt>
                <c:pt idx="17">
                  <c:v>-4.1028493502656464E-2</c:v>
                </c:pt>
                <c:pt idx="18">
                  <c:v>-5.8884374082768032E-2</c:v>
                </c:pt>
                <c:pt idx="19">
                  <c:v>6.1068010315090682E-4</c:v>
                </c:pt>
                <c:pt idx="20">
                  <c:v>-1.4402105891805905E-2</c:v>
                </c:pt>
                <c:pt idx="21">
                  <c:v>0.15526512508674806</c:v>
                </c:pt>
                <c:pt idx="22">
                  <c:v>4.7318103568017689E-2</c:v>
                </c:pt>
                <c:pt idx="23">
                  <c:v>1.4650901248066228E-2</c:v>
                </c:pt>
                <c:pt idx="24">
                  <c:v>-3.0436138056972872E-2</c:v>
                </c:pt>
                <c:pt idx="25">
                  <c:v>2.8296046571273159E-2</c:v>
                </c:pt>
                <c:pt idx="26">
                  <c:v>5.7361750216515128E-2</c:v>
                </c:pt>
                <c:pt idx="27">
                  <c:v>7.6156936630679795E-2</c:v>
                </c:pt>
                <c:pt idx="28">
                  <c:v>1.1199604177680955E-2</c:v>
                </c:pt>
                <c:pt idx="29">
                  <c:v>4.3746681498377127E-2</c:v>
                </c:pt>
                <c:pt idx="30">
                  <c:v>8.3808058561442036E-2</c:v>
                </c:pt>
                <c:pt idx="31">
                  <c:v>4.464721807137173E-2</c:v>
                </c:pt>
                <c:pt idx="32">
                  <c:v>1.2251492671142783E-2</c:v>
                </c:pt>
                <c:pt idx="33">
                  <c:v>-1.0022655127771896E-2</c:v>
                </c:pt>
                <c:pt idx="34">
                  <c:v>7.7623909118328172E-2</c:v>
                </c:pt>
                <c:pt idx="35">
                  <c:v>-1.3085048917131248E-2</c:v>
                </c:pt>
                <c:pt idx="36">
                  <c:v>3.3801372954963549E-2</c:v>
                </c:pt>
                <c:pt idx="37">
                  <c:v>-2.2798051867139235E-2</c:v>
                </c:pt>
                <c:pt idx="38">
                  <c:v>0</c:v>
                </c:pt>
                <c:pt idx="39">
                  <c:v>0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Forecast</c:v>
                </c:pt>
              </c:strCache>
            </c:strRef>
          </c:tx>
          <c:spPr>
            <a:solidFill>
              <a:schemeClr val="bg1"/>
            </a:solidFill>
            <a:ln>
              <a:solidFill>
                <a:schemeClr val="tx1"/>
              </a:solidFill>
            </a:ln>
          </c:spPr>
          <c:invertIfNegative val="0"/>
          <c:dPt>
            <c:idx val="39"/>
            <c:invertIfNegative val="0"/>
            <c:bubble3D val="0"/>
            <c:spPr>
              <a:solidFill>
                <a:schemeClr val="bg1"/>
              </a:solidFill>
              <a:ln w="6350">
                <a:solidFill>
                  <a:schemeClr val="tx1"/>
                </a:solidFill>
              </a:ln>
            </c:spPr>
          </c:dPt>
          <c:cat>
            <c:numRef>
              <c:f>Sheet1!$A$2:$A$41</c:f>
              <c:numCache>
                <c:formatCode>General</c:formatCode>
                <c:ptCount val="40"/>
                <c:pt idx="0">
                  <c:v>1976</c:v>
                </c:pt>
                <c:pt idx="1">
                  <c:v>1977</c:v>
                </c:pt>
                <c:pt idx="2">
                  <c:v>1978</c:v>
                </c:pt>
                <c:pt idx="3">
                  <c:v>1979</c:v>
                </c:pt>
                <c:pt idx="4">
                  <c:v>1980</c:v>
                </c:pt>
                <c:pt idx="5">
                  <c:v>1981</c:v>
                </c:pt>
                <c:pt idx="6">
                  <c:v>1982</c:v>
                </c:pt>
                <c:pt idx="7">
                  <c:v>1983</c:v>
                </c:pt>
                <c:pt idx="8">
                  <c:v>1984</c:v>
                </c:pt>
                <c:pt idx="9">
                  <c:v>1985</c:v>
                </c:pt>
                <c:pt idx="10">
                  <c:v>1986</c:v>
                </c:pt>
                <c:pt idx="11">
                  <c:v>1987</c:v>
                </c:pt>
                <c:pt idx="12">
                  <c:v>1988</c:v>
                </c:pt>
                <c:pt idx="13">
                  <c:v>1989</c:v>
                </c:pt>
                <c:pt idx="14">
                  <c:v>1990</c:v>
                </c:pt>
                <c:pt idx="15">
                  <c:v>1991</c:v>
                </c:pt>
                <c:pt idx="16">
                  <c:v>1992</c:v>
                </c:pt>
                <c:pt idx="17">
                  <c:v>1993</c:v>
                </c:pt>
                <c:pt idx="18">
                  <c:v>1994</c:v>
                </c:pt>
                <c:pt idx="19">
                  <c:v>1995</c:v>
                </c:pt>
                <c:pt idx="20">
                  <c:v>1996</c:v>
                </c:pt>
                <c:pt idx="21">
                  <c:v>1997</c:v>
                </c:pt>
                <c:pt idx="22">
                  <c:v>1998</c:v>
                </c:pt>
                <c:pt idx="23">
                  <c:v>1999</c:v>
                </c:pt>
                <c:pt idx="24">
                  <c:v>2000</c:v>
                </c:pt>
                <c:pt idx="25">
                  <c:v>2001</c:v>
                </c:pt>
                <c:pt idx="26">
                  <c:v>2002</c:v>
                </c:pt>
                <c:pt idx="27">
                  <c:v>2003</c:v>
                </c:pt>
                <c:pt idx="28">
                  <c:v>2004</c:v>
                </c:pt>
                <c:pt idx="29">
                  <c:v>2005</c:v>
                </c:pt>
                <c:pt idx="30">
                  <c:v>2006</c:v>
                </c:pt>
                <c:pt idx="31">
                  <c:v>2007</c:v>
                </c:pt>
                <c:pt idx="32">
                  <c:v>2008</c:v>
                </c:pt>
                <c:pt idx="33">
                  <c:v>2009</c:v>
                </c:pt>
                <c:pt idx="34">
                  <c:v>2010</c:v>
                </c:pt>
                <c:pt idx="35">
                  <c:v>2011</c:v>
                </c:pt>
                <c:pt idx="36">
                  <c:v>2012</c:v>
                </c:pt>
                <c:pt idx="37">
                  <c:v>2013</c:v>
                </c:pt>
                <c:pt idx="38">
                  <c:v>2014</c:v>
                </c:pt>
                <c:pt idx="39">
                  <c:v>2015</c:v>
                </c:pt>
              </c:numCache>
            </c:numRef>
          </c:cat>
          <c:val>
            <c:numRef>
              <c:f>Sheet1!$C$2:$C$41</c:f>
              <c:numCache>
                <c:formatCode>General</c:formatCode>
                <c:ptCount val="40"/>
                <c:pt idx="38" formatCode="0.0%">
                  <c:v>-8.513589218595019E-5</c:v>
                </c:pt>
                <c:pt idx="39" formatCode="0.0%">
                  <c:v>-4.8517843018378581E-3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100"/>
        <c:axId val="119105024"/>
        <c:axId val="119106560"/>
      </c:barChart>
      <c:lineChart>
        <c:grouping val="standard"/>
        <c:varyColors val="0"/>
        <c:ser>
          <c:idx val="2"/>
          <c:order val="2"/>
          <c:tx>
            <c:strRef>
              <c:f>Sheet1!$D$1</c:f>
              <c:strCache>
                <c:ptCount val="1"/>
                <c:pt idx="0">
                  <c:v>Average (1975–1991)</c:v>
                </c:pt>
              </c:strCache>
            </c:strRef>
          </c:tx>
          <c:spPr>
            <a:ln w="12700">
              <a:solidFill>
                <a:schemeClr val="tx1"/>
              </a:solidFill>
              <a:prstDash val="sysDot"/>
            </a:ln>
          </c:spPr>
          <c:marker>
            <c:symbol val="none"/>
          </c:marker>
          <c:dPt>
            <c:idx val="15"/>
            <c:bubble3D val="0"/>
          </c:dPt>
          <c:dLbls>
            <c:dLbl>
              <c:idx val="14"/>
              <c:layout>
                <c:manualLayout>
                  <c:x val="-0.19660043786168385"/>
                  <c:y val="-3.0386740331491711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</c:dLbl>
            <c:numFmt formatCode="0.0%" sourceLinked="0"/>
            <c:showLegendKey val="0"/>
            <c:showVal val="0"/>
            <c:showCatName val="0"/>
            <c:showSerName val="0"/>
            <c:showPercent val="0"/>
            <c:showBubbleSize val="0"/>
          </c:dLbls>
          <c:cat>
            <c:numRef>
              <c:f>Sheet1!$A$2:$A$41</c:f>
              <c:numCache>
                <c:formatCode>General</c:formatCode>
                <c:ptCount val="40"/>
                <c:pt idx="0">
                  <c:v>1976</c:v>
                </c:pt>
                <c:pt idx="1">
                  <c:v>1977</c:v>
                </c:pt>
                <c:pt idx="2">
                  <c:v>1978</c:v>
                </c:pt>
                <c:pt idx="3">
                  <c:v>1979</c:v>
                </c:pt>
                <c:pt idx="4">
                  <c:v>1980</c:v>
                </c:pt>
                <c:pt idx="5">
                  <c:v>1981</c:v>
                </c:pt>
                <c:pt idx="6">
                  <c:v>1982</c:v>
                </c:pt>
                <c:pt idx="7">
                  <c:v>1983</c:v>
                </c:pt>
                <c:pt idx="8">
                  <c:v>1984</c:v>
                </c:pt>
                <c:pt idx="9">
                  <c:v>1985</c:v>
                </c:pt>
                <c:pt idx="10">
                  <c:v>1986</c:v>
                </c:pt>
                <c:pt idx="11">
                  <c:v>1987</c:v>
                </c:pt>
                <c:pt idx="12">
                  <c:v>1988</c:v>
                </c:pt>
                <c:pt idx="13">
                  <c:v>1989</c:v>
                </c:pt>
                <c:pt idx="14">
                  <c:v>1990</c:v>
                </c:pt>
                <c:pt idx="15">
                  <c:v>1991</c:v>
                </c:pt>
                <c:pt idx="16">
                  <c:v>1992</c:v>
                </c:pt>
                <c:pt idx="17">
                  <c:v>1993</c:v>
                </c:pt>
                <c:pt idx="18">
                  <c:v>1994</c:v>
                </c:pt>
                <c:pt idx="19">
                  <c:v>1995</c:v>
                </c:pt>
                <c:pt idx="20">
                  <c:v>1996</c:v>
                </c:pt>
                <c:pt idx="21">
                  <c:v>1997</c:v>
                </c:pt>
                <c:pt idx="22">
                  <c:v>1998</c:v>
                </c:pt>
                <c:pt idx="23">
                  <c:v>1999</c:v>
                </c:pt>
                <c:pt idx="24">
                  <c:v>2000</c:v>
                </c:pt>
                <c:pt idx="25">
                  <c:v>2001</c:v>
                </c:pt>
                <c:pt idx="26">
                  <c:v>2002</c:v>
                </c:pt>
                <c:pt idx="27">
                  <c:v>2003</c:v>
                </c:pt>
                <c:pt idx="28">
                  <c:v>2004</c:v>
                </c:pt>
                <c:pt idx="29">
                  <c:v>2005</c:v>
                </c:pt>
                <c:pt idx="30">
                  <c:v>2006</c:v>
                </c:pt>
                <c:pt idx="31">
                  <c:v>2007</c:v>
                </c:pt>
                <c:pt idx="32">
                  <c:v>2008</c:v>
                </c:pt>
                <c:pt idx="33">
                  <c:v>2009</c:v>
                </c:pt>
                <c:pt idx="34">
                  <c:v>2010</c:v>
                </c:pt>
                <c:pt idx="35">
                  <c:v>2011</c:v>
                </c:pt>
                <c:pt idx="36">
                  <c:v>2012</c:v>
                </c:pt>
                <c:pt idx="37">
                  <c:v>2013</c:v>
                </c:pt>
                <c:pt idx="38">
                  <c:v>2014</c:v>
                </c:pt>
                <c:pt idx="39">
                  <c:v>2015</c:v>
                </c:pt>
              </c:numCache>
            </c:numRef>
          </c:cat>
          <c:val>
            <c:numRef>
              <c:f>Sheet1!$D$2:$D$41</c:f>
              <c:numCache>
                <c:formatCode>0.0%</c:formatCode>
                <c:ptCount val="40"/>
                <c:pt idx="0">
                  <c:v>3.7115242217225619E-2</c:v>
                </c:pt>
                <c:pt idx="1">
                  <c:v>3.7115242217225619E-2</c:v>
                </c:pt>
                <c:pt idx="2">
                  <c:v>3.7115242217225619E-2</c:v>
                </c:pt>
                <c:pt idx="3">
                  <c:v>3.7115242217225619E-2</c:v>
                </c:pt>
                <c:pt idx="4">
                  <c:v>3.7115242217225619E-2</c:v>
                </c:pt>
                <c:pt idx="5">
                  <c:v>3.7115242217225619E-2</c:v>
                </c:pt>
                <c:pt idx="6">
                  <c:v>3.7115242217225619E-2</c:v>
                </c:pt>
                <c:pt idx="7">
                  <c:v>3.7115242217225619E-2</c:v>
                </c:pt>
                <c:pt idx="8">
                  <c:v>3.7115242217225619E-2</c:v>
                </c:pt>
                <c:pt idx="9">
                  <c:v>3.7115242217225619E-2</c:v>
                </c:pt>
                <c:pt idx="10">
                  <c:v>3.7115242217225619E-2</c:v>
                </c:pt>
                <c:pt idx="11">
                  <c:v>3.7115242217225619E-2</c:v>
                </c:pt>
                <c:pt idx="12">
                  <c:v>3.7115242217225619E-2</c:v>
                </c:pt>
                <c:pt idx="13">
                  <c:v>3.7115242217225619E-2</c:v>
                </c:pt>
                <c:pt idx="14">
                  <c:v>3.7115242217225619E-2</c:v>
                </c:pt>
                <c:pt idx="15">
                  <c:v>3.7115242217225619E-2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Average (1991–1996)</c:v>
                </c:pt>
              </c:strCache>
            </c:strRef>
          </c:tx>
          <c:spPr>
            <a:ln w="12700">
              <a:solidFill>
                <a:schemeClr val="tx1"/>
              </a:solidFill>
              <a:prstDash val="sysDash"/>
            </a:ln>
          </c:spPr>
          <c:marker>
            <c:symbol val="none"/>
          </c:marker>
          <c:dLbls>
            <c:dLbl>
              <c:idx val="19"/>
              <c:layout>
                <c:manualLayout>
                  <c:x val="-2.6213391714891121E-2"/>
                  <c:y val="2.4861878453038673E-2"/>
                </c:manualLayout>
              </c:layout>
              <c:tx>
                <c:rich>
                  <a:bodyPr/>
                  <a:lstStyle/>
                  <a:p>
                    <a:r>
                      <a:rPr lang="en-US" dirty="0" smtClean="0"/>
                      <a:t>-2.5</a:t>
                    </a:r>
                    <a:r>
                      <a:rPr lang="en-US" dirty="0"/>
                      <a:t>%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</c:dLbl>
            <c:numFmt formatCode="0.0%" sourceLinked="0"/>
            <c:showLegendKey val="0"/>
            <c:showVal val="0"/>
            <c:showCatName val="0"/>
            <c:showSerName val="0"/>
            <c:showPercent val="0"/>
            <c:showBubbleSize val="0"/>
          </c:dLbls>
          <c:cat>
            <c:numRef>
              <c:f>Sheet1!$A$2:$A$41</c:f>
              <c:numCache>
                <c:formatCode>General</c:formatCode>
                <c:ptCount val="40"/>
                <c:pt idx="0">
                  <c:v>1976</c:v>
                </c:pt>
                <c:pt idx="1">
                  <c:v>1977</c:v>
                </c:pt>
                <c:pt idx="2">
                  <c:v>1978</c:v>
                </c:pt>
                <c:pt idx="3">
                  <c:v>1979</c:v>
                </c:pt>
                <c:pt idx="4">
                  <c:v>1980</c:v>
                </c:pt>
                <c:pt idx="5">
                  <c:v>1981</c:v>
                </c:pt>
                <c:pt idx="6">
                  <c:v>1982</c:v>
                </c:pt>
                <c:pt idx="7">
                  <c:v>1983</c:v>
                </c:pt>
                <c:pt idx="8">
                  <c:v>1984</c:v>
                </c:pt>
                <c:pt idx="9">
                  <c:v>1985</c:v>
                </c:pt>
                <c:pt idx="10">
                  <c:v>1986</c:v>
                </c:pt>
                <c:pt idx="11">
                  <c:v>1987</c:v>
                </c:pt>
                <c:pt idx="12">
                  <c:v>1988</c:v>
                </c:pt>
                <c:pt idx="13">
                  <c:v>1989</c:v>
                </c:pt>
                <c:pt idx="14">
                  <c:v>1990</c:v>
                </c:pt>
                <c:pt idx="15">
                  <c:v>1991</c:v>
                </c:pt>
                <c:pt idx="16">
                  <c:v>1992</c:v>
                </c:pt>
                <c:pt idx="17">
                  <c:v>1993</c:v>
                </c:pt>
                <c:pt idx="18">
                  <c:v>1994</c:v>
                </c:pt>
                <c:pt idx="19">
                  <c:v>1995</c:v>
                </c:pt>
                <c:pt idx="20">
                  <c:v>1996</c:v>
                </c:pt>
                <c:pt idx="21">
                  <c:v>1997</c:v>
                </c:pt>
                <c:pt idx="22">
                  <c:v>1998</c:v>
                </c:pt>
                <c:pt idx="23">
                  <c:v>1999</c:v>
                </c:pt>
                <c:pt idx="24">
                  <c:v>2000</c:v>
                </c:pt>
                <c:pt idx="25">
                  <c:v>2001</c:v>
                </c:pt>
                <c:pt idx="26">
                  <c:v>2002</c:v>
                </c:pt>
                <c:pt idx="27">
                  <c:v>2003</c:v>
                </c:pt>
                <c:pt idx="28">
                  <c:v>2004</c:v>
                </c:pt>
                <c:pt idx="29">
                  <c:v>2005</c:v>
                </c:pt>
                <c:pt idx="30">
                  <c:v>2006</c:v>
                </c:pt>
                <c:pt idx="31">
                  <c:v>2007</c:v>
                </c:pt>
                <c:pt idx="32">
                  <c:v>2008</c:v>
                </c:pt>
                <c:pt idx="33">
                  <c:v>2009</c:v>
                </c:pt>
                <c:pt idx="34">
                  <c:v>2010</c:v>
                </c:pt>
                <c:pt idx="35">
                  <c:v>2011</c:v>
                </c:pt>
                <c:pt idx="36">
                  <c:v>2012</c:v>
                </c:pt>
                <c:pt idx="37">
                  <c:v>2013</c:v>
                </c:pt>
                <c:pt idx="38">
                  <c:v>2014</c:v>
                </c:pt>
                <c:pt idx="39">
                  <c:v>2015</c:v>
                </c:pt>
              </c:numCache>
            </c:numRef>
          </c:cat>
          <c:val>
            <c:numRef>
              <c:f>Sheet1!$E$2:$E$41</c:f>
              <c:numCache>
                <c:formatCode>General</c:formatCode>
                <c:ptCount val="40"/>
                <c:pt idx="15" formatCode="0.0%">
                  <c:v>-2.4893473786644194E-2</c:v>
                </c:pt>
                <c:pt idx="16" formatCode="0.0%">
                  <c:v>-2.4893473786644194E-2</c:v>
                </c:pt>
                <c:pt idx="17" formatCode="0.0%">
                  <c:v>-2.4893473786644194E-2</c:v>
                </c:pt>
                <c:pt idx="18" formatCode="0.0%">
                  <c:v>-2.4893473786644194E-2</c:v>
                </c:pt>
                <c:pt idx="19" formatCode="0.0%">
                  <c:v>-2.4893473786644194E-2</c:v>
                </c:pt>
                <c:pt idx="20" formatCode="0.0%">
                  <c:v>-2.4893473786644194E-2</c:v>
                </c:pt>
              </c:numCache>
            </c:numRef>
          </c:val>
          <c:smooth val="0"/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Average (1996–2010)</c:v>
                </c:pt>
              </c:strCache>
            </c:strRef>
          </c:tx>
          <c:spPr>
            <a:ln w="12700">
              <a:solidFill>
                <a:schemeClr val="tx1"/>
              </a:solidFill>
            </a:ln>
          </c:spPr>
          <c:marker>
            <c:symbol val="none"/>
          </c:marker>
          <c:dPt>
            <c:idx val="21"/>
            <c:bubble3D val="0"/>
            <c:spPr>
              <a:ln w="12700">
                <a:solidFill>
                  <a:schemeClr val="tx1"/>
                </a:solidFill>
                <a:prstDash val="solid"/>
              </a:ln>
            </c:spPr>
          </c:dPt>
          <c:dLbls>
            <c:dLbl>
              <c:idx val="23"/>
              <c:layout>
                <c:manualLayout>
                  <c:x val="9.0023610233122012E-2"/>
                  <c:y val="-3.85135823306028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</c:dLbl>
            <c:numFmt formatCode="0.0%" sourceLinked="0"/>
            <c:showLegendKey val="0"/>
            <c:showVal val="0"/>
            <c:showCatName val="0"/>
            <c:showSerName val="0"/>
            <c:showPercent val="0"/>
            <c:showBubbleSize val="0"/>
          </c:dLbls>
          <c:cat>
            <c:numRef>
              <c:f>Sheet1!$A$2:$A$41</c:f>
              <c:numCache>
                <c:formatCode>General</c:formatCode>
                <c:ptCount val="40"/>
                <c:pt idx="0">
                  <c:v>1976</c:v>
                </c:pt>
                <c:pt idx="1">
                  <c:v>1977</c:v>
                </c:pt>
                <c:pt idx="2">
                  <c:v>1978</c:v>
                </c:pt>
                <c:pt idx="3">
                  <c:v>1979</c:v>
                </c:pt>
                <c:pt idx="4">
                  <c:v>1980</c:v>
                </c:pt>
                <c:pt idx="5">
                  <c:v>1981</c:v>
                </c:pt>
                <c:pt idx="6">
                  <c:v>1982</c:v>
                </c:pt>
                <c:pt idx="7">
                  <c:v>1983</c:v>
                </c:pt>
                <c:pt idx="8">
                  <c:v>1984</c:v>
                </c:pt>
                <c:pt idx="9">
                  <c:v>1985</c:v>
                </c:pt>
                <c:pt idx="10">
                  <c:v>1986</c:v>
                </c:pt>
                <c:pt idx="11">
                  <c:v>1987</c:v>
                </c:pt>
                <c:pt idx="12">
                  <c:v>1988</c:v>
                </c:pt>
                <c:pt idx="13">
                  <c:v>1989</c:v>
                </c:pt>
                <c:pt idx="14">
                  <c:v>1990</c:v>
                </c:pt>
                <c:pt idx="15">
                  <c:v>1991</c:v>
                </c:pt>
                <c:pt idx="16">
                  <c:v>1992</c:v>
                </c:pt>
                <c:pt idx="17">
                  <c:v>1993</c:v>
                </c:pt>
                <c:pt idx="18">
                  <c:v>1994</c:v>
                </c:pt>
                <c:pt idx="19">
                  <c:v>1995</c:v>
                </c:pt>
                <c:pt idx="20">
                  <c:v>1996</c:v>
                </c:pt>
                <c:pt idx="21">
                  <c:v>1997</c:v>
                </c:pt>
                <c:pt idx="22">
                  <c:v>1998</c:v>
                </c:pt>
                <c:pt idx="23">
                  <c:v>1999</c:v>
                </c:pt>
                <c:pt idx="24">
                  <c:v>2000</c:v>
                </c:pt>
                <c:pt idx="25">
                  <c:v>2001</c:v>
                </c:pt>
                <c:pt idx="26">
                  <c:v>2002</c:v>
                </c:pt>
                <c:pt idx="27">
                  <c:v>2003</c:v>
                </c:pt>
                <c:pt idx="28">
                  <c:v>2004</c:v>
                </c:pt>
                <c:pt idx="29">
                  <c:v>2005</c:v>
                </c:pt>
                <c:pt idx="30">
                  <c:v>2006</c:v>
                </c:pt>
                <c:pt idx="31">
                  <c:v>2007</c:v>
                </c:pt>
                <c:pt idx="32">
                  <c:v>2008</c:v>
                </c:pt>
                <c:pt idx="33">
                  <c:v>2009</c:v>
                </c:pt>
                <c:pt idx="34">
                  <c:v>2010</c:v>
                </c:pt>
                <c:pt idx="35">
                  <c:v>2011</c:v>
                </c:pt>
                <c:pt idx="36">
                  <c:v>2012</c:v>
                </c:pt>
                <c:pt idx="37">
                  <c:v>2013</c:v>
                </c:pt>
                <c:pt idx="38">
                  <c:v>2014</c:v>
                </c:pt>
                <c:pt idx="39">
                  <c:v>2015</c:v>
                </c:pt>
              </c:numCache>
            </c:numRef>
          </c:cat>
          <c:val>
            <c:numRef>
              <c:f>Sheet1!$F$2:$F$41</c:f>
              <c:numCache>
                <c:formatCode>General</c:formatCode>
                <c:ptCount val="40"/>
                <c:pt idx="20" formatCode="0.0%">
                  <c:v>4.2764210402056912E-2</c:v>
                </c:pt>
                <c:pt idx="21" formatCode="0.0%">
                  <c:v>4.2764210402056912E-2</c:v>
                </c:pt>
                <c:pt idx="22" formatCode="0.0%">
                  <c:v>4.2764210402056912E-2</c:v>
                </c:pt>
                <c:pt idx="23" formatCode="0.0%">
                  <c:v>4.2764210402056912E-2</c:v>
                </c:pt>
                <c:pt idx="24" formatCode="0.0%">
                  <c:v>4.2764210402056912E-2</c:v>
                </c:pt>
                <c:pt idx="25" formatCode="0.0%">
                  <c:v>4.2764210402056912E-2</c:v>
                </c:pt>
                <c:pt idx="26" formatCode="0.0%">
                  <c:v>4.2764210402056912E-2</c:v>
                </c:pt>
                <c:pt idx="27" formatCode="0.0%">
                  <c:v>4.2764210402056912E-2</c:v>
                </c:pt>
                <c:pt idx="28" formatCode="0.0%">
                  <c:v>4.2764210402056912E-2</c:v>
                </c:pt>
                <c:pt idx="29" formatCode="0.0%">
                  <c:v>4.2764210402056912E-2</c:v>
                </c:pt>
                <c:pt idx="30" formatCode="0.0%">
                  <c:v>4.2764210402056912E-2</c:v>
                </c:pt>
                <c:pt idx="31" formatCode="0.0%">
                  <c:v>4.2764210402056912E-2</c:v>
                </c:pt>
                <c:pt idx="32" formatCode="0.0%">
                  <c:v>4.2764210402056912E-2</c:v>
                </c:pt>
                <c:pt idx="33" formatCode="0.0%">
                  <c:v>4.2764210402056912E-2</c:v>
                </c:pt>
                <c:pt idx="34" formatCode="0.0%">
                  <c:v>4.2764210402056912E-2</c:v>
                </c:pt>
              </c:numCache>
            </c:numRef>
          </c:val>
          <c:smooth val="0"/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Average (2010–2015)</c:v>
                </c:pt>
              </c:strCache>
            </c:strRef>
          </c:tx>
          <c:spPr>
            <a:ln w="12700">
              <a:solidFill>
                <a:schemeClr val="tx1"/>
              </a:solidFill>
              <a:prstDash val="dashDot"/>
            </a:ln>
          </c:spPr>
          <c:marker>
            <c:symbol val="none"/>
          </c:marker>
          <c:dLbls>
            <c:dLbl>
              <c:idx val="36"/>
              <c:layout>
                <c:manualLayout>
                  <c:x val="-6.4814814814814811E-2"/>
                  <c:y val="5.4642748700313923E-2"/>
                </c:manualLayout>
              </c:layout>
              <c:tx>
                <c:rich>
                  <a:bodyPr/>
                  <a:lstStyle/>
                  <a:p>
                    <a:r>
                      <a:rPr lang="en-US" dirty="0" smtClean="0"/>
                      <a:t> -0.2</a:t>
                    </a:r>
                    <a:r>
                      <a:rPr lang="en-US" dirty="0"/>
                      <a:t>%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</c:dLbl>
            <c:showLegendKey val="0"/>
            <c:showVal val="0"/>
            <c:showCatName val="0"/>
            <c:showSerName val="0"/>
            <c:showPercent val="0"/>
            <c:showBubbleSize val="0"/>
          </c:dLbls>
          <c:cat>
            <c:numRef>
              <c:f>Sheet1!$A$2:$A$41</c:f>
              <c:numCache>
                <c:formatCode>General</c:formatCode>
                <c:ptCount val="40"/>
                <c:pt idx="0">
                  <c:v>1976</c:v>
                </c:pt>
                <c:pt idx="1">
                  <c:v>1977</c:v>
                </c:pt>
                <c:pt idx="2">
                  <c:v>1978</c:v>
                </c:pt>
                <c:pt idx="3">
                  <c:v>1979</c:v>
                </c:pt>
                <c:pt idx="4">
                  <c:v>1980</c:v>
                </c:pt>
                <c:pt idx="5">
                  <c:v>1981</c:v>
                </c:pt>
                <c:pt idx="6">
                  <c:v>1982</c:v>
                </c:pt>
                <c:pt idx="7">
                  <c:v>1983</c:v>
                </c:pt>
                <c:pt idx="8">
                  <c:v>1984</c:v>
                </c:pt>
                <c:pt idx="9">
                  <c:v>1985</c:v>
                </c:pt>
                <c:pt idx="10">
                  <c:v>1986</c:v>
                </c:pt>
                <c:pt idx="11">
                  <c:v>1987</c:v>
                </c:pt>
                <c:pt idx="12">
                  <c:v>1988</c:v>
                </c:pt>
                <c:pt idx="13">
                  <c:v>1989</c:v>
                </c:pt>
                <c:pt idx="14">
                  <c:v>1990</c:v>
                </c:pt>
                <c:pt idx="15">
                  <c:v>1991</c:v>
                </c:pt>
                <c:pt idx="16">
                  <c:v>1992</c:v>
                </c:pt>
                <c:pt idx="17">
                  <c:v>1993</c:v>
                </c:pt>
                <c:pt idx="18">
                  <c:v>1994</c:v>
                </c:pt>
                <c:pt idx="19">
                  <c:v>1995</c:v>
                </c:pt>
                <c:pt idx="20">
                  <c:v>1996</c:v>
                </c:pt>
                <c:pt idx="21">
                  <c:v>1997</c:v>
                </c:pt>
                <c:pt idx="22">
                  <c:v>1998</c:v>
                </c:pt>
                <c:pt idx="23">
                  <c:v>1999</c:v>
                </c:pt>
                <c:pt idx="24">
                  <c:v>2000</c:v>
                </c:pt>
                <c:pt idx="25">
                  <c:v>2001</c:v>
                </c:pt>
                <c:pt idx="26">
                  <c:v>2002</c:v>
                </c:pt>
                <c:pt idx="27">
                  <c:v>2003</c:v>
                </c:pt>
                <c:pt idx="28">
                  <c:v>2004</c:v>
                </c:pt>
                <c:pt idx="29">
                  <c:v>2005</c:v>
                </c:pt>
                <c:pt idx="30">
                  <c:v>2006</c:v>
                </c:pt>
                <c:pt idx="31">
                  <c:v>2007</c:v>
                </c:pt>
                <c:pt idx="32">
                  <c:v>2008</c:v>
                </c:pt>
                <c:pt idx="33">
                  <c:v>2009</c:v>
                </c:pt>
                <c:pt idx="34">
                  <c:v>2010</c:v>
                </c:pt>
                <c:pt idx="35">
                  <c:v>2011</c:v>
                </c:pt>
                <c:pt idx="36">
                  <c:v>2012</c:v>
                </c:pt>
                <c:pt idx="37">
                  <c:v>2013</c:v>
                </c:pt>
                <c:pt idx="38">
                  <c:v>2014</c:v>
                </c:pt>
                <c:pt idx="39">
                  <c:v>2015</c:v>
                </c:pt>
              </c:numCache>
            </c:numRef>
          </c:cat>
          <c:val>
            <c:numRef>
              <c:f>Sheet1!$G$2:$G$41</c:f>
              <c:numCache>
                <c:formatCode>General</c:formatCode>
                <c:ptCount val="40"/>
                <c:pt idx="34" formatCode="0.0%">
                  <c:v>-1.586625672234665E-3</c:v>
                </c:pt>
                <c:pt idx="35" formatCode="0.0%">
                  <c:v>-1.586625672234665E-3</c:v>
                </c:pt>
                <c:pt idx="36" formatCode="0.0%">
                  <c:v>-1.586625672234665E-3</c:v>
                </c:pt>
                <c:pt idx="37" formatCode="0.0%">
                  <c:v>-1.586625672234665E-3</c:v>
                </c:pt>
                <c:pt idx="38" formatCode="0.0%">
                  <c:v>-1.586625672234665E-3</c:v>
                </c:pt>
                <c:pt idx="39" formatCode="0.0%">
                  <c:v>-1.586625672234665E-3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19105024"/>
        <c:axId val="119106560"/>
      </c:lineChart>
      <c:catAx>
        <c:axId val="11910502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low"/>
        <c:spPr>
          <a:ln w="6350">
            <a:solidFill>
              <a:schemeClr val="tx1"/>
            </a:solidFill>
            <a:prstDash val="solid"/>
          </a:ln>
        </c:spPr>
        <c:txPr>
          <a:bodyPr rot="-2700000" vert="horz"/>
          <a:lstStyle/>
          <a:p>
            <a:pPr>
              <a:defRPr/>
            </a:pPr>
            <a:endParaRPr lang="en-US"/>
          </a:p>
        </c:txPr>
        <c:crossAx val="119106560"/>
        <c:crosses val="autoZero"/>
        <c:auto val="1"/>
        <c:lblAlgn val="ctr"/>
        <c:lblOffset val="0"/>
        <c:tickLblSkip val="3"/>
        <c:tickMarkSkip val="3"/>
        <c:noMultiLvlLbl val="0"/>
      </c:catAx>
      <c:valAx>
        <c:axId val="119106560"/>
        <c:scaling>
          <c:orientation val="minMax"/>
        </c:scaling>
        <c:delete val="0"/>
        <c:axPos val="l"/>
        <c:numFmt formatCode="0%" sourceLinked="0"/>
        <c:majorTickMark val="out"/>
        <c:minorTickMark val="none"/>
        <c:tickLblPos val="nextTo"/>
        <c:spPr>
          <a:ln w="6350">
            <a:solidFill>
              <a:schemeClr val="tx1"/>
            </a:solidFill>
            <a:prstDash val="solid"/>
          </a:ln>
        </c:spPr>
        <c:txPr>
          <a:bodyPr rot="0" vert="horz"/>
          <a:lstStyle/>
          <a:p>
            <a:pPr>
              <a:defRPr/>
            </a:pPr>
            <a:endParaRPr lang="en-US"/>
          </a:p>
        </c:txPr>
        <c:crossAx val="119105024"/>
        <c:crosses val="autoZero"/>
        <c:crossBetween val="between"/>
        <c:majorUnit val="4.0000000000000008E-2"/>
      </c:valAx>
      <c:spPr>
        <a:noFill/>
        <a:ln w="21544">
          <a:noFill/>
        </a:ln>
      </c:spPr>
    </c:plotArea>
    <c:legend>
      <c:legendPos val="b"/>
      <c:layout>
        <c:manualLayout>
          <c:xMode val="edge"/>
          <c:yMode val="edge"/>
          <c:x val="6.23456611094933E-2"/>
          <c:y val="0.80747666184672406"/>
          <c:w val="0.87567140739220373"/>
          <c:h val="0.10453109255652578"/>
        </c:manualLayout>
      </c:layout>
      <c:overlay val="0"/>
      <c:txPr>
        <a:bodyPr/>
        <a:lstStyle/>
        <a:p>
          <a:pPr>
            <a:defRPr sz="1800" baseline="12000"/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</c:spPr>
  <c:txPr>
    <a:bodyPr/>
    <a:lstStyle/>
    <a:p>
      <a:pPr>
        <a:defRPr sz="1200" b="0" i="0" u="none" strike="noStrike" baseline="0">
          <a:solidFill>
            <a:schemeClr val="tx1"/>
          </a:solidFill>
          <a:latin typeface="Arial" panose="020B0604020202020204" pitchFamily="34" charset="0"/>
          <a:ea typeface="Arial Narrow"/>
          <a:cs typeface="Arial" panose="020B0604020202020204" pitchFamily="34" charset="0"/>
        </a:defRPr>
      </a:pPr>
      <a:endParaRPr lang="en-US"/>
    </a:p>
  </c:txPr>
  <c:externalData r:id="rId1">
    <c:autoUpdate val="0"/>
  </c:externalData>
  <c:userShapes r:id="rId2"/>
</c:chartSpace>
</file>

<file path=ppt/charts/chart4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CA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6.9913910761154857E-2"/>
          <c:y val="4.7047032427398182E-2"/>
          <c:w val="0.90873897637795265"/>
          <c:h val="0.67346796926640384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Nova Scotia</c:v>
                </c:pt>
              </c:strCache>
            </c:strRef>
          </c:tx>
          <c:spPr>
            <a:ln w="12700">
              <a:solidFill>
                <a:srgbClr val="8B9B3C"/>
              </a:solidFill>
              <a:prstDash val="solid"/>
            </a:ln>
          </c:spPr>
          <c:marker>
            <c:symbol val="square"/>
            <c:size val="8"/>
            <c:spPr>
              <a:solidFill>
                <a:srgbClr val="8B9B3C"/>
              </a:solidFill>
              <a:ln w="6350">
                <a:solidFill>
                  <a:schemeClr val="tx1"/>
                </a:solidFill>
              </a:ln>
            </c:spPr>
          </c:marker>
          <c:dPt>
            <c:idx val="38"/>
            <c:bubble3D val="0"/>
          </c:dPt>
          <c:dPt>
            <c:idx val="39"/>
            <c:marker>
              <c:symbol val="circle"/>
              <c:size val="8"/>
              <c:spPr>
                <a:solidFill>
                  <a:schemeClr val="bg1"/>
                </a:solidFill>
                <a:ln w="6350">
                  <a:solidFill>
                    <a:schemeClr val="tx1"/>
                  </a:solidFill>
                </a:ln>
              </c:spPr>
            </c:marker>
            <c:bubble3D val="0"/>
          </c:dPt>
          <c:dPt>
            <c:idx val="40"/>
            <c:marker>
              <c:symbol val="circle"/>
              <c:size val="8"/>
              <c:spPr>
                <a:solidFill>
                  <a:schemeClr val="bg1"/>
                </a:solidFill>
                <a:ln w="6350">
                  <a:solidFill>
                    <a:schemeClr val="tx1"/>
                  </a:solidFill>
                </a:ln>
              </c:spPr>
            </c:marker>
            <c:bubble3D val="0"/>
          </c:dPt>
          <c:cat>
            <c:numRef>
              <c:f>Sheet1!$A$2:$A$42</c:f>
              <c:numCache>
                <c:formatCode>General</c:formatCode>
                <c:ptCount val="41"/>
                <c:pt idx="0">
                  <c:v>1975</c:v>
                </c:pt>
                <c:pt idx="1">
                  <c:v>1976</c:v>
                </c:pt>
                <c:pt idx="2">
                  <c:v>1977</c:v>
                </c:pt>
                <c:pt idx="3">
                  <c:v>1978</c:v>
                </c:pt>
                <c:pt idx="4">
                  <c:v>1979</c:v>
                </c:pt>
                <c:pt idx="5">
                  <c:v>1980</c:v>
                </c:pt>
                <c:pt idx="6">
                  <c:v>1981</c:v>
                </c:pt>
                <c:pt idx="7">
                  <c:v>1982</c:v>
                </c:pt>
                <c:pt idx="8">
                  <c:v>1983</c:v>
                </c:pt>
                <c:pt idx="9">
                  <c:v>1984</c:v>
                </c:pt>
                <c:pt idx="10">
                  <c:v>1985</c:v>
                </c:pt>
                <c:pt idx="11">
                  <c:v>1986</c:v>
                </c:pt>
                <c:pt idx="12">
                  <c:v>1987</c:v>
                </c:pt>
                <c:pt idx="13">
                  <c:v>1988</c:v>
                </c:pt>
                <c:pt idx="14">
                  <c:v>1989</c:v>
                </c:pt>
                <c:pt idx="15">
                  <c:v>1990</c:v>
                </c:pt>
                <c:pt idx="16">
                  <c:v>1991</c:v>
                </c:pt>
                <c:pt idx="17">
                  <c:v>1992</c:v>
                </c:pt>
                <c:pt idx="18">
                  <c:v>1993</c:v>
                </c:pt>
                <c:pt idx="19">
                  <c:v>1994</c:v>
                </c:pt>
                <c:pt idx="20">
                  <c:v>1995</c:v>
                </c:pt>
                <c:pt idx="21">
                  <c:v>1996</c:v>
                </c:pt>
                <c:pt idx="22">
                  <c:v>1997</c:v>
                </c:pt>
                <c:pt idx="23">
                  <c:v>1998</c:v>
                </c:pt>
                <c:pt idx="24">
                  <c:v>1999</c:v>
                </c:pt>
                <c:pt idx="25">
                  <c:v>2000</c:v>
                </c:pt>
                <c:pt idx="26">
                  <c:v>2001</c:v>
                </c:pt>
                <c:pt idx="27">
                  <c:v>2002</c:v>
                </c:pt>
                <c:pt idx="28">
                  <c:v>2003</c:v>
                </c:pt>
                <c:pt idx="29">
                  <c:v>2004</c:v>
                </c:pt>
                <c:pt idx="30">
                  <c:v>2005</c:v>
                </c:pt>
                <c:pt idx="31">
                  <c:v>2006</c:v>
                </c:pt>
                <c:pt idx="32">
                  <c:v>2007</c:v>
                </c:pt>
                <c:pt idx="33">
                  <c:v>2008</c:v>
                </c:pt>
                <c:pt idx="34">
                  <c:v>2009</c:v>
                </c:pt>
                <c:pt idx="35">
                  <c:v>2010</c:v>
                </c:pt>
                <c:pt idx="36">
                  <c:v>2011</c:v>
                </c:pt>
                <c:pt idx="37">
                  <c:v>2012</c:v>
                </c:pt>
                <c:pt idx="38">
                  <c:v>2013</c:v>
                </c:pt>
                <c:pt idx="39">
                  <c:v>2014</c:v>
                </c:pt>
                <c:pt idx="40">
                  <c:v>2015</c:v>
                </c:pt>
              </c:numCache>
            </c:numRef>
          </c:cat>
          <c:val>
            <c:numRef>
              <c:f>Sheet1!$B$2:$B$42</c:f>
              <c:numCache>
                <c:formatCode>General</c:formatCode>
                <c:ptCount val="41"/>
                <c:pt idx="6" formatCode="0.0%">
                  <c:v>9.5838177220211609E-2</c:v>
                </c:pt>
                <c:pt idx="7" formatCode="0.0%">
                  <c:v>9.6895902700797287E-2</c:v>
                </c:pt>
                <c:pt idx="8" formatCode="0.0%">
                  <c:v>9.3484323145793358E-2</c:v>
                </c:pt>
                <c:pt idx="9" formatCode="0.0%">
                  <c:v>9.4440050864803407E-2</c:v>
                </c:pt>
                <c:pt idx="10" formatCode="0.0%">
                  <c:v>9.571577463043468E-2</c:v>
                </c:pt>
                <c:pt idx="11" formatCode="0.0%">
                  <c:v>9.8384438021795931E-2</c:v>
                </c:pt>
                <c:pt idx="12" formatCode="0.0%">
                  <c:v>0.10424017802995693</c:v>
                </c:pt>
                <c:pt idx="13" formatCode="0.0%">
                  <c:v>0.10017160488535642</c:v>
                </c:pt>
                <c:pt idx="14" formatCode="0.0%">
                  <c:v>0.1036528278262297</c:v>
                </c:pt>
                <c:pt idx="15" formatCode="0.0%">
                  <c:v>0.10627463827375246</c:v>
                </c:pt>
                <c:pt idx="16" formatCode="0.0%">
                  <c:v>0.10807161248228576</c:v>
                </c:pt>
                <c:pt idx="17" formatCode="0.0%">
                  <c:v>0.10850680054581159</c:v>
                </c:pt>
                <c:pt idx="18" formatCode="0.0%">
                  <c:v>0.10717272941467884</c:v>
                </c:pt>
                <c:pt idx="19" formatCode="0.0%">
                  <c:v>0.10491296553662452</c:v>
                </c:pt>
                <c:pt idx="20" formatCode="0.0%">
                  <c:v>0.10347846118421941</c:v>
                </c:pt>
                <c:pt idx="21" formatCode="0.0%">
                  <c:v>0.10342662159534521</c:v>
                </c:pt>
                <c:pt idx="22" formatCode="0.0%">
                  <c:v>0.11220719010942221</c:v>
                </c:pt>
                <c:pt idx="23" formatCode="0.0%">
                  <c:v>0.11555800214252238</c:v>
                </c:pt>
                <c:pt idx="24" formatCode="0.0%">
                  <c:v>0.11219298420569639</c:v>
                </c:pt>
                <c:pt idx="25" formatCode="0.0%">
                  <c:v>0.11078678779993351</c:v>
                </c:pt>
                <c:pt idx="26" formatCode="0.0%">
                  <c:v>0.11216463237605154</c:v>
                </c:pt>
                <c:pt idx="27" formatCode="0.0%">
                  <c:v>0.11789383749061824</c:v>
                </c:pt>
                <c:pt idx="28" formatCode="0.0%">
                  <c:v>0.12026737835073731</c:v>
                </c:pt>
                <c:pt idx="29" formatCode="0.0%">
                  <c:v>0.1200685023561449</c:v>
                </c:pt>
                <c:pt idx="30" formatCode="0.0%">
                  <c:v>0.12448416356271756</c:v>
                </c:pt>
                <c:pt idx="31" formatCode="0.0%">
                  <c:v>0.13686866860189226</c:v>
                </c:pt>
                <c:pt idx="32" formatCode="0.0%">
                  <c:v>0.14046262678320273</c:v>
                </c:pt>
                <c:pt idx="33" formatCode="0.0%">
                  <c:v>0.14138451626893095</c:v>
                </c:pt>
                <c:pt idx="34" formatCode="0.0%">
                  <c:v>0.14976074611207127</c:v>
                </c:pt>
                <c:pt idx="35" formatCode="0.0%">
                  <c:v>0.15653452031815071</c:v>
                </c:pt>
                <c:pt idx="36" formatCode="0.0%">
                  <c:v>0.15669447932834119</c:v>
                </c:pt>
                <c:pt idx="37" formatCode="0.0%">
                  <c:v>0.15807444809946908</c:v>
                </c:pt>
                <c:pt idx="38" formatCode="0.0%">
                  <c:v>0.15215313436620168</c:v>
                </c:pt>
                <c:pt idx="39" formatCode="0.0%">
                  <c:v>0.1493321132104706</c:v>
                </c:pt>
                <c:pt idx="40" formatCode="0.0%">
                  <c:v>0.14828716055169672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Canada</c:v>
                </c:pt>
              </c:strCache>
            </c:strRef>
          </c:tx>
          <c:spPr>
            <a:ln w="12700">
              <a:solidFill>
                <a:schemeClr val="tx1"/>
              </a:solidFill>
              <a:prstDash val="dash"/>
            </a:ln>
          </c:spPr>
          <c:marker>
            <c:symbol val="none"/>
          </c:marker>
          <c:dPt>
            <c:idx val="38"/>
            <c:bubble3D val="0"/>
          </c:dPt>
          <c:dPt>
            <c:idx val="39"/>
            <c:bubble3D val="0"/>
          </c:dPt>
          <c:cat>
            <c:numRef>
              <c:f>Sheet1!$A$2:$A$42</c:f>
              <c:numCache>
                <c:formatCode>General</c:formatCode>
                <c:ptCount val="41"/>
                <c:pt idx="0">
                  <c:v>1975</c:v>
                </c:pt>
                <c:pt idx="1">
                  <c:v>1976</c:v>
                </c:pt>
                <c:pt idx="2">
                  <c:v>1977</c:v>
                </c:pt>
                <c:pt idx="3">
                  <c:v>1978</c:v>
                </c:pt>
                <c:pt idx="4">
                  <c:v>1979</c:v>
                </c:pt>
                <c:pt idx="5">
                  <c:v>1980</c:v>
                </c:pt>
                <c:pt idx="6">
                  <c:v>1981</c:v>
                </c:pt>
                <c:pt idx="7">
                  <c:v>1982</c:v>
                </c:pt>
                <c:pt idx="8">
                  <c:v>1983</c:v>
                </c:pt>
                <c:pt idx="9">
                  <c:v>1984</c:v>
                </c:pt>
                <c:pt idx="10">
                  <c:v>1985</c:v>
                </c:pt>
                <c:pt idx="11">
                  <c:v>1986</c:v>
                </c:pt>
                <c:pt idx="12">
                  <c:v>1987</c:v>
                </c:pt>
                <c:pt idx="13">
                  <c:v>1988</c:v>
                </c:pt>
                <c:pt idx="14">
                  <c:v>1989</c:v>
                </c:pt>
                <c:pt idx="15">
                  <c:v>1990</c:v>
                </c:pt>
                <c:pt idx="16">
                  <c:v>1991</c:v>
                </c:pt>
                <c:pt idx="17">
                  <c:v>1992</c:v>
                </c:pt>
                <c:pt idx="18">
                  <c:v>1993</c:v>
                </c:pt>
                <c:pt idx="19">
                  <c:v>1994</c:v>
                </c:pt>
                <c:pt idx="20">
                  <c:v>1995</c:v>
                </c:pt>
                <c:pt idx="21">
                  <c:v>1996</c:v>
                </c:pt>
                <c:pt idx="22">
                  <c:v>1997</c:v>
                </c:pt>
                <c:pt idx="23">
                  <c:v>1998</c:v>
                </c:pt>
                <c:pt idx="24">
                  <c:v>1999</c:v>
                </c:pt>
                <c:pt idx="25">
                  <c:v>2000</c:v>
                </c:pt>
                <c:pt idx="26">
                  <c:v>2001</c:v>
                </c:pt>
                <c:pt idx="27">
                  <c:v>2002</c:v>
                </c:pt>
                <c:pt idx="28">
                  <c:v>2003</c:v>
                </c:pt>
                <c:pt idx="29">
                  <c:v>2004</c:v>
                </c:pt>
                <c:pt idx="30">
                  <c:v>2005</c:v>
                </c:pt>
                <c:pt idx="31">
                  <c:v>2006</c:v>
                </c:pt>
                <c:pt idx="32">
                  <c:v>2007</c:v>
                </c:pt>
                <c:pt idx="33">
                  <c:v>2008</c:v>
                </c:pt>
                <c:pt idx="34">
                  <c:v>2009</c:v>
                </c:pt>
                <c:pt idx="35">
                  <c:v>2010</c:v>
                </c:pt>
                <c:pt idx="36">
                  <c:v>2011</c:v>
                </c:pt>
                <c:pt idx="37">
                  <c:v>2012</c:v>
                </c:pt>
                <c:pt idx="38">
                  <c:v>2013</c:v>
                </c:pt>
                <c:pt idx="39">
                  <c:v>2014</c:v>
                </c:pt>
                <c:pt idx="40">
                  <c:v>2015</c:v>
                </c:pt>
              </c:numCache>
            </c:numRef>
          </c:cat>
          <c:val>
            <c:numRef>
              <c:f>Sheet1!$C$2:$C$42</c:f>
              <c:numCache>
                <c:formatCode>0.0%</c:formatCode>
                <c:ptCount val="41"/>
                <c:pt idx="0">
                  <c:v>7.0154847225441144E-2</c:v>
                </c:pt>
                <c:pt idx="1">
                  <c:v>7.0145099083655543E-2</c:v>
                </c:pt>
                <c:pt idx="2">
                  <c:v>6.9796341035650647E-2</c:v>
                </c:pt>
                <c:pt idx="3">
                  <c:v>6.9674086769292251E-2</c:v>
                </c:pt>
                <c:pt idx="4">
                  <c:v>6.8387665529339961E-2</c:v>
                </c:pt>
                <c:pt idx="5">
                  <c:v>7.0733466492581512E-2</c:v>
                </c:pt>
                <c:pt idx="6">
                  <c:v>7.1684013060828236E-2</c:v>
                </c:pt>
                <c:pt idx="7">
                  <c:v>7.9541183525746892E-2</c:v>
                </c:pt>
                <c:pt idx="8">
                  <c:v>8.115810761202405E-2</c:v>
                </c:pt>
                <c:pt idx="9">
                  <c:v>8.0168833718115964E-2</c:v>
                </c:pt>
                <c:pt idx="10">
                  <c:v>8.0388945598148548E-2</c:v>
                </c:pt>
                <c:pt idx="11">
                  <c:v>8.3028201823537567E-2</c:v>
                </c:pt>
                <c:pt idx="12">
                  <c:v>8.2247649932692235E-2</c:v>
                </c:pt>
                <c:pt idx="13">
                  <c:v>8.1830308658077555E-2</c:v>
                </c:pt>
                <c:pt idx="14">
                  <c:v>8.4058173819513762E-2</c:v>
                </c:pt>
                <c:pt idx="15">
                  <c:v>8.8442477278133841E-2</c:v>
                </c:pt>
                <c:pt idx="16">
                  <c:v>9.5335264732031563E-2</c:v>
                </c:pt>
                <c:pt idx="17">
                  <c:v>9.7928723582745403E-2</c:v>
                </c:pt>
                <c:pt idx="18">
                  <c:v>9.6439675904849781E-2</c:v>
                </c:pt>
                <c:pt idx="19">
                  <c:v>9.3009300179476548E-2</c:v>
                </c:pt>
                <c:pt idx="20">
                  <c:v>8.9852170957519115E-2</c:v>
                </c:pt>
                <c:pt idx="21">
                  <c:v>8.7831367229737348E-2</c:v>
                </c:pt>
                <c:pt idx="22">
                  <c:v>8.7357036397884655E-2</c:v>
                </c:pt>
                <c:pt idx="23">
                  <c:v>8.974527053417955E-2</c:v>
                </c:pt>
                <c:pt idx="24">
                  <c:v>9.0301799031571164E-2</c:v>
                </c:pt>
                <c:pt idx="25">
                  <c:v>8.9794728320433295E-2</c:v>
                </c:pt>
                <c:pt idx="26">
                  <c:v>9.446450484815147E-2</c:v>
                </c:pt>
                <c:pt idx="27">
                  <c:v>9.7427037709558101E-2</c:v>
                </c:pt>
                <c:pt idx="28">
                  <c:v>9.9363551856064075E-2</c:v>
                </c:pt>
                <c:pt idx="29">
                  <c:v>9.929153693502589E-2</c:v>
                </c:pt>
                <c:pt idx="30">
                  <c:v>9.9380115523450566E-2</c:v>
                </c:pt>
                <c:pt idx="31">
                  <c:v>0.10130010811149125</c:v>
                </c:pt>
                <c:pt idx="32">
                  <c:v>0.10226868375459446</c:v>
                </c:pt>
                <c:pt idx="33">
                  <c:v>0.10446169005563422</c:v>
                </c:pt>
                <c:pt idx="34">
                  <c:v>0.11612682399668793</c:v>
                </c:pt>
                <c:pt idx="35">
                  <c:v>0.11616817252915743</c:v>
                </c:pt>
                <c:pt idx="36">
                  <c:v>0.1125575348296821</c:v>
                </c:pt>
                <c:pt idx="37">
                  <c:v>0.11218873671649612</c:v>
                </c:pt>
                <c:pt idx="38">
                  <c:v>0.11060418953470773</c:v>
                </c:pt>
                <c:pt idx="39">
                  <c:v>0.10922900135805734</c:v>
                </c:pt>
                <c:pt idx="40">
                  <c:v>0.10917567902246904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Forecast</c:v>
                </c:pt>
              </c:strCache>
            </c:strRef>
          </c:tx>
          <c:spPr>
            <a:ln w="12700">
              <a:solidFill>
                <a:srgbClr val="8B9B3C"/>
              </a:solidFill>
            </a:ln>
          </c:spPr>
          <c:marker>
            <c:symbol val="circle"/>
            <c:size val="8"/>
            <c:spPr>
              <a:solidFill>
                <a:schemeClr val="bg1"/>
              </a:solidFill>
              <a:ln>
                <a:solidFill>
                  <a:schemeClr val="tx1"/>
                </a:solidFill>
              </a:ln>
            </c:spPr>
          </c:marker>
          <c:cat>
            <c:numRef>
              <c:f>Sheet1!$A$2:$A$42</c:f>
              <c:numCache>
                <c:formatCode>General</c:formatCode>
                <c:ptCount val="41"/>
                <c:pt idx="0">
                  <c:v>1975</c:v>
                </c:pt>
                <c:pt idx="1">
                  <c:v>1976</c:v>
                </c:pt>
                <c:pt idx="2">
                  <c:v>1977</c:v>
                </c:pt>
                <c:pt idx="3">
                  <c:v>1978</c:v>
                </c:pt>
                <c:pt idx="4">
                  <c:v>1979</c:v>
                </c:pt>
                <c:pt idx="5">
                  <c:v>1980</c:v>
                </c:pt>
                <c:pt idx="6">
                  <c:v>1981</c:v>
                </c:pt>
                <c:pt idx="7">
                  <c:v>1982</c:v>
                </c:pt>
                <c:pt idx="8">
                  <c:v>1983</c:v>
                </c:pt>
                <c:pt idx="9">
                  <c:v>1984</c:v>
                </c:pt>
                <c:pt idx="10">
                  <c:v>1985</c:v>
                </c:pt>
                <c:pt idx="11">
                  <c:v>1986</c:v>
                </c:pt>
                <c:pt idx="12">
                  <c:v>1987</c:v>
                </c:pt>
                <c:pt idx="13">
                  <c:v>1988</c:v>
                </c:pt>
                <c:pt idx="14">
                  <c:v>1989</c:v>
                </c:pt>
                <c:pt idx="15">
                  <c:v>1990</c:v>
                </c:pt>
                <c:pt idx="16">
                  <c:v>1991</c:v>
                </c:pt>
                <c:pt idx="17">
                  <c:v>1992</c:v>
                </c:pt>
                <c:pt idx="18">
                  <c:v>1993</c:v>
                </c:pt>
                <c:pt idx="19">
                  <c:v>1994</c:v>
                </c:pt>
                <c:pt idx="20">
                  <c:v>1995</c:v>
                </c:pt>
                <c:pt idx="21">
                  <c:v>1996</c:v>
                </c:pt>
                <c:pt idx="22">
                  <c:v>1997</c:v>
                </c:pt>
                <c:pt idx="23">
                  <c:v>1998</c:v>
                </c:pt>
                <c:pt idx="24">
                  <c:v>1999</c:v>
                </c:pt>
                <c:pt idx="25">
                  <c:v>2000</c:v>
                </c:pt>
                <c:pt idx="26">
                  <c:v>2001</c:v>
                </c:pt>
                <c:pt idx="27">
                  <c:v>2002</c:v>
                </c:pt>
                <c:pt idx="28">
                  <c:v>2003</c:v>
                </c:pt>
                <c:pt idx="29">
                  <c:v>2004</c:v>
                </c:pt>
                <c:pt idx="30">
                  <c:v>2005</c:v>
                </c:pt>
                <c:pt idx="31">
                  <c:v>2006</c:v>
                </c:pt>
                <c:pt idx="32">
                  <c:v>2007</c:v>
                </c:pt>
                <c:pt idx="33">
                  <c:v>2008</c:v>
                </c:pt>
                <c:pt idx="34">
                  <c:v>2009</c:v>
                </c:pt>
                <c:pt idx="35">
                  <c:v>2010</c:v>
                </c:pt>
                <c:pt idx="36">
                  <c:v>2011</c:v>
                </c:pt>
                <c:pt idx="37">
                  <c:v>2012</c:v>
                </c:pt>
                <c:pt idx="38">
                  <c:v>2013</c:v>
                </c:pt>
                <c:pt idx="39">
                  <c:v>2014</c:v>
                </c:pt>
                <c:pt idx="40">
                  <c:v>2015</c:v>
                </c:pt>
              </c:numCache>
            </c:numRef>
          </c:cat>
          <c:val>
            <c:numRef>
              <c:f>Sheet1!$D$2:$D$42</c:f>
              <c:numCache>
                <c:formatCode>General</c:formatCode>
                <c:ptCount val="41"/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18986624"/>
        <c:axId val="118989568"/>
      </c:lineChart>
      <c:catAx>
        <c:axId val="11898662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ln w="6350">
            <a:solidFill>
              <a:schemeClr val="tx1"/>
            </a:solidFill>
          </a:ln>
        </c:spPr>
        <c:txPr>
          <a:bodyPr rot="-2700000"/>
          <a:lstStyle/>
          <a:p>
            <a:pPr>
              <a:defRPr/>
            </a:pPr>
            <a:endParaRPr lang="en-US"/>
          </a:p>
        </c:txPr>
        <c:crossAx val="118989568"/>
        <c:crosses val="autoZero"/>
        <c:auto val="1"/>
        <c:lblAlgn val="ctr"/>
        <c:lblOffset val="100"/>
        <c:noMultiLvlLbl val="0"/>
      </c:catAx>
      <c:valAx>
        <c:axId val="118989568"/>
        <c:scaling>
          <c:orientation val="minMax"/>
          <c:min val="6.0000000000000012E-2"/>
        </c:scaling>
        <c:delete val="0"/>
        <c:axPos val="l"/>
        <c:numFmt formatCode="0%" sourceLinked="0"/>
        <c:majorTickMark val="out"/>
        <c:minorTickMark val="none"/>
        <c:tickLblPos val="nextTo"/>
        <c:spPr>
          <a:ln w="6350">
            <a:solidFill>
              <a:schemeClr val="tx1"/>
            </a:solidFill>
          </a:ln>
        </c:spPr>
        <c:crossAx val="118986624"/>
        <c:crosses val="autoZero"/>
        <c:crossBetween val="between"/>
      </c:valAx>
    </c:plotArea>
    <c:legend>
      <c:legendPos val="b"/>
      <c:layout>
        <c:manualLayout>
          <c:xMode val="edge"/>
          <c:yMode val="edge"/>
          <c:x val="0.29666902887139107"/>
          <c:y val="0.85981387136152498"/>
          <c:w val="0.45913106347817634"/>
          <c:h val="5.1816950300567266E-2"/>
        </c:manualLayout>
      </c:layout>
      <c:overlay val="0"/>
      <c:spPr>
        <a:noFill/>
      </c:spPr>
      <c:txPr>
        <a:bodyPr/>
        <a:lstStyle/>
        <a:p>
          <a:pPr>
            <a:defRPr sz="1800" baseline="12000"/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1200"/>
      </a:pPr>
      <a:endParaRPr lang="en-US"/>
    </a:p>
  </c:txPr>
  <c:externalData r:id="rId1">
    <c:autoUpdate val="0"/>
  </c:externalData>
  <c:userShapes r:id="rId2"/>
</c:chartSpace>
</file>

<file path=ppt/charts/chart4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CA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5221738721148096"/>
          <c:y val="9.5833232384413491E-2"/>
          <c:w val="0.48168157152357505"/>
          <c:h val="0.80064122753886546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Share</c:v>
                </c:pt>
              </c:strCache>
            </c:strRef>
          </c:tx>
          <c:spPr>
            <a:ln>
              <a:solidFill>
                <a:schemeClr val="tx1"/>
              </a:solidFill>
            </a:ln>
          </c:spPr>
          <c:dPt>
            <c:idx val="0"/>
            <c:bubble3D val="0"/>
            <c:spPr>
              <a:solidFill>
                <a:srgbClr val="8B9B3C"/>
              </a:solidFill>
              <a:ln>
                <a:solidFill>
                  <a:schemeClr val="tx1"/>
                </a:solidFill>
              </a:ln>
            </c:spPr>
          </c:dPt>
          <c:dPt>
            <c:idx val="1"/>
            <c:bubble3D val="0"/>
            <c:spPr>
              <a:solidFill>
                <a:schemeClr val="bg1"/>
              </a:solidFill>
              <a:ln>
                <a:solidFill>
                  <a:schemeClr val="tx1"/>
                </a:solidFill>
              </a:ln>
            </c:spPr>
          </c:dPt>
          <c:dPt>
            <c:idx val="2"/>
            <c:bubble3D val="0"/>
            <c:spPr>
              <a:solidFill>
                <a:srgbClr val="B4BF81"/>
              </a:solidFill>
              <a:ln>
                <a:solidFill>
                  <a:schemeClr val="tx1"/>
                </a:solidFill>
              </a:ln>
            </c:spPr>
          </c:dPt>
          <c:dPt>
            <c:idx val="3"/>
            <c:bubble3D val="0"/>
            <c:spPr>
              <a:pattFill prst="zigZag">
                <a:fgClr>
                  <a:srgbClr val="8B9B3C"/>
                </a:fgClr>
                <a:bgClr>
                  <a:schemeClr val="bg1"/>
                </a:bgClr>
              </a:pattFill>
              <a:ln>
                <a:solidFill>
                  <a:schemeClr val="tx1"/>
                </a:solidFill>
              </a:ln>
            </c:spPr>
          </c:dPt>
          <c:dPt>
            <c:idx val="4"/>
            <c:bubble3D val="0"/>
            <c:spPr>
              <a:solidFill>
                <a:srgbClr val="C9D1A5"/>
              </a:solidFill>
              <a:ln>
                <a:solidFill>
                  <a:schemeClr val="tx1"/>
                </a:solidFill>
              </a:ln>
            </c:spPr>
          </c:dPt>
          <c:dPt>
            <c:idx val="5"/>
            <c:bubble3D val="0"/>
            <c:spPr>
              <a:pattFill prst="ltUpDiag">
                <a:fgClr>
                  <a:srgbClr val="8B9B3C"/>
                </a:fgClr>
                <a:bgClr>
                  <a:schemeClr val="bg1"/>
                </a:bgClr>
              </a:pattFill>
              <a:ln>
                <a:solidFill>
                  <a:schemeClr val="tx1"/>
                </a:solidFill>
              </a:ln>
            </c:spPr>
          </c:dPt>
          <c:dPt>
            <c:idx val="6"/>
            <c:bubble3D val="0"/>
            <c:spPr>
              <a:solidFill>
                <a:srgbClr val="E4E8D0"/>
              </a:solidFill>
              <a:ln>
                <a:solidFill>
                  <a:schemeClr val="tx1"/>
                </a:solidFill>
              </a:ln>
            </c:spPr>
          </c:dPt>
          <c:dPt>
            <c:idx val="7"/>
            <c:bubble3D val="0"/>
            <c:spPr>
              <a:pattFill prst="openDmnd">
                <a:fgClr>
                  <a:schemeClr val="bg1"/>
                </a:fgClr>
                <a:bgClr>
                  <a:srgbClr val="8B9B3C"/>
                </a:bgClr>
              </a:pattFill>
              <a:ln>
                <a:solidFill>
                  <a:schemeClr val="tx1"/>
                </a:solidFill>
              </a:ln>
            </c:spPr>
          </c:dPt>
          <c:dPt>
            <c:idx val="8"/>
            <c:bubble3D val="0"/>
            <c:spPr>
              <a:pattFill prst="pct10">
                <a:fgClr>
                  <a:srgbClr val="8B9B3C"/>
                </a:fgClr>
                <a:bgClr>
                  <a:schemeClr val="bg1"/>
                </a:bgClr>
              </a:pattFill>
              <a:ln>
                <a:solidFill>
                  <a:schemeClr val="tx1"/>
                </a:solidFill>
              </a:ln>
            </c:spPr>
          </c:dPt>
          <c:dLbls>
            <c:dLbl>
              <c:idx val="0"/>
              <c:layout>
                <c:manualLayout>
                  <c:x val="2.8886189650512741E-2"/>
                  <c:y val="1.545507773066835E-2"/>
                </c:manualLayout>
              </c:layout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separator>
</c:separator>
            </c:dLbl>
            <c:dLbl>
              <c:idx val="1"/>
              <c:layout>
                <c:manualLayout>
                  <c:x val="4.8324289197749296E-2"/>
                  <c:y val="-3.2154546858113232E-2"/>
                </c:manualLayout>
              </c:layout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separator>
</c:separator>
            </c:dLbl>
            <c:dLbl>
              <c:idx val="2"/>
              <c:layout>
                <c:manualLayout>
                  <c:x val="2.4755929804956407E-2"/>
                  <c:y val="5.3016442797591493E-3"/>
                </c:manualLayout>
              </c:layout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separator>
</c:separator>
            </c:dLbl>
            <c:dLbl>
              <c:idx val="3"/>
              <c:layout>
                <c:manualLayout>
                  <c:x val="-5.5042194156891739E-4"/>
                  <c:y val="-1.263517060367454E-2"/>
                </c:manualLayout>
              </c:layout>
              <c:tx>
                <c:rich>
                  <a:bodyPr/>
                  <a:lstStyle/>
                  <a:p>
                    <a:r>
                      <a:rPr lang="en-US" dirty="0">
                        <a:solidFill>
                          <a:schemeClr val="tx1"/>
                        </a:solidFill>
                      </a:rPr>
                      <a:t>Other </a:t>
                    </a:r>
                    <a:r>
                      <a:rPr lang="en-US" dirty="0" smtClean="0">
                        <a:solidFill>
                          <a:schemeClr val="tx1"/>
                        </a:solidFill>
                      </a:rPr>
                      <a:t>institutions</a:t>
                    </a:r>
                    <a:r>
                      <a:rPr lang="en-US" dirty="0">
                        <a:solidFill>
                          <a:schemeClr val="tx1"/>
                        </a:solidFill>
                      </a:rPr>
                      <a:t>
13.2%</a:t>
                    </a:r>
                    <a:endParaRPr lang="en-US" dirty="0"/>
                  </a:p>
                </c:rich>
              </c:tx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separator>
</c:separator>
            </c:dLbl>
            <c:dLbl>
              <c:idx val="4"/>
              <c:layout>
                <c:manualLayout>
                  <c:x val="-1.6775935210181274E-2"/>
                  <c:y val="5.1072077528770497E-3"/>
                </c:manualLayout>
              </c:layout>
              <c:tx>
                <c:rich>
                  <a:bodyPr/>
                  <a:lstStyle/>
                  <a:p>
                    <a:r>
                      <a:rPr lang="en-US" dirty="0">
                        <a:solidFill>
                          <a:schemeClr val="tx1"/>
                        </a:solidFill>
                      </a:rPr>
                      <a:t>Other </a:t>
                    </a:r>
                    <a:r>
                      <a:rPr lang="en-US" dirty="0" smtClean="0">
                        <a:solidFill>
                          <a:schemeClr val="tx1"/>
                        </a:solidFill>
                      </a:rPr>
                      <a:t>professionals</a:t>
                    </a:r>
                    <a:r>
                      <a:rPr lang="en-US" dirty="0">
                        <a:solidFill>
                          <a:schemeClr val="tx1"/>
                        </a:solidFill>
                      </a:rPr>
                      <a:t>
9.3%</a:t>
                    </a:r>
                    <a:endParaRPr lang="en-US" dirty="0"/>
                  </a:p>
                </c:rich>
              </c:tx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separator>
</c:separator>
            </c:dLbl>
            <c:dLbl>
              <c:idx val="5"/>
              <c:layout>
                <c:manualLayout>
                  <c:x val="-1.6663579412773973E-2"/>
                  <c:y val="1.8028063799717366E-2"/>
                </c:manualLayout>
              </c:layout>
              <c:tx>
                <c:rich>
                  <a:bodyPr/>
                  <a:lstStyle/>
                  <a:p>
                    <a:r>
                      <a:rPr lang="en-US" dirty="0">
                        <a:solidFill>
                          <a:schemeClr val="tx1"/>
                        </a:solidFill>
                      </a:rPr>
                      <a:t>Other </a:t>
                    </a:r>
                    <a:r>
                      <a:rPr lang="en-US" dirty="0" smtClean="0">
                        <a:solidFill>
                          <a:schemeClr val="tx1"/>
                        </a:solidFill>
                      </a:rPr>
                      <a:t>health spending</a:t>
                    </a:r>
                    <a:r>
                      <a:rPr lang="en-US" dirty="0">
                        <a:solidFill>
                          <a:schemeClr val="tx1"/>
                        </a:solidFill>
                      </a:rPr>
                      <a:t>
6.1%</a:t>
                    </a:r>
                    <a:endParaRPr lang="en-US" dirty="0"/>
                  </a:p>
                </c:rich>
              </c:tx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separator>
</c:separator>
            </c:dLbl>
            <c:dLbl>
              <c:idx val="7"/>
              <c:layout>
                <c:manualLayout>
                  <c:x val="-4.1547959223955473E-3"/>
                  <c:y val="-1.1761760549162123E-2"/>
                </c:manualLayout>
              </c:layout>
              <c:tx>
                <c:rich>
                  <a:bodyPr/>
                  <a:lstStyle/>
                  <a:p>
                    <a:r>
                      <a:rPr lang="en-US" dirty="0">
                        <a:solidFill>
                          <a:schemeClr val="tx1"/>
                        </a:solidFill>
                      </a:rPr>
                      <a:t>Public </a:t>
                    </a:r>
                    <a:r>
                      <a:rPr lang="en-US" dirty="0" smtClean="0">
                        <a:solidFill>
                          <a:schemeClr val="tx1"/>
                        </a:solidFill>
                      </a:rPr>
                      <a:t>health</a:t>
                    </a:r>
                    <a:r>
                      <a:rPr lang="en-US" dirty="0">
                        <a:solidFill>
                          <a:schemeClr val="tx1"/>
                        </a:solidFill>
                      </a:rPr>
                      <a:t>
3.0%</a:t>
                    </a:r>
                    <a:endParaRPr lang="en-US" dirty="0"/>
                  </a:p>
                </c:rich>
              </c:tx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separator>
</c:separator>
            </c:dLbl>
            <c:dLbl>
              <c:idx val="8"/>
              <c:layout>
                <c:manualLayout>
                  <c:x val="6.3188778996146555E-2"/>
                  <c:y val="-1.2820512820512821E-3"/>
                </c:manualLayout>
              </c:layout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separator>
</c:separator>
            </c:dLbl>
            <c:numFmt formatCode="0.0%" sourceLinked="0"/>
            <c:txPr>
              <a:bodyPr/>
              <a:lstStyle/>
              <a:p>
                <a:pPr>
                  <a:defRPr sz="1200" b="0">
                    <a:solidFill>
                      <a:schemeClr val="tx1"/>
                    </a:solidFill>
                  </a:defRPr>
                </a:pPr>
                <a:endParaRPr lang="en-US"/>
              </a:p>
            </c:txPr>
            <c:dLblPos val="bestFit"/>
            <c:showLegendKey val="0"/>
            <c:showVal val="1"/>
            <c:showCatName val="1"/>
            <c:showSerName val="0"/>
            <c:showPercent val="0"/>
            <c:showBubbleSize val="0"/>
            <c:separator>
</c:separator>
            <c:showLeaderLines val="1"/>
          </c:dLbls>
          <c:cat>
            <c:strRef>
              <c:f>Sheet1!$A$2:$A$10</c:f>
              <c:strCache>
                <c:ptCount val="9"/>
                <c:pt idx="0">
                  <c:v>Hospitals</c:v>
                </c:pt>
                <c:pt idx="1">
                  <c:v>Drugs</c:v>
                </c:pt>
                <c:pt idx="2">
                  <c:v>Physicians</c:v>
                </c:pt>
                <c:pt idx="3">
                  <c:v>Other Institutions</c:v>
                </c:pt>
                <c:pt idx="4">
                  <c:v>Other Professionals</c:v>
                </c:pt>
                <c:pt idx="5">
                  <c:v>Other Health Spending</c:v>
                </c:pt>
                <c:pt idx="6">
                  <c:v>Administration</c:v>
                </c:pt>
                <c:pt idx="7">
                  <c:v>Public Health</c:v>
                </c:pt>
                <c:pt idx="8">
                  <c:v>Capital</c:v>
                </c:pt>
              </c:strCache>
            </c:strRef>
          </c:cat>
          <c:val>
            <c:numRef>
              <c:f>Sheet1!$B$2:$B$10</c:f>
              <c:numCache>
                <c:formatCode>0.0%</c:formatCode>
                <c:ptCount val="9"/>
                <c:pt idx="0">
                  <c:v>0.31847568983615254</c:v>
                </c:pt>
                <c:pt idx="1">
                  <c:v>0.16558920121733572</c:v>
                </c:pt>
                <c:pt idx="2">
                  <c:v>0.13683702061130212</c:v>
                </c:pt>
                <c:pt idx="3">
                  <c:v>0.13184316066714863</c:v>
                </c:pt>
                <c:pt idx="4">
                  <c:v>9.3375281452123537E-2</c:v>
                </c:pt>
                <c:pt idx="5">
                  <c:v>6.1006999679321876E-2</c:v>
                </c:pt>
                <c:pt idx="6">
                  <c:v>3.9365222762221569E-2</c:v>
                </c:pt>
                <c:pt idx="7">
                  <c:v>3.0050675332734242E-2</c:v>
                </c:pt>
                <c:pt idx="8">
                  <c:v>2.3456748441659743E-2</c:v>
                </c:pt>
              </c:numCache>
            </c:numRef>
          </c:val>
        </c:ser>
        <c:ser>
          <c:idx val="1"/>
          <c:order val="1"/>
          <c:tx>
            <c:strRef>
              <c:f>Sheet1!$C$2</c:f>
              <c:strCache>
                <c:ptCount val="1"/>
              </c:strCache>
            </c:strRef>
          </c:tx>
          <c:cat>
            <c:strRef>
              <c:f>Sheet1!$A$2:$A$10</c:f>
              <c:strCache>
                <c:ptCount val="9"/>
                <c:pt idx="0">
                  <c:v>Hospitals</c:v>
                </c:pt>
                <c:pt idx="1">
                  <c:v>Drugs</c:v>
                </c:pt>
                <c:pt idx="2">
                  <c:v>Physicians</c:v>
                </c:pt>
                <c:pt idx="3">
                  <c:v>Other Institutions</c:v>
                </c:pt>
                <c:pt idx="4">
                  <c:v>Other Professionals</c:v>
                </c:pt>
                <c:pt idx="5">
                  <c:v>Other Health Spending</c:v>
                </c:pt>
                <c:pt idx="6">
                  <c:v>Administration</c:v>
                </c:pt>
                <c:pt idx="7">
                  <c:v>Public Health</c:v>
                </c:pt>
                <c:pt idx="8">
                  <c:v>Capital</c:v>
                </c:pt>
              </c:strCache>
            </c:strRef>
          </c:cat>
          <c:val>
            <c:numRef>
              <c:f>Sheet1!$C$3:$C$10</c:f>
              <c:numCache>
                <c:formatCode>General</c:formatCode>
                <c:ptCount val="8"/>
              </c:numCache>
            </c:numRef>
          </c:val>
        </c:ser>
        <c:ser>
          <c:idx val="2"/>
          <c:order val="2"/>
          <c:tx>
            <c:strRef>
              <c:f>Sheet1!$D$2</c:f>
              <c:strCache>
                <c:ptCount val="1"/>
                <c:pt idx="0">
                  <c:v>Share of big 3</c:v>
                </c:pt>
              </c:strCache>
            </c:strRef>
          </c:tx>
          <c:cat>
            <c:strRef>
              <c:f>Sheet1!$A$2:$A$10</c:f>
              <c:strCache>
                <c:ptCount val="9"/>
                <c:pt idx="0">
                  <c:v>Hospitals</c:v>
                </c:pt>
                <c:pt idx="1">
                  <c:v>Drugs</c:v>
                </c:pt>
                <c:pt idx="2">
                  <c:v>Physicians</c:v>
                </c:pt>
                <c:pt idx="3">
                  <c:v>Other Institutions</c:v>
                </c:pt>
                <c:pt idx="4">
                  <c:v>Other Professionals</c:v>
                </c:pt>
                <c:pt idx="5">
                  <c:v>Other Health Spending</c:v>
                </c:pt>
                <c:pt idx="6">
                  <c:v>Administration</c:v>
                </c:pt>
                <c:pt idx="7">
                  <c:v>Public Health</c:v>
                </c:pt>
                <c:pt idx="8">
                  <c:v>Capital</c:v>
                </c:pt>
              </c:strCache>
            </c:strRef>
          </c:cat>
          <c:val>
            <c:numRef>
              <c:f>Sheet1!$D$3:$D$10</c:f>
              <c:numCache>
                <c:formatCode>General</c:formatCode>
                <c:ptCount val="8"/>
                <c:pt idx="0">
                  <c:v>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  <c:userShapes r:id="rId2"/>
</c:chartSpace>
</file>

<file path=ppt/charts/chart4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CA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6.30108317061987E-2"/>
          <c:y val="3.0012921461740359E-2"/>
          <c:w val="0.92002040624212367"/>
          <c:h val="0.7391244844394451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&lt;1</c:v>
                </c:pt>
              </c:strCache>
            </c:strRef>
          </c:tx>
          <c:spPr>
            <a:solidFill>
              <a:srgbClr val="8B9B3C"/>
            </a:solidFill>
            <a:ln w="6350">
              <a:solidFill>
                <a:schemeClr val="tx1"/>
              </a:solidFill>
            </a:ln>
          </c:spPr>
          <c:invertIfNegative val="0"/>
          <c:dPt>
            <c:idx val="0"/>
            <c:invertIfNegative val="0"/>
            <c:bubble3D val="0"/>
            <c:spPr>
              <a:solidFill>
                <a:srgbClr val="8B9B3C"/>
              </a:solidFill>
              <a:ln w="6350">
                <a:solidFill>
                  <a:schemeClr val="tx1"/>
                </a:solidFill>
              </a:ln>
            </c:spPr>
          </c:dPt>
          <c:dLbls>
            <c:numFmt formatCode="0.0%" sourceLinked="0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numRef>
              <c:f>Sheet1!$A$2:$A$3</c:f>
              <c:numCache>
                <c:formatCode>General</c:formatCode>
                <c:ptCount val="2"/>
                <c:pt idx="0">
                  <c:v>2003</c:v>
                </c:pt>
                <c:pt idx="1">
                  <c:v>2013</c:v>
                </c:pt>
              </c:numCache>
            </c:numRef>
          </c:cat>
          <c:val>
            <c:numRef>
              <c:f>Sheet1!$B$2:$B$3</c:f>
              <c:numCache>
                <c:formatCode>0.0%</c:formatCode>
                <c:ptCount val="2"/>
                <c:pt idx="0">
                  <c:v>2.6576578835700547E-2</c:v>
                </c:pt>
                <c:pt idx="1">
                  <c:v>2.556423183471172E-2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1–64</c:v>
                </c:pt>
              </c:strCache>
            </c:strRef>
          </c:tx>
          <c:spPr>
            <a:solidFill>
              <a:schemeClr val="bg1"/>
            </a:solidFill>
            <a:ln w="6350">
              <a:solidFill>
                <a:schemeClr val="tx1"/>
              </a:solidFill>
            </a:ln>
          </c:spPr>
          <c:invertIfNegative val="0"/>
          <c:dLbls>
            <c:numFmt formatCode="0.0%" sourceLinked="0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numRef>
              <c:f>Sheet1!$A$2:$A$3</c:f>
              <c:numCache>
                <c:formatCode>General</c:formatCode>
                <c:ptCount val="2"/>
                <c:pt idx="0">
                  <c:v>2003</c:v>
                </c:pt>
                <c:pt idx="1">
                  <c:v>2013</c:v>
                </c:pt>
              </c:numCache>
            </c:numRef>
          </c:cat>
          <c:val>
            <c:numRef>
              <c:f>Sheet1!$C$2:$C$3</c:f>
              <c:numCache>
                <c:formatCode>0.0%</c:formatCode>
                <c:ptCount val="2"/>
                <c:pt idx="0">
                  <c:v>0.4957573413695161</c:v>
                </c:pt>
                <c:pt idx="1">
                  <c:v>0.45808834804878745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65+</c:v>
                </c:pt>
              </c:strCache>
            </c:strRef>
          </c:tx>
          <c:spPr>
            <a:solidFill>
              <a:srgbClr val="B4BF81"/>
            </a:solidFill>
            <a:ln w="6350">
              <a:solidFill>
                <a:schemeClr val="tx1"/>
              </a:solidFill>
            </a:ln>
          </c:spPr>
          <c:invertIfNegative val="0"/>
          <c:dLbls>
            <c:numFmt formatCode="0.0%" sourceLinked="0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numRef>
              <c:f>Sheet1!$A$2:$A$3</c:f>
              <c:numCache>
                <c:formatCode>General</c:formatCode>
                <c:ptCount val="2"/>
                <c:pt idx="0">
                  <c:v>2003</c:v>
                </c:pt>
                <c:pt idx="1">
                  <c:v>2013</c:v>
                </c:pt>
              </c:numCache>
            </c:numRef>
          </c:cat>
          <c:val>
            <c:numRef>
              <c:f>Sheet1!$D$2:$D$3</c:f>
              <c:numCache>
                <c:formatCode>0.0%</c:formatCode>
                <c:ptCount val="2"/>
                <c:pt idx="0">
                  <c:v>0.47766607979478332</c:v>
                </c:pt>
                <c:pt idx="1">
                  <c:v>0.51634742011650081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19773056"/>
        <c:axId val="119779328"/>
      </c:barChart>
      <c:catAx>
        <c:axId val="119773056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b="0">
                    <a:solidFill>
                      <a:schemeClr val="tx1"/>
                    </a:solidFill>
                  </a:defRPr>
                </a:pPr>
                <a:r>
                  <a:rPr lang="en-CA" b="0" dirty="0" smtClean="0">
                    <a:solidFill>
                      <a:schemeClr val="tx1"/>
                    </a:solidFill>
                  </a:rPr>
                  <a:t>Age group</a:t>
                </a:r>
                <a:endParaRPr lang="en-CA" b="0" dirty="0">
                  <a:solidFill>
                    <a:schemeClr val="tx1"/>
                  </a:solidFill>
                </a:endParaRPr>
              </a:p>
            </c:rich>
          </c:tx>
          <c:layout>
            <c:manualLayout>
              <c:xMode val="edge"/>
              <c:yMode val="edge"/>
              <c:x val="0.47353359580052495"/>
              <c:y val="0.82316530746156724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spPr>
          <a:ln w="6350">
            <a:solidFill>
              <a:schemeClr val="tx1"/>
            </a:solidFill>
          </a:ln>
        </c:spPr>
        <c:crossAx val="119779328"/>
        <c:crosses val="autoZero"/>
        <c:auto val="1"/>
        <c:lblAlgn val="ctr"/>
        <c:lblOffset val="100"/>
        <c:noMultiLvlLbl val="0"/>
      </c:catAx>
      <c:valAx>
        <c:axId val="119779328"/>
        <c:scaling>
          <c:orientation val="minMax"/>
        </c:scaling>
        <c:delete val="0"/>
        <c:axPos val="l"/>
        <c:numFmt formatCode="0%" sourceLinked="0"/>
        <c:majorTickMark val="out"/>
        <c:minorTickMark val="none"/>
        <c:tickLblPos val="nextTo"/>
        <c:spPr>
          <a:ln w="6350">
            <a:solidFill>
              <a:schemeClr val="tx1"/>
            </a:solidFill>
          </a:ln>
        </c:spPr>
        <c:crossAx val="119773056"/>
        <c:crosses val="autoZero"/>
        <c:crossBetween val="between"/>
      </c:valAx>
    </c:plotArea>
    <c:legend>
      <c:legendPos val="b"/>
      <c:layout>
        <c:manualLayout>
          <c:xMode val="edge"/>
          <c:yMode val="edge"/>
          <c:x val="0.38857335467081272"/>
          <c:y val="0.90792590349283264"/>
          <c:w val="0.26913161115176837"/>
          <c:h val="6.6433070866141739E-2"/>
        </c:manualLayout>
      </c:layout>
      <c:overlay val="0"/>
      <c:txPr>
        <a:bodyPr/>
        <a:lstStyle/>
        <a:p>
          <a:pPr>
            <a:defRPr sz="1800" baseline="12000"/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1200"/>
      </a:pPr>
      <a:endParaRPr lang="en-US"/>
    </a:p>
  </c:txPr>
  <c:externalData r:id="rId1">
    <c:autoUpdate val="0"/>
  </c:externalData>
  <c:userShapes r:id="rId2"/>
</c:chartSpace>
</file>

<file path=ppt/charts/chart4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CA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3034593175853018"/>
          <c:y val="4.7046998031496062E-2"/>
          <c:w val="0.84984999999999999"/>
          <c:h val="0.68496820281022619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 Public  </c:v>
                </c:pt>
              </c:strCache>
            </c:strRef>
          </c:tx>
          <c:spPr>
            <a:ln w="12700">
              <a:solidFill>
                <a:srgbClr val="8B9B3C"/>
              </a:solidFill>
              <a:prstDash val="solid"/>
            </a:ln>
          </c:spPr>
          <c:marker>
            <c:symbol val="square"/>
            <c:size val="8"/>
            <c:spPr>
              <a:solidFill>
                <a:srgbClr val="8B9B3C"/>
              </a:solidFill>
              <a:ln w="6350">
                <a:solidFill>
                  <a:schemeClr val="tx1"/>
                </a:solidFill>
              </a:ln>
            </c:spPr>
          </c:marker>
          <c:dPt>
            <c:idx val="38"/>
            <c:bubble3D val="0"/>
          </c:dPt>
          <c:dPt>
            <c:idx val="39"/>
            <c:marker>
              <c:symbol val="circle"/>
              <c:size val="8"/>
              <c:spPr>
                <a:solidFill>
                  <a:schemeClr val="bg1"/>
                </a:solidFill>
                <a:ln w="6350">
                  <a:solidFill>
                    <a:schemeClr val="tx1"/>
                  </a:solidFill>
                </a:ln>
              </c:spPr>
            </c:marker>
            <c:bubble3D val="0"/>
          </c:dPt>
          <c:dPt>
            <c:idx val="40"/>
            <c:marker>
              <c:symbol val="circle"/>
              <c:size val="8"/>
              <c:spPr>
                <a:solidFill>
                  <a:schemeClr val="bg1"/>
                </a:solidFill>
                <a:ln w="6350">
                  <a:solidFill>
                    <a:schemeClr val="tx1"/>
                  </a:solidFill>
                </a:ln>
              </c:spPr>
            </c:marker>
            <c:bubble3D val="0"/>
          </c:dPt>
          <c:cat>
            <c:numRef>
              <c:f>Sheet1!$A$2:$A$42</c:f>
              <c:numCache>
                <c:formatCode>General</c:formatCode>
                <c:ptCount val="41"/>
                <c:pt idx="0">
                  <c:v>1975</c:v>
                </c:pt>
                <c:pt idx="1">
                  <c:v>1976</c:v>
                </c:pt>
                <c:pt idx="2">
                  <c:v>1977</c:v>
                </c:pt>
                <c:pt idx="3">
                  <c:v>1978</c:v>
                </c:pt>
                <c:pt idx="4">
                  <c:v>1979</c:v>
                </c:pt>
                <c:pt idx="5">
                  <c:v>1980</c:v>
                </c:pt>
                <c:pt idx="6">
                  <c:v>1981</c:v>
                </c:pt>
                <c:pt idx="7">
                  <c:v>1982</c:v>
                </c:pt>
                <c:pt idx="8">
                  <c:v>1983</c:v>
                </c:pt>
                <c:pt idx="9">
                  <c:v>1984</c:v>
                </c:pt>
                <c:pt idx="10">
                  <c:v>1985</c:v>
                </c:pt>
                <c:pt idx="11">
                  <c:v>1986</c:v>
                </c:pt>
                <c:pt idx="12">
                  <c:v>1987</c:v>
                </c:pt>
                <c:pt idx="13">
                  <c:v>1988</c:v>
                </c:pt>
                <c:pt idx="14">
                  <c:v>1989</c:v>
                </c:pt>
                <c:pt idx="15">
                  <c:v>1990</c:v>
                </c:pt>
                <c:pt idx="16">
                  <c:v>1991</c:v>
                </c:pt>
                <c:pt idx="17">
                  <c:v>1992</c:v>
                </c:pt>
                <c:pt idx="18">
                  <c:v>1993</c:v>
                </c:pt>
                <c:pt idx="19">
                  <c:v>1994</c:v>
                </c:pt>
                <c:pt idx="20">
                  <c:v>1995</c:v>
                </c:pt>
                <c:pt idx="21">
                  <c:v>1996</c:v>
                </c:pt>
                <c:pt idx="22">
                  <c:v>1997</c:v>
                </c:pt>
                <c:pt idx="23">
                  <c:v>1998</c:v>
                </c:pt>
                <c:pt idx="24">
                  <c:v>1999</c:v>
                </c:pt>
                <c:pt idx="25">
                  <c:v>2000</c:v>
                </c:pt>
                <c:pt idx="26">
                  <c:v>2001</c:v>
                </c:pt>
                <c:pt idx="27">
                  <c:v>2002</c:v>
                </c:pt>
                <c:pt idx="28">
                  <c:v>2003</c:v>
                </c:pt>
                <c:pt idx="29">
                  <c:v>2004</c:v>
                </c:pt>
                <c:pt idx="30">
                  <c:v>2005</c:v>
                </c:pt>
                <c:pt idx="31">
                  <c:v>2006</c:v>
                </c:pt>
                <c:pt idx="32">
                  <c:v>2007</c:v>
                </c:pt>
                <c:pt idx="33">
                  <c:v>2008</c:v>
                </c:pt>
                <c:pt idx="34">
                  <c:v>2009</c:v>
                </c:pt>
                <c:pt idx="35">
                  <c:v>2010</c:v>
                </c:pt>
                <c:pt idx="36">
                  <c:v>2011</c:v>
                </c:pt>
                <c:pt idx="37">
                  <c:v>2012</c:v>
                </c:pt>
                <c:pt idx="38">
                  <c:v>2013</c:v>
                </c:pt>
                <c:pt idx="39">
                  <c:v>2014</c:v>
                </c:pt>
                <c:pt idx="40">
                  <c:v>2015</c:v>
                </c:pt>
              </c:numCache>
            </c:numRef>
          </c:cat>
          <c:val>
            <c:numRef>
              <c:f>Sheet1!$B$2:$B$42</c:f>
              <c:numCache>
                <c:formatCode>_-"$"* #,##0_-;\-"$"* #,##0_-;_-"$"* "-"??_-;_-@_-</c:formatCode>
                <c:ptCount val="41"/>
                <c:pt idx="0">
                  <c:v>1030.0191304222055</c:v>
                </c:pt>
                <c:pt idx="1">
                  <c:v>1054.1523161525765</c:v>
                </c:pt>
                <c:pt idx="2">
                  <c:v>1065.9141962076781</c:v>
                </c:pt>
                <c:pt idx="3">
                  <c:v>1091.5328412353699</c:v>
                </c:pt>
                <c:pt idx="4">
                  <c:v>1111.7078267298268</c:v>
                </c:pt>
                <c:pt idx="5">
                  <c:v>1157.352707460959</c:v>
                </c:pt>
                <c:pt idx="6">
                  <c:v>1434.792178567807</c:v>
                </c:pt>
                <c:pt idx="7">
                  <c:v>1480.3591367840579</c:v>
                </c:pt>
                <c:pt idx="8">
                  <c:v>1474.1334718390217</c:v>
                </c:pt>
                <c:pt idx="9">
                  <c:v>1532.5809595189501</c:v>
                </c:pt>
                <c:pt idx="10">
                  <c:v>1602.0565477326818</c:v>
                </c:pt>
                <c:pt idx="11">
                  <c:v>1657.8487395398927</c:v>
                </c:pt>
                <c:pt idx="12">
                  <c:v>1800.2505547190437</c:v>
                </c:pt>
                <c:pt idx="13">
                  <c:v>1736.8528081609468</c:v>
                </c:pt>
                <c:pt idx="14">
                  <c:v>1754.8546674123768</c:v>
                </c:pt>
                <c:pt idx="15">
                  <c:v>1757.8720588172732</c:v>
                </c:pt>
                <c:pt idx="16">
                  <c:v>1778.0520832967329</c:v>
                </c:pt>
                <c:pt idx="17">
                  <c:v>1762.1099478358146</c:v>
                </c:pt>
                <c:pt idx="18">
                  <c:v>1696.029688828914</c:v>
                </c:pt>
                <c:pt idx="19">
                  <c:v>1612.584888643438</c:v>
                </c:pt>
                <c:pt idx="20">
                  <c:v>1615.9328656082105</c:v>
                </c:pt>
                <c:pt idx="21">
                  <c:v>1572.4237104995873</c:v>
                </c:pt>
                <c:pt idx="22">
                  <c:v>1790.1510108934601</c:v>
                </c:pt>
                <c:pt idx="23">
                  <c:v>1880.2120533771056</c:v>
                </c:pt>
                <c:pt idx="24">
                  <c:v>1920.249400889996</c:v>
                </c:pt>
                <c:pt idx="25">
                  <c:v>1887.6632073466449</c:v>
                </c:pt>
                <c:pt idx="26">
                  <c:v>1948.2203903836003</c:v>
                </c:pt>
                <c:pt idx="27">
                  <c:v>2048.0246340946601</c:v>
                </c:pt>
                <c:pt idx="28">
                  <c:v>2194.7309368181054</c:v>
                </c:pt>
                <c:pt idx="29">
                  <c:v>2220.8741778771364</c:v>
                </c:pt>
                <c:pt idx="30">
                  <c:v>2316.7101098753387</c:v>
                </c:pt>
                <c:pt idx="31">
                  <c:v>2520.4901851763107</c:v>
                </c:pt>
                <c:pt idx="32">
                  <c:v>2621.5378614648748</c:v>
                </c:pt>
                <c:pt idx="33">
                  <c:v>2642.0251702445144</c:v>
                </c:pt>
                <c:pt idx="34">
                  <c:v>2624.1021578653222</c:v>
                </c:pt>
                <c:pt idx="35">
                  <c:v>2810.302855208341</c:v>
                </c:pt>
                <c:pt idx="36">
                  <c:v>2768.5031829280515</c:v>
                </c:pt>
                <c:pt idx="37">
                  <c:v>2864.6444338168399</c:v>
                </c:pt>
                <c:pt idx="38">
                  <c:v>2791.0206914695696</c:v>
                </c:pt>
                <c:pt idx="39">
                  <c:v>2784.8142227186286</c:v>
                </c:pt>
                <c:pt idx="40">
                  <c:v>2766.8938017275568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 Private </c:v>
                </c:pt>
              </c:strCache>
            </c:strRef>
          </c:tx>
          <c:spPr>
            <a:ln w="12700">
              <a:solidFill>
                <a:srgbClr val="B3BD81"/>
              </a:solidFill>
            </a:ln>
          </c:spPr>
          <c:marker>
            <c:symbol val="diamond"/>
            <c:size val="9"/>
            <c:spPr>
              <a:solidFill>
                <a:srgbClr val="B3BD81"/>
              </a:solidFill>
              <a:ln w="6350">
                <a:solidFill>
                  <a:schemeClr val="tx1"/>
                </a:solidFill>
              </a:ln>
            </c:spPr>
          </c:marker>
          <c:dPt>
            <c:idx val="38"/>
            <c:bubble3D val="0"/>
          </c:dPt>
          <c:dPt>
            <c:idx val="39"/>
            <c:marker>
              <c:symbol val="circle"/>
              <c:size val="8"/>
              <c:spPr>
                <a:solidFill>
                  <a:schemeClr val="bg1"/>
                </a:solidFill>
                <a:ln w="6350">
                  <a:solidFill>
                    <a:schemeClr val="tx1"/>
                  </a:solidFill>
                </a:ln>
              </c:spPr>
            </c:marker>
            <c:bubble3D val="0"/>
          </c:dPt>
          <c:dPt>
            <c:idx val="40"/>
            <c:marker>
              <c:symbol val="circle"/>
              <c:size val="8"/>
              <c:spPr>
                <a:solidFill>
                  <a:schemeClr val="bg1"/>
                </a:solidFill>
                <a:ln w="6350">
                  <a:solidFill>
                    <a:schemeClr val="tx1"/>
                  </a:solidFill>
                </a:ln>
              </c:spPr>
            </c:marker>
            <c:bubble3D val="0"/>
          </c:dPt>
          <c:cat>
            <c:numRef>
              <c:f>Sheet1!$A$2:$A$42</c:f>
              <c:numCache>
                <c:formatCode>General</c:formatCode>
                <c:ptCount val="41"/>
                <c:pt idx="0">
                  <c:v>1975</c:v>
                </c:pt>
                <c:pt idx="1">
                  <c:v>1976</c:v>
                </c:pt>
                <c:pt idx="2">
                  <c:v>1977</c:v>
                </c:pt>
                <c:pt idx="3">
                  <c:v>1978</c:v>
                </c:pt>
                <c:pt idx="4">
                  <c:v>1979</c:v>
                </c:pt>
                <c:pt idx="5">
                  <c:v>1980</c:v>
                </c:pt>
                <c:pt idx="6">
                  <c:v>1981</c:v>
                </c:pt>
                <c:pt idx="7">
                  <c:v>1982</c:v>
                </c:pt>
                <c:pt idx="8">
                  <c:v>1983</c:v>
                </c:pt>
                <c:pt idx="9">
                  <c:v>1984</c:v>
                </c:pt>
                <c:pt idx="10">
                  <c:v>1985</c:v>
                </c:pt>
                <c:pt idx="11">
                  <c:v>1986</c:v>
                </c:pt>
                <c:pt idx="12">
                  <c:v>1987</c:v>
                </c:pt>
                <c:pt idx="13">
                  <c:v>1988</c:v>
                </c:pt>
                <c:pt idx="14">
                  <c:v>1989</c:v>
                </c:pt>
                <c:pt idx="15">
                  <c:v>1990</c:v>
                </c:pt>
                <c:pt idx="16">
                  <c:v>1991</c:v>
                </c:pt>
                <c:pt idx="17">
                  <c:v>1992</c:v>
                </c:pt>
                <c:pt idx="18">
                  <c:v>1993</c:v>
                </c:pt>
                <c:pt idx="19">
                  <c:v>1994</c:v>
                </c:pt>
                <c:pt idx="20">
                  <c:v>1995</c:v>
                </c:pt>
                <c:pt idx="21">
                  <c:v>1996</c:v>
                </c:pt>
                <c:pt idx="22">
                  <c:v>1997</c:v>
                </c:pt>
                <c:pt idx="23">
                  <c:v>1998</c:v>
                </c:pt>
                <c:pt idx="24">
                  <c:v>1999</c:v>
                </c:pt>
                <c:pt idx="25">
                  <c:v>2000</c:v>
                </c:pt>
                <c:pt idx="26">
                  <c:v>2001</c:v>
                </c:pt>
                <c:pt idx="27">
                  <c:v>2002</c:v>
                </c:pt>
                <c:pt idx="28">
                  <c:v>2003</c:v>
                </c:pt>
                <c:pt idx="29">
                  <c:v>2004</c:v>
                </c:pt>
                <c:pt idx="30">
                  <c:v>2005</c:v>
                </c:pt>
                <c:pt idx="31">
                  <c:v>2006</c:v>
                </c:pt>
                <c:pt idx="32">
                  <c:v>2007</c:v>
                </c:pt>
                <c:pt idx="33">
                  <c:v>2008</c:v>
                </c:pt>
                <c:pt idx="34">
                  <c:v>2009</c:v>
                </c:pt>
                <c:pt idx="35">
                  <c:v>2010</c:v>
                </c:pt>
                <c:pt idx="36">
                  <c:v>2011</c:v>
                </c:pt>
                <c:pt idx="37">
                  <c:v>2012</c:v>
                </c:pt>
                <c:pt idx="38">
                  <c:v>2013</c:v>
                </c:pt>
                <c:pt idx="39">
                  <c:v>2014</c:v>
                </c:pt>
                <c:pt idx="40">
                  <c:v>2015</c:v>
                </c:pt>
              </c:numCache>
            </c:numRef>
          </c:cat>
          <c:val>
            <c:numRef>
              <c:f>Sheet1!$C$2:$C$42</c:f>
              <c:numCache>
                <c:formatCode>_-"$"* #,##0_-;\-"$"* #,##0_-;_-"$"* "-"??_-;_-@_-</c:formatCode>
                <c:ptCount val="41"/>
                <c:pt idx="0">
                  <c:v>366.08713208384808</c:v>
                </c:pt>
                <c:pt idx="1">
                  <c:v>419.59799112544857</c:v>
                </c:pt>
                <c:pt idx="2">
                  <c:v>382.26204008029566</c:v>
                </c:pt>
                <c:pt idx="3">
                  <c:v>375.07386769205095</c:v>
                </c:pt>
                <c:pt idx="4">
                  <c:v>410.8475892360533</c:v>
                </c:pt>
                <c:pt idx="5">
                  <c:v>422.8074791383321</c:v>
                </c:pt>
                <c:pt idx="6">
                  <c:v>417.77977837942672</c:v>
                </c:pt>
                <c:pt idx="7">
                  <c:v>421.82511506100201</c:v>
                </c:pt>
                <c:pt idx="8">
                  <c:v>409.05781295019978</c:v>
                </c:pt>
                <c:pt idx="9">
                  <c:v>436.07193294910581</c:v>
                </c:pt>
                <c:pt idx="10">
                  <c:v>465.31256603743964</c:v>
                </c:pt>
                <c:pt idx="11">
                  <c:v>544.94470612557677</c:v>
                </c:pt>
                <c:pt idx="12">
                  <c:v>571.65056452926672</c:v>
                </c:pt>
                <c:pt idx="13">
                  <c:v>575.54920626611045</c:v>
                </c:pt>
                <c:pt idx="14">
                  <c:v>613.07984253931033</c:v>
                </c:pt>
                <c:pt idx="15">
                  <c:v>602.51459689493572</c:v>
                </c:pt>
                <c:pt idx="16">
                  <c:v>599.20225518343659</c:v>
                </c:pt>
                <c:pt idx="17">
                  <c:v>624.97957221831246</c:v>
                </c:pt>
                <c:pt idx="18">
                  <c:v>637.08244144679054</c:v>
                </c:pt>
                <c:pt idx="19">
                  <c:v>658.25174232270138</c:v>
                </c:pt>
                <c:pt idx="20">
                  <c:v>665.98499068383342</c:v>
                </c:pt>
                <c:pt idx="21">
                  <c:v>691.66048950924392</c:v>
                </c:pt>
                <c:pt idx="22">
                  <c:v>745.2416626361088</c:v>
                </c:pt>
                <c:pt idx="23">
                  <c:v>808.59947419418631</c:v>
                </c:pt>
                <c:pt idx="24">
                  <c:v>809.04269204329546</c:v>
                </c:pt>
                <c:pt idx="25">
                  <c:v>889.80409759388976</c:v>
                </c:pt>
                <c:pt idx="26">
                  <c:v>924.99228210420495</c:v>
                </c:pt>
                <c:pt idx="27">
                  <c:v>1012.029595844753</c:v>
                </c:pt>
                <c:pt idx="28">
                  <c:v>1057.4487664332407</c:v>
                </c:pt>
                <c:pt idx="29">
                  <c:v>1060.5853830805579</c:v>
                </c:pt>
                <c:pt idx="30">
                  <c:v>1101.3910225017839</c:v>
                </c:pt>
                <c:pt idx="31">
                  <c:v>1194.1977950989249</c:v>
                </c:pt>
                <c:pt idx="32">
                  <c:v>1246.3287504193236</c:v>
                </c:pt>
                <c:pt idx="33">
                  <c:v>1298.5603362314448</c:v>
                </c:pt>
                <c:pt idx="34">
                  <c:v>1411.3095616591852</c:v>
                </c:pt>
                <c:pt idx="35">
                  <c:v>1572.1677799889246</c:v>
                </c:pt>
                <c:pt idx="36">
                  <c:v>1519.0592529204653</c:v>
                </c:pt>
                <c:pt idx="37">
                  <c:v>1520.1135161080181</c:v>
                </c:pt>
                <c:pt idx="38">
                  <c:v>1472.077543962743</c:v>
                </c:pt>
                <c:pt idx="39">
                  <c:v>1482.8941589157839</c:v>
                </c:pt>
                <c:pt idx="40">
                  <c:v>1505.6208685794618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Forecast</c:v>
                </c:pt>
              </c:strCache>
            </c:strRef>
          </c:tx>
          <c:spPr>
            <a:ln w="12700">
              <a:solidFill>
                <a:srgbClr val="8B9B3C"/>
              </a:solidFill>
            </a:ln>
          </c:spPr>
          <c:marker>
            <c:symbol val="circle"/>
            <c:size val="8"/>
            <c:spPr>
              <a:solidFill>
                <a:schemeClr val="bg1"/>
              </a:solidFill>
              <a:ln>
                <a:solidFill>
                  <a:schemeClr val="tx1"/>
                </a:solidFill>
              </a:ln>
            </c:spPr>
          </c:marker>
          <c:cat>
            <c:numRef>
              <c:f>Sheet1!$A$2:$A$42</c:f>
              <c:numCache>
                <c:formatCode>General</c:formatCode>
                <c:ptCount val="41"/>
                <c:pt idx="0">
                  <c:v>1975</c:v>
                </c:pt>
                <c:pt idx="1">
                  <c:v>1976</c:v>
                </c:pt>
                <c:pt idx="2">
                  <c:v>1977</c:v>
                </c:pt>
                <c:pt idx="3">
                  <c:v>1978</c:v>
                </c:pt>
                <c:pt idx="4">
                  <c:v>1979</c:v>
                </c:pt>
                <c:pt idx="5">
                  <c:v>1980</c:v>
                </c:pt>
                <c:pt idx="6">
                  <c:v>1981</c:v>
                </c:pt>
                <c:pt idx="7">
                  <c:v>1982</c:v>
                </c:pt>
                <c:pt idx="8">
                  <c:v>1983</c:v>
                </c:pt>
                <c:pt idx="9">
                  <c:v>1984</c:v>
                </c:pt>
                <c:pt idx="10">
                  <c:v>1985</c:v>
                </c:pt>
                <c:pt idx="11">
                  <c:v>1986</c:v>
                </c:pt>
                <c:pt idx="12">
                  <c:v>1987</c:v>
                </c:pt>
                <c:pt idx="13">
                  <c:v>1988</c:v>
                </c:pt>
                <c:pt idx="14">
                  <c:v>1989</c:v>
                </c:pt>
                <c:pt idx="15">
                  <c:v>1990</c:v>
                </c:pt>
                <c:pt idx="16">
                  <c:v>1991</c:v>
                </c:pt>
                <c:pt idx="17">
                  <c:v>1992</c:v>
                </c:pt>
                <c:pt idx="18">
                  <c:v>1993</c:v>
                </c:pt>
                <c:pt idx="19">
                  <c:v>1994</c:v>
                </c:pt>
                <c:pt idx="20">
                  <c:v>1995</c:v>
                </c:pt>
                <c:pt idx="21">
                  <c:v>1996</c:v>
                </c:pt>
                <c:pt idx="22">
                  <c:v>1997</c:v>
                </c:pt>
                <c:pt idx="23">
                  <c:v>1998</c:v>
                </c:pt>
                <c:pt idx="24">
                  <c:v>1999</c:v>
                </c:pt>
                <c:pt idx="25">
                  <c:v>2000</c:v>
                </c:pt>
                <c:pt idx="26">
                  <c:v>2001</c:v>
                </c:pt>
                <c:pt idx="27">
                  <c:v>2002</c:v>
                </c:pt>
                <c:pt idx="28">
                  <c:v>2003</c:v>
                </c:pt>
                <c:pt idx="29">
                  <c:v>2004</c:v>
                </c:pt>
                <c:pt idx="30">
                  <c:v>2005</c:v>
                </c:pt>
                <c:pt idx="31">
                  <c:v>2006</c:v>
                </c:pt>
                <c:pt idx="32">
                  <c:v>2007</c:v>
                </c:pt>
                <c:pt idx="33">
                  <c:v>2008</c:v>
                </c:pt>
                <c:pt idx="34">
                  <c:v>2009</c:v>
                </c:pt>
                <c:pt idx="35">
                  <c:v>2010</c:v>
                </c:pt>
                <c:pt idx="36">
                  <c:v>2011</c:v>
                </c:pt>
                <c:pt idx="37">
                  <c:v>2012</c:v>
                </c:pt>
                <c:pt idx="38">
                  <c:v>2013</c:v>
                </c:pt>
                <c:pt idx="39">
                  <c:v>2014</c:v>
                </c:pt>
                <c:pt idx="40">
                  <c:v>2015</c:v>
                </c:pt>
              </c:numCache>
            </c:numRef>
          </c:cat>
          <c:val>
            <c:numRef>
              <c:f>Sheet1!$D$2:$D$42</c:f>
              <c:numCache>
                <c:formatCode>General</c:formatCode>
                <c:ptCount val="41"/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19397760"/>
        <c:axId val="119404800"/>
      </c:lineChart>
      <c:catAx>
        <c:axId val="119397760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ln w="6350">
            <a:solidFill>
              <a:schemeClr val="tx1"/>
            </a:solidFill>
          </a:ln>
        </c:spPr>
        <c:txPr>
          <a:bodyPr rot="-2700000"/>
          <a:lstStyle/>
          <a:p>
            <a:pPr>
              <a:defRPr sz="1200"/>
            </a:pPr>
            <a:endParaRPr lang="en-US"/>
          </a:p>
        </c:txPr>
        <c:crossAx val="119404800"/>
        <c:crosses val="autoZero"/>
        <c:auto val="1"/>
        <c:lblAlgn val="ctr"/>
        <c:lblOffset val="100"/>
        <c:noMultiLvlLbl val="0"/>
      </c:catAx>
      <c:valAx>
        <c:axId val="119404800"/>
        <c:scaling>
          <c:orientation val="minMax"/>
        </c:scaling>
        <c:delete val="0"/>
        <c:axPos val="l"/>
        <c:numFmt formatCode="&quot;$&quot;#,##0" sourceLinked="0"/>
        <c:majorTickMark val="out"/>
        <c:minorTickMark val="none"/>
        <c:tickLblPos val="nextTo"/>
        <c:spPr>
          <a:ln w="6350">
            <a:solidFill>
              <a:schemeClr val="tx1"/>
            </a:solidFill>
          </a:ln>
        </c:spPr>
        <c:txPr>
          <a:bodyPr/>
          <a:lstStyle/>
          <a:p>
            <a:pPr>
              <a:defRPr sz="1200"/>
            </a:pPr>
            <a:endParaRPr lang="en-US"/>
          </a:p>
        </c:txPr>
        <c:crossAx val="119397760"/>
        <c:crosses val="autoZero"/>
        <c:crossBetween val="between"/>
      </c:valAx>
    </c:plotArea>
    <c:legend>
      <c:legendPos val="b"/>
      <c:layout>
        <c:manualLayout>
          <c:xMode val="edge"/>
          <c:yMode val="edge"/>
          <c:x val="0.20861902887139108"/>
          <c:y val="0.87742644417265558"/>
          <c:w val="0.61979889666569454"/>
          <c:h val="5.1816950300567266E-2"/>
        </c:manualLayout>
      </c:layout>
      <c:overlay val="0"/>
      <c:spPr>
        <a:noFill/>
      </c:spPr>
      <c:txPr>
        <a:bodyPr/>
        <a:lstStyle/>
        <a:p>
          <a:pPr>
            <a:defRPr sz="1800" baseline="12000"/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  <c:userShapes r:id="rId2"/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CA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108269028871391"/>
          <c:y val="3.0012921461740359E-2"/>
          <c:w val="0.87220433070866143"/>
          <c:h val="0.70326162354705668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Public sector</c:v>
                </c:pt>
              </c:strCache>
            </c:strRef>
          </c:tx>
          <c:spPr>
            <a:ln w="12700">
              <a:solidFill>
                <a:srgbClr val="8B9B3C"/>
              </a:solidFill>
            </a:ln>
          </c:spPr>
          <c:marker>
            <c:symbol val="diamond"/>
            <c:size val="10"/>
            <c:spPr>
              <a:solidFill>
                <a:srgbClr val="8B9B3C"/>
              </a:solidFill>
              <a:ln w="6350">
                <a:solidFill>
                  <a:schemeClr val="tx1"/>
                </a:solidFill>
              </a:ln>
            </c:spPr>
          </c:marker>
          <c:dPt>
            <c:idx val="39"/>
            <c:marker>
              <c:symbol val="circle"/>
              <c:size val="8"/>
              <c:spPr>
                <a:solidFill>
                  <a:schemeClr val="bg1"/>
                </a:solidFill>
                <a:ln w="6350">
                  <a:solidFill>
                    <a:schemeClr val="tx1"/>
                  </a:solidFill>
                </a:ln>
              </c:spPr>
            </c:marker>
            <c:bubble3D val="0"/>
            <c:spPr>
              <a:ln w="6350">
                <a:solidFill>
                  <a:srgbClr val="8B9B3C"/>
                </a:solidFill>
              </a:ln>
            </c:spPr>
          </c:dPt>
          <c:dPt>
            <c:idx val="40"/>
            <c:marker>
              <c:symbol val="circle"/>
              <c:size val="8"/>
              <c:spPr>
                <a:solidFill>
                  <a:schemeClr val="bg1"/>
                </a:solidFill>
                <a:ln w="6350">
                  <a:solidFill>
                    <a:schemeClr val="tx1"/>
                  </a:solidFill>
                </a:ln>
              </c:spPr>
            </c:marker>
            <c:bubble3D val="0"/>
          </c:dPt>
          <c:cat>
            <c:numRef>
              <c:f>Sheet1!$A$2:$A$42</c:f>
              <c:numCache>
                <c:formatCode>General</c:formatCode>
                <c:ptCount val="41"/>
                <c:pt idx="0">
                  <c:v>1975</c:v>
                </c:pt>
                <c:pt idx="1">
                  <c:v>1976</c:v>
                </c:pt>
                <c:pt idx="2">
                  <c:v>1977</c:v>
                </c:pt>
                <c:pt idx="3">
                  <c:v>1978</c:v>
                </c:pt>
                <c:pt idx="4">
                  <c:v>1979</c:v>
                </c:pt>
                <c:pt idx="5">
                  <c:v>1980</c:v>
                </c:pt>
                <c:pt idx="6">
                  <c:v>1981</c:v>
                </c:pt>
                <c:pt idx="7">
                  <c:v>1982</c:v>
                </c:pt>
                <c:pt idx="8">
                  <c:v>1983</c:v>
                </c:pt>
                <c:pt idx="9">
                  <c:v>1984</c:v>
                </c:pt>
                <c:pt idx="10">
                  <c:v>1985</c:v>
                </c:pt>
                <c:pt idx="11">
                  <c:v>1986</c:v>
                </c:pt>
                <c:pt idx="12">
                  <c:v>1987</c:v>
                </c:pt>
                <c:pt idx="13">
                  <c:v>1988</c:v>
                </c:pt>
                <c:pt idx="14">
                  <c:v>1989</c:v>
                </c:pt>
                <c:pt idx="15">
                  <c:v>1990</c:v>
                </c:pt>
                <c:pt idx="16">
                  <c:v>1991</c:v>
                </c:pt>
                <c:pt idx="17">
                  <c:v>1992</c:v>
                </c:pt>
                <c:pt idx="18">
                  <c:v>1993</c:v>
                </c:pt>
                <c:pt idx="19">
                  <c:v>1994</c:v>
                </c:pt>
                <c:pt idx="20">
                  <c:v>1995</c:v>
                </c:pt>
                <c:pt idx="21">
                  <c:v>1996</c:v>
                </c:pt>
                <c:pt idx="22">
                  <c:v>1997</c:v>
                </c:pt>
                <c:pt idx="23">
                  <c:v>1998</c:v>
                </c:pt>
                <c:pt idx="24">
                  <c:v>1999</c:v>
                </c:pt>
                <c:pt idx="25">
                  <c:v>2000</c:v>
                </c:pt>
                <c:pt idx="26">
                  <c:v>2001</c:v>
                </c:pt>
                <c:pt idx="27">
                  <c:v>2002</c:v>
                </c:pt>
                <c:pt idx="28">
                  <c:v>2003</c:v>
                </c:pt>
                <c:pt idx="29">
                  <c:v>2004</c:v>
                </c:pt>
                <c:pt idx="30">
                  <c:v>2005</c:v>
                </c:pt>
                <c:pt idx="31">
                  <c:v>2006</c:v>
                </c:pt>
                <c:pt idx="32">
                  <c:v>2007</c:v>
                </c:pt>
                <c:pt idx="33">
                  <c:v>2008</c:v>
                </c:pt>
                <c:pt idx="34">
                  <c:v>2009</c:v>
                </c:pt>
                <c:pt idx="35">
                  <c:v>2010</c:v>
                </c:pt>
                <c:pt idx="36">
                  <c:v>2011</c:v>
                </c:pt>
                <c:pt idx="37">
                  <c:v>2012</c:v>
                </c:pt>
                <c:pt idx="38">
                  <c:v>2013</c:v>
                </c:pt>
                <c:pt idx="39">
                  <c:v>2014</c:v>
                </c:pt>
                <c:pt idx="40">
                  <c:v>2015</c:v>
                </c:pt>
              </c:numCache>
            </c:numRef>
          </c:cat>
          <c:val>
            <c:numRef>
              <c:f>Sheet1!$B$2:$B$42</c:f>
              <c:numCache>
                <c:formatCode>General</c:formatCode>
                <c:ptCount val="41"/>
                <c:pt idx="0">
                  <c:v>9.3002598739976001</c:v>
                </c:pt>
                <c:pt idx="1">
                  <c:v>10.817193959714075</c:v>
                </c:pt>
                <c:pt idx="2">
                  <c:v>11.844558742426599</c:v>
                </c:pt>
                <c:pt idx="3">
                  <c:v>13.040514355236663</c:v>
                </c:pt>
                <c:pt idx="4">
                  <c:v>14.552275893237107</c:v>
                </c:pt>
                <c:pt idx="5">
                  <c:v>16.841848260392375</c:v>
                </c:pt>
                <c:pt idx="6">
                  <c:v>19.942594723418679</c:v>
                </c:pt>
                <c:pt idx="7">
                  <c:v>23.446841131222396</c:v>
                </c:pt>
                <c:pt idx="8">
                  <c:v>26.080011085959317</c:v>
                </c:pt>
                <c:pt idx="9">
                  <c:v>27.956876397503784</c:v>
                </c:pt>
                <c:pt idx="10">
                  <c:v>30.095507968595623</c:v>
                </c:pt>
                <c:pt idx="11">
                  <c:v>32.529425644474024</c:v>
                </c:pt>
                <c:pt idx="12">
                  <c:v>35.055703023802046</c:v>
                </c:pt>
                <c:pt idx="13">
                  <c:v>38.163668349941005</c:v>
                </c:pt>
                <c:pt idx="14">
                  <c:v>41.91187947559051</c:v>
                </c:pt>
                <c:pt idx="15">
                  <c:v>45.51580232429793</c:v>
                </c:pt>
                <c:pt idx="16">
                  <c:v>49.530510430224524</c:v>
                </c:pt>
                <c:pt idx="17">
                  <c:v>51.741685663079323</c:v>
                </c:pt>
                <c:pt idx="18">
                  <c:v>51.941029161909903</c:v>
                </c:pt>
                <c:pt idx="19">
                  <c:v>52.585405164135594</c:v>
                </c:pt>
                <c:pt idx="20">
                  <c:v>52.867286890606316</c:v>
                </c:pt>
                <c:pt idx="21">
                  <c:v>53.171798412351222</c:v>
                </c:pt>
                <c:pt idx="22">
                  <c:v>55.208457948190748</c:v>
                </c:pt>
                <c:pt idx="23">
                  <c:v>59.169391333870635</c:v>
                </c:pt>
                <c:pt idx="24">
                  <c:v>63.287936035302103</c:v>
                </c:pt>
                <c:pt idx="25">
                  <c:v>69.274692341085654</c:v>
                </c:pt>
                <c:pt idx="26">
                  <c:v>74.984510389241464</c:v>
                </c:pt>
                <c:pt idx="27">
                  <c:v>79.909163784317698</c:v>
                </c:pt>
                <c:pt idx="28">
                  <c:v>86.566071605669507</c:v>
                </c:pt>
                <c:pt idx="29">
                  <c:v>92.039565986388055</c:v>
                </c:pt>
                <c:pt idx="30">
                  <c:v>98.266106058166528</c:v>
                </c:pt>
                <c:pt idx="31">
                  <c:v>104.96135595457859</c:v>
                </c:pt>
                <c:pt idx="32">
                  <c:v>112.37235718357762</c:v>
                </c:pt>
                <c:pt idx="33">
                  <c:v>121.30946211884589</c:v>
                </c:pt>
                <c:pt idx="34">
                  <c:v>129.03357432818504</c:v>
                </c:pt>
                <c:pt idx="35">
                  <c:v>136.05892362156851</c:v>
                </c:pt>
                <c:pt idx="36">
                  <c:v>140.84674676678586</c:v>
                </c:pt>
                <c:pt idx="37">
                  <c:v>145.10045356179705</c:v>
                </c:pt>
                <c:pt idx="38">
                  <c:v>148.14336023325666</c:v>
                </c:pt>
                <c:pt idx="39">
                  <c:v>152.76707366703673</c:v>
                </c:pt>
                <c:pt idx="40">
                  <c:v>155.00034416001648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Private sector</c:v>
                </c:pt>
              </c:strCache>
            </c:strRef>
          </c:tx>
          <c:spPr>
            <a:ln w="12700">
              <a:solidFill>
                <a:srgbClr val="93A445"/>
              </a:solidFill>
            </a:ln>
          </c:spPr>
          <c:marker>
            <c:symbol val="square"/>
            <c:size val="8"/>
            <c:spPr>
              <a:solidFill>
                <a:srgbClr val="B3BD81"/>
              </a:solidFill>
              <a:ln w="6350">
                <a:solidFill>
                  <a:schemeClr val="tx1"/>
                </a:solidFill>
              </a:ln>
            </c:spPr>
          </c:marker>
          <c:dPt>
            <c:idx val="39"/>
            <c:marker>
              <c:symbol val="circle"/>
              <c:size val="8"/>
              <c:spPr>
                <a:solidFill>
                  <a:schemeClr val="bg1"/>
                </a:solidFill>
                <a:ln w="6350">
                  <a:solidFill>
                    <a:schemeClr val="tx1"/>
                  </a:solidFill>
                </a:ln>
              </c:spPr>
            </c:marker>
            <c:bubble3D val="0"/>
          </c:dPt>
          <c:dPt>
            <c:idx val="40"/>
            <c:marker>
              <c:symbol val="circle"/>
              <c:size val="8"/>
              <c:spPr>
                <a:solidFill>
                  <a:schemeClr val="bg1"/>
                </a:solidFill>
                <a:ln w="6350">
                  <a:solidFill>
                    <a:schemeClr val="tx1"/>
                  </a:solidFill>
                </a:ln>
              </c:spPr>
            </c:marker>
            <c:bubble3D val="0"/>
          </c:dPt>
          <c:cat>
            <c:numRef>
              <c:f>Sheet1!$A$2:$A$42</c:f>
              <c:numCache>
                <c:formatCode>General</c:formatCode>
                <c:ptCount val="41"/>
                <c:pt idx="0">
                  <c:v>1975</c:v>
                </c:pt>
                <c:pt idx="1">
                  <c:v>1976</c:v>
                </c:pt>
                <c:pt idx="2">
                  <c:v>1977</c:v>
                </c:pt>
                <c:pt idx="3">
                  <c:v>1978</c:v>
                </c:pt>
                <c:pt idx="4">
                  <c:v>1979</c:v>
                </c:pt>
                <c:pt idx="5">
                  <c:v>1980</c:v>
                </c:pt>
                <c:pt idx="6">
                  <c:v>1981</c:v>
                </c:pt>
                <c:pt idx="7">
                  <c:v>1982</c:v>
                </c:pt>
                <c:pt idx="8">
                  <c:v>1983</c:v>
                </c:pt>
                <c:pt idx="9">
                  <c:v>1984</c:v>
                </c:pt>
                <c:pt idx="10">
                  <c:v>1985</c:v>
                </c:pt>
                <c:pt idx="11">
                  <c:v>1986</c:v>
                </c:pt>
                <c:pt idx="12">
                  <c:v>1987</c:v>
                </c:pt>
                <c:pt idx="13">
                  <c:v>1988</c:v>
                </c:pt>
                <c:pt idx="14">
                  <c:v>1989</c:v>
                </c:pt>
                <c:pt idx="15">
                  <c:v>1990</c:v>
                </c:pt>
                <c:pt idx="16">
                  <c:v>1991</c:v>
                </c:pt>
                <c:pt idx="17">
                  <c:v>1992</c:v>
                </c:pt>
                <c:pt idx="18">
                  <c:v>1993</c:v>
                </c:pt>
                <c:pt idx="19">
                  <c:v>1994</c:v>
                </c:pt>
                <c:pt idx="20">
                  <c:v>1995</c:v>
                </c:pt>
                <c:pt idx="21">
                  <c:v>1996</c:v>
                </c:pt>
                <c:pt idx="22">
                  <c:v>1997</c:v>
                </c:pt>
                <c:pt idx="23">
                  <c:v>1998</c:v>
                </c:pt>
                <c:pt idx="24">
                  <c:v>1999</c:v>
                </c:pt>
                <c:pt idx="25">
                  <c:v>2000</c:v>
                </c:pt>
                <c:pt idx="26">
                  <c:v>2001</c:v>
                </c:pt>
                <c:pt idx="27">
                  <c:v>2002</c:v>
                </c:pt>
                <c:pt idx="28">
                  <c:v>2003</c:v>
                </c:pt>
                <c:pt idx="29">
                  <c:v>2004</c:v>
                </c:pt>
                <c:pt idx="30">
                  <c:v>2005</c:v>
                </c:pt>
                <c:pt idx="31">
                  <c:v>2006</c:v>
                </c:pt>
                <c:pt idx="32">
                  <c:v>2007</c:v>
                </c:pt>
                <c:pt idx="33">
                  <c:v>2008</c:v>
                </c:pt>
                <c:pt idx="34">
                  <c:v>2009</c:v>
                </c:pt>
                <c:pt idx="35">
                  <c:v>2010</c:v>
                </c:pt>
                <c:pt idx="36">
                  <c:v>2011</c:v>
                </c:pt>
                <c:pt idx="37">
                  <c:v>2012</c:v>
                </c:pt>
                <c:pt idx="38">
                  <c:v>2013</c:v>
                </c:pt>
                <c:pt idx="39">
                  <c:v>2014</c:v>
                </c:pt>
                <c:pt idx="40">
                  <c:v>2015</c:v>
                </c:pt>
              </c:numCache>
            </c:numRef>
          </c:cat>
          <c:val>
            <c:numRef>
              <c:f>Sheet1!$C$2:$C$42</c:f>
              <c:numCache>
                <c:formatCode>General</c:formatCode>
                <c:ptCount val="41"/>
                <c:pt idx="0">
                  <c:v>2.899176974576033</c:v>
                </c:pt>
                <c:pt idx="1">
                  <c:v>3.2325888063457966</c:v>
                </c:pt>
                <c:pt idx="2">
                  <c:v>3.60541971654296</c:v>
                </c:pt>
                <c:pt idx="3">
                  <c:v>4.0662854728805788</c:v>
                </c:pt>
                <c:pt idx="4">
                  <c:v>4.6174022436266471</c:v>
                </c:pt>
                <c:pt idx="5">
                  <c:v>5.456523384061482</c:v>
                </c:pt>
                <c:pt idx="6">
                  <c:v>6.3341121561976967</c:v>
                </c:pt>
                <c:pt idx="7">
                  <c:v>7.3122913264686185</c:v>
                </c:pt>
                <c:pt idx="8">
                  <c:v>7.9585919857073151</c:v>
                </c:pt>
                <c:pt idx="9">
                  <c:v>8.7862638098505794</c:v>
                </c:pt>
                <c:pt idx="10">
                  <c:v>9.7468612487587709</c:v>
                </c:pt>
                <c:pt idx="11">
                  <c:v>10.808721833156053</c:v>
                </c:pt>
                <c:pt idx="12">
                  <c:v>11.733504565207776</c:v>
                </c:pt>
                <c:pt idx="13">
                  <c:v>12.796401857802763</c:v>
                </c:pt>
                <c:pt idx="14">
                  <c:v>14.184342822861987</c:v>
                </c:pt>
                <c:pt idx="15">
                  <c:v>15.57707705025493</c:v>
                </c:pt>
                <c:pt idx="16">
                  <c:v>16.906919526763094</c:v>
                </c:pt>
                <c:pt idx="17">
                  <c:v>18.111950084452342</c:v>
                </c:pt>
                <c:pt idx="18">
                  <c:v>19.57805585107128</c:v>
                </c:pt>
                <c:pt idx="19">
                  <c:v>20.574222208237774</c:v>
                </c:pt>
                <c:pt idx="20">
                  <c:v>21.370104241402263</c:v>
                </c:pt>
                <c:pt idx="21">
                  <c:v>21.910494538520862</c:v>
                </c:pt>
                <c:pt idx="22">
                  <c:v>23.533078091988909</c:v>
                </c:pt>
                <c:pt idx="23">
                  <c:v>24.897875424152449</c:v>
                </c:pt>
                <c:pt idx="24">
                  <c:v>27.180560117281356</c:v>
                </c:pt>
                <c:pt idx="25">
                  <c:v>29.335004869107944</c:v>
                </c:pt>
                <c:pt idx="26">
                  <c:v>32.21664364758626</c:v>
                </c:pt>
                <c:pt idx="27">
                  <c:v>35.147296398784952</c:v>
                </c:pt>
                <c:pt idx="28">
                  <c:v>37.025295099458653</c:v>
                </c:pt>
                <c:pt idx="29">
                  <c:v>39.515663668768198</c:v>
                </c:pt>
                <c:pt idx="30">
                  <c:v>41.93041671192038</c:v>
                </c:pt>
                <c:pt idx="31">
                  <c:v>45.663699498451869</c:v>
                </c:pt>
                <c:pt idx="32">
                  <c:v>47.770072439058048</c:v>
                </c:pt>
                <c:pt idx="33">
                  <c:v>50.631763708786586</c:v>
                </c:pt>
                <c:pt idx="34">
                  <c:v>52.937855635568937</c:v>
                </c:pt>
                <c:pt idx="35">
                  <c:v>57.100634596668243</c:v>
                </c:pt>
                <c:pt idx="36">
                  <c:v>58.38189080230876</c:v>
                </c:pt>
                <c:pt idx="37">
                  <c:v>60.342590209342013</c:v>
                </c:pt>
                <c:pt idx="38">
                  <c:v>61.314208531612387</c:v>
                </c:pt>
                <c:pt idx="39">
                  <c:v>62.940975035129703</c:v>
                </c:pt>
                <c:pt idx="40">
                  <c:v>64.143977591975485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Forecast</c:v>
                </c:pt>
              </c:strCache>
            </c:strRef>
          </c:tx>
          <c:spPr>
            <a:ln w="12700">
              <a:solidFill>
                <a:srgbClr val="8B9B3C"/>
              </a:solidFill>
            </a:ln>
          </c:spPr>
          <c:marker>
            <c:symbol val="circle"/>
            <c:size val="8"/>
            <c:spPr>
              <a:solidFill>
                <a:schemeClr val="bg1"/>
              </a:solidFill>
              <a:ln>
                <a:solidFill>
                  <a:schemeClr val="tx1"/>
                </a:solidFill>
              </a:ln>
            </c:spPr>
          </c:marker>
          <c:cat>
            <c:numRef>
              <c:f>Sheet1!$A$2:$A$42</c:f>
              <c:numCache>
                <c:formatCode>General</c:formatCode>
                <c:ptCount val="41"/>
                <c:pt idx="0">
                  <c:v>1975</c:v>
                </c:pt>
                <c:pt idx="1">
                  <c:v>1976</c:v>
                </c:pt>
                <c:pt idx="2">
                  <c:v>1977</c:v>
                </c:pt>
                <c:pt idx="3">
                  <c:v>1978</c:v>
                </c:pt>
                <c:pt idx="4">
                  <c:v>1979</c:v>
                </c:pt>
                <c:pt idx="5">
                  <c:v>1980</c:v>
                </c:pt>
                <c:pt idx="6">
                  <c:v>1981</c:v>
                </c:pt>
                <c:pt idx="7">
                  <c:v>1982</c:v>
                </c:pt>
                <c:pt idx="8">
                  <c:v>1983</c:v>
                </c:pt>
                <c:pt idx="9">
                  <c:v>1984</c:v>
                </c:pt>
                <c:pt idx="10">
                  <c:v>1985</c:v>
                </c:pt>
                <c:pt idx="11">
                  <c:v>1986</c:v>
                </c:pt>
                <c:pt idx="12">
                  <c:v>1987</c:v>
                </c:pt>
                <c:pt idx="13">
                  <c:v>1988</c:v>
                </c:pt>
                <c:pt idx="14">
                  <c:v>1989</c:v>
                </c:pt>
                <c:pt idx="15">
                  <c:v>1990</c:v>
                </c:pt>
                <c:pt idx="16">
                  <c:v>1991</c:v>
                </c:pt>
                <c:pt idx="17">
                  <c:v>1992</c:v>
                </c:pt>
                <c:pt idx="18">
                  <c:v>1993</c:v>
                </c:pt>
                <c:pt idx="19">
                  <c:v>1994</c:v>
                </c:pt>
                <c:pt idx="20">
                  <c:v>1995</c:v>
                </c:pt>
                <c:pt idx="21">
                  <c:v>1996</c:v>
                </c:pt>
                <c:pt idx="22">
                  <c:v>1997</c:v>
                </c:pt>
                <c:pt idx="23">
                  <c:v>1998</c:v>
                </c:pt>
                <c:pt idx="24">
                  <c:v>1999</c:v>
                </c:pt>
                <c:pt idx="25">
                  <c:v>2000</c:v>
                </c:pt>
                <c:pt idx="26">
                  <c:v>2001</c:v>
                </c:pt>
                <c:pt idx="27">
                  <c:v>2002</c:v>
                </c:pt>
                <c:pt idx="28">
                  <c:v>2003</c:v>
                </c:pt>
                <c:pt idx="29">
                  <c:v>2004</c:v>
                </c:pt>
                <c:pt idx="30">
                  <c:v>2005</c:v>
                </c:pt>
                <c:pt idx="31">
                  <c:v>2006</c:v>
                </c:pt>
                <c:pt idx="32">
                  <c:v>2007</c:v>
                </c:pt>
                <c:pt idx="33">
                  <c:v>2008</c:v>
                </c:pt>
                <c:pt idx="34">
                  <c:v>2009</c:v>
                </c:pt>
                <c:pt idx="35">
                  <c:v>2010</c:v>
                </c:pt>
                <c:pt idx="36">
                  <c:v>2011</c:v>
                </c:pt>
                <c:pt idx="37">
                  <c:v>2012</c:v>
                </c:pt>
                <c:pt idx="38">
                  <c:v>2013</c:v>
                </c:pt>
                <c:pt idx="39">
                  <c:v>2014</c:v>
                </c:pt>
                <c:pt idx="40">
                  <c:v>2015</c:v>
                </c:pt>
              </c:numCache>
            </c:numRef>
          </c:cat>
          <c:val>
            <c:numRef>
              <c:f>Sheet1!$D$2:$D$42</c:f>
              <c:numCache>
                <c:formatCode>General</c:formatCode>
                <c:ptCount val="41"/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07860736"/>
        <c:axId val="107302912"/>
      </c:lineChart>
      <c:catAx>
        <c:axId val="10786073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ln w="6350">
            <a:solidFill>
              <a:schemeClr val="tx1"/>
            </a:solidFill>
          </a:ln>
        </c:spPr>
        <c:txPr>
          <a:bodyPr rot="-2700000"/>
          <a:lstStyle/>
          <a:p>
            <a:pPr>
              <a:defRPr sz="1200"/>
            </a:pPr>
            <a:endParaRPr lang="en-US"/>
          </a:p>
        </c:txPr>
        <c:crossAx val="107302912"/>
        <c:crosses val="autoZero"/>
        <c:auto val="1"/>
        <c:lblAlgn val="ctr"/>
        <c:lblOffset val="100"/>
        <c:noMultiLvlLbl val="0"/>
      </c:catAx>
      <c:valAx>
        <c:axId val="107302912"/>
        <c:scaling>
          <c:orientation val="minMax"/>
        </c:scaling>
        <c:delete val="0"/>
        <c:axPos val="l"/>
        <c:numFmt formatCode="&quot;$&quot;#,##0" sourceLinked="0"/>
        <c:majorTickMark val="out"/>
        <c:minorTickMark val="none"/>
        <c:tickLblPos val="nextTo"/>
        <c:spPr>
          <a:ln w="6350">
            <a:solidFill>
              <a:schemeClr val="tx1"/>
            </a:solidFill>
          </a:ln>
        </c:spPr>
        <c:txPr>
          <a:bodyPr/>
          <a:lstStyle/>
          <a:p>
            <a:pPr>
              <a:defRPr sz="1200"/>
            </a:pPr>
            <a:endParaRPr lang="en-US"/>
          </a:p>
        </c:txPr>
        <c:crossAx val="107860736"/>
        <c:crosses val="autoZero"/>
        <c:crossBetween val="between"/>
      </c:valAx>
    </c:plotArea>
    <c:legend>
      <c:legendPos val="b"/>
      <c:layout>
        <c:manualLayout>
          <c:xMode val="edge"/>
          <c:yMode val="edge"/>
          <c:x val="0.2558797254688564"/>
          <c:y val="0.87715504311961012"/>
          <c:w val="0.48824054906228725"/>
          <c:h val="5.7368766404199474E-2"/>
        </c:manualLayout>
      </c:layout>
      <c:overlay val="0"/>
      <c:spPr>
        <a:ln w="63500"/>
      </c:spPr>
      <c:txPr>
        <a:bodyPr/>
        <a:lstStyle/>
        <a:p>
          <a:pPr>
            <a:defRPr sz="1800" baseline="12000"/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  <c:userShapes r:id="rId2"/>
</c:chartSpace>
</file>

<file path=ppt/charts/chart5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CA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9.0445144356955387E-2"/>
          <c:y val="4.4985867151221486E-2"/>
          <c:w val="0.87501640419947524"/>
          <c:h val="0.70776377952755898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Expenditure</c:v>
                </c:pt>
              </c:strCache>
            </c:strRef>
          </c:tx>
          <c:spPr>
            <a:ln w="12700">
              <a:solidFill>
                <a:srgbClr val="8B9B3C"/>
              </a:solidFill>
              <a:prstDash val="solid"/>
            </a:ln>
          </c:spPr>
          <c:marker>
            <c:symbol val="diamond"/>
            <c:size val="9"/>
            <c:spPr>
              <a:solidFill>
                <a:srgbClr val="8B9B3C"/>
              </a:solidFill>
              <a:ln w="6350">
                <a:solidFill>
                  <a:schemeClr val="tx1"/>
                </a:solidFill>
                <a:prstDash val="solid"/>
              </a:ln>
            </c:spPr>
          </c:marker>
          <c:dPt>
            <c:idx val="35"/>
            <c:bubble3D val="0"/>
          </c:dPt>
          <c:dPt>
            <c:idx val="36"/>
            <c:marker>
              <c:spPr>
                <a:solidFill>
                  <a:srgbClr val="8B9B3C"/>
                </a:solidFill>
                <a:ln w="6350">
                  <a:solidFill>
                    <a:schemeClr val="tx1"/>
                  </a:solidFill>
                  <a:prstDash val="solid"/>
                </a:ln>
                <a:effectLst>
                  <a:outerShdw blurRad="50800" dist="50800" dir="5400000" algn="ctr" rotWithShape="0">
                    <a:schemeClr val="bg1"/>
                  </a:outerShdw>
                </a:effectLst>
              </c:spPr>
            </c:marker>
            <c:bubble3D val="0"/>
            <c:spPr>
              <a:ln w="12700">
                <a:solidFill>
                  <a:srgbClr val="8B9B3C"/>
                </a:solidFill>
                <a:prstDash val="solid"/>
              </a:ln>
              <a:effectLst>
                <a:outerShdw blurRad="50800" dist="50800" dir="5400000" algn="ctr" rotWithShape="0">
                  <a:schemeClr val="bg1"/>
                </a:outerShdw>
              </a:effectLst>
            </c:spPr>
          </c:dPt>
          <c:dPt>
            <c:idx val="37"/>
            <c:bubble3D val="0"/>
          </c:dPt>
          <c:dPt>
            <c:idx val="38"/>
            <c:bubble3D val="0"/>
            <c:spPr>
              <a:ln w="12700">
                <a:solidFill>
                  <a:srgbClr val="8B9B3C"/>
                </a:solidFill>
                <a:prstDash val="solid"/>
              </a:ln>
            </c:spPr>
          </c:dPt>
          <c:dPt>
            <c:idx val="39"/>
            <c:marker>
              <c:symbol val="circle"/>
              <c:size val="8"/>
              <c:spPr>
                <a:solidFill>
                  <a:schemeClr val="bg1"/>
                </a:solidFill>
                <a:ln w="6350">
                  <a:solidFill>
                    <a:schemeClr val="tx1"/>
                  </a:solidFill>
                  <a:prstDash val="solid"/>
                </a:ln>
              </c:spPr>
            </c:marker>
            <c:bubble3D val="0"/>
            <c:spPr>
              <a:ln w="12700">
                <a:solidFill>
                  <a:srgbClr val="8B9B3C"/>
                </a:solidFill>
                <a:prstDash val="solid"/>
              </a:ln>
            </c:spPr>
          </c:dPt>
          <c:dPt>
            <c:idx val="40"/>
            <c:marker>
              <c:symbol val="circle"/>
              <c:size val="8"/>
              <c:spPr>
                <a:solidFill>
                  <a:schemeClr val="bg1"/>
                </a:solidFill>
                <a:ln w="6350">
                  <a:solidFill>
                    <a:schemeClr val="tx1"/>
                  </a:solidFill>
                  <a:prstDash val="solid"/>
                </a:ln>
              </c:spPr>
            </c:marker>
            <c:bubble3D val="0"/>
          </c:dPt>
          <c:cat>
            <c:numRef>
              <c:f>Sheet1!$A$2:$A$42</c:f>
              <c:numCache>
                <c:formatCode>General</c:formatCode>
                <c:ptCount val="41"/>
                <c:pt idx="0">
                  <c:v>1975</c:v>
                </c:pt>
                <c:pt idx="1">
                  <c:v>1976</c:v>
                </c:pt>
                <c:pt idx="2">
                  <c:v>1977</c:v>
                </c:pt>
                <c:pt idx="3">
                  <c:v>1978</c:v>
                </c:pt>
                <c:pt idx="4">
                  <c:v>1979</c:v>
                </c:pt>
                <c:pt idx="5">
                  <c:v>1980</c:v>
                </c:pt>
                <c:pt idx="6">
                  <c:v>1981</c:v>
                </c:pt>
                <c:pt idx="7">
                  <c:v>1982</c:v>
                </c:pt>
                <c:pt idx="8">
                  <c:v>1983</c:v>
                </c:pt>
                <c:pt idx="9">
                  <c:v>1984</c:v>
                </c:pt>
                <c:pt idx="10">
                  <c:v>1985</c:v>
                </c:pt>
                <c:pt idx="11">
                  <c:v>1986</c:v>
                </c:pt>
                <c:pt idx="12">
                  <c:v>1987</c:v>
                </c:pt>
                <c:pt idx="13">
                  <c:v>1988</c:v>
                </c:pt>
                <c:pt idx="14">
                  <c:v>1989</c:v>
                </c:pt>
                <c:pt idx="15">
                  <c:v>1990</c:v>
                </c:pt>
                <c:pt idx="16">
                  <c:v>1991</c:v>
                </c:pt>
                <c:pt idx="17">
                  <c:v>1992</c:v>
                </c:pt>
                <c:pt idx="18">
                  <c:v>1993</c:v>
                </c:pt>
                <c:pt idx="19">
                  <c:v>1994</c:v>
                </c:pt>
                <c:pt idx="20">
                  <c:v>1995</c:v>
                </c:pt>
                <c:pt idx="21">
                  <c:v>1996</c:v>
                </c:pt>
                <c:pt idx="22">
                  <c:v>1997</c:v>
                </c:pt>
                <c:pt idx="23">
                  <c:v>1998</c:v>
                </c:pt>
                <c:pt idx="24">
                  <c:v>1999</c:v>
                </c:pt>
                <c:pt idx="25">
                  <c:v>2000</c:v>
                </c:pt>
                <c:pt idx="26">
                  <c:v>2001</c:v>
                </c:pt>
                <c:pt idx="27">
                  <c:v>2002</c:v>
                </c:pt>
                <c:pt idx="28">
                  <c:v>2003</c:v>
                </c:pt>
                <c:pt idx="29">
                  <c:v>2004</c:v>
                </c:pt>
                <c:pt idx="30">
                  <c:v>2005</c:v>
                </c:pt>
                <c:pt idx="31">
                  <c:v>2006</c:v>
                </c:pt>
                <c:pt idx="32">
                  <c:v>2007</c:v>
                </c:pt>
                <c:pt idx="33">
                  <c:v>2008</c:v>
                </c:pt>
                <c:pt idx="34">
                  <c:v>2009</c:v>
                </c:pt>
                <c:pt idx="35">
                  <c:v>2010</c:v>
                </c:pt>
                <c:pt idx="36">
                  <c:v>2011</c:v>
                </c:pt>
                <c:pt idx="37">
                  <c:v>2012</c:v>
                </c:pt>
                <c:pt idx="38">
                  <c:v>2013</c:v>
                </c:pt>
                <c:pt idx="39">
                  <c:v>2014</c:v>
                </c:pt>
                <c:pt idx="40">
                  <c:v>2015</c:v>
                </c:pt>
              </c:numCache>
            </c:numRef>
          </c:cat>
          <c:val>
            <c:numRef>
              <c:f>Sheet1!$B$2:$B$42</c:f>
              <c:numCache>
                <c:formatCode>0.00</c:formatCode>
                <c:ptCount val="41"/>
                <c:pt idx="0">
                  <c:v>0.27747993093685386</c:v>
                </c:pt>
                <c:pt idx="1">
                  <c:v>0.32188519629290807</c:v>
                </c:pt>
                <c:pt idx="2">
                  <c:v>0.35888219907866176</c:v>
                </c:pt>
                <c:pt idx="3">
                  <c:v>0.40465968600767832</c:v>
                </c:pt>
                <c:pt idx="4">
                  <c:v>0.47002413537292259</c:v>
                </c:pt>
                <c:pt idx="5">
                  <c:v>0.56247119434871184</c:v>
                </c:pt>
                <c:pt idx="6">
                  <c:v>0.68118564354795674</c:v>
                </c:pt>
                <c:pt idx="7">
                  <c:v>0.81930824821511428</c:v>
                </c:pt>
                <c:pt idx="8">
                  <c:v>0.89461132823310785</c:v>
                </c:pt>
                <c:pt idx="9">
                  <c:v>0.9751193945821931</c:v>
                </c:pt>
                <c:pt idx="10">
                  <c:v>1.0262358727004655</c:v>
                </c:pt>
                <c:pt idx="11">
                  <c:v>1.0911446968864658</c:v>
                </c:pt>
                <c:pt idx="12">
                  <c:v>1.1940157050959015</c:v>
                </c:pt>
                <c:pt idx="13">
                  <c:v>1.2914612226292939</c:v>
                </c:pt>
                <c:pt idx="14">
                  <c:v>1.4000996626283144</c:v>
                </c:pt>
                <c:pt idx="15">
                  <c:v>1.5334968589944407</c:v>
                </c:pt>
                <c:pt idx="16">
                  <c:v>1.6292678862410517</c:v>
                </c:pt>
                <c:pt idx="17">
                  <c:v>1.6998498062175442</c:v>
                </c:pt>
                <c:pt idx="18">
                  <c:v>1.7390830017883472</c:v>
                </c:pt>
                <c:pt idx="19">
                  <c:v>1.7929619849813161</c:v>
                </c:pt>
                <c:pt idx="20">
                  <c:v>1.8193380541640529</c:v>
                </c:pt>
                <c:pt idx="21">
                  <c:v>1.8137202084381543</c:v>
                </c:pt>
                <c:pt idx="22">
                  <c:v>1.8571534200093216</c:v>
                </c:pt>
                <c:pt idx="23">
                  <c:v>1.9242417375408185</c:v>
                </c:pt>
                <c:pt idx="24">
                  <c:v>2.0764681198962869</c:v>
                </c:pt>
                <c:pt idx="25">
                  <c:v>2.2185843652990926</c:v>
                </c:pt>
                <c:pt idx="26">
                  <c:v>2.4678214768945947</c:v>
                </c:pt>
                <c:pt idx="27">
                  <c:v>2.6155854510112433</c:v>
                </c:pt>
                <c:pt idx="28">
                  <c:v>2.7885152952500674</c:v>
                </c:pt>
                <c:pt idx="29">
                  <c:v>2.9797793314235008</c:v>
                </c:pt>
                <c:pt idx="30">
                  <c:v>3.2939750755746591</c:v>
                </c:pt>
                <c:pt idx="31">
                  <c:v>3.5812621931336963</c:v>
                </c:pt>
                <c:pt idx="32">
                  <c:v>3.7218763971015885</c:v>
                </c:pt>
                <c:pt idx="33">
                  <c:v>3.9833712334493603</c:v>
                </c:pt>
                <c:pt idx="34">
                  <c:v>4.304390111578817</c:v>
                </c:pt>
                <c:pt idx="35">
                  <c:v>4.509742229060647</c:v>
                </c:pt>
                <c:pt idx="36">
                  <c:v>4.6762810596194306</c:v>
                </c:pt>
                <c:pt idx="37">
                  <c:v>4.686662222029474</c:v>
                </c:pt>
                <c:pt idx="38">
                  <c:v>4.6258988094251015</c:v>
                </c:pt>
                <c:pt idx="39">
                  <c:v>4.6795708005604535</c:v>
                </c:pt>
                <c:pt idx="40">
                  <c:v>4.766690872170015</c:v>
                </c:pt>
              </c:numCache>
            </c:numRef>
          </c:val>
          <c:smooth val="0"/>
        </c:ser>
        <c:ser>
          <c:idx val="2"/>
          <c:order val="1"/>
          <c:tx>
            <c:strRef>
              <c:f>Sheet1!$C$1</c:f>
              <c:strCache>
                <c:ptCount val="1"/>
                <c:pt idx="0">
                  <c:v>Forecast</c:v>
                </c:pt>
              </c:strCache>
            </c:strRef>
          </c:tx>
          <c:spPr>
            <a:ln w="12700">
              <a:solidFill>
                <a:srgbClr val="8B9B3C"/>
              </a:solidFill>
            </a:ln>
          </c:spPr>
          <c:marker>
            <c:symbol val="circle"/>
            <c:size val="7"/>
            <c:spPr>
              <a:solidFill>
                <a:schemeClr val="bg1"/>
              </a:solidFill>
              <a:ln>
                <a:solidFill>
                  <a:schemeClr val="tx1"/>
                </a:solidFill>
              </a:ln>
            </c:spPr>
          </c:marker>
          <c:cat>
            <c:numRef>
              <c:f>Sheet1!$A$2:$A$42</c:f>
              <c:numCache>
                <c:formatCode>General</c:formatCode>
                <c:ptCount val="41"/>
                <c:pt idx="0">
                  <c:v>1975</c:v>
                </c:pt>
                <c:pt idx="1">
                  <c:v>1976</c:v>
                </c:pt>
                <c:pt idx="2">
                  <c:v>1977</c:v>
                </c:pt>
                <c:pt idx="3">
                  <c:v>1978</c:v>
                </c:pt>
                <c:pt idx="4">
                  <c:v>1979</c:v>
                </c:pt>
                <c:pt idx="5">
                  <c:v>1980</c:v>
                </c:pt>
                <c:pt idx="6">
                  <c:v>1981</c:v>
                </c:pt>
                <c:pt idx="7">
                  <c:v>1982</c:v>
                </c:pt>
                <c:pt idx="8">
                  <c:v>1983</c:v>
                </c:pt>
                <c:pt idx="9">
                  <c:v>1984</c:v>
                </c:pt>
                <c:pt idx="10">
                  <c:v>1985</c:v>
                </c:pt>
                <c:pt idx="11">
                  <c:v>1986</c:v>
                </c:pt>
                <c:pt idx="12">
                  <c:v>1987</c:v>
                </c:pt>
                <c:pt idx="13">
                  <c:v>1988</c:v>
                </c:pt>
                <c:pt idx="14">
                  <c:v>1989</c:v>
                </c:pt>
                <c:pt idx="15">
                  <c:v>1990</c:v>
                </c:pt>
                <c:pt idx="16">
                  <c:v>1991</c:v>
                </c:pt>
                <c:pt idx="17">
                  <c:v>1992</c:v>
                </c:pt>
                <c:pt idx="18">
                  <c:v>1993</c:v>
                </c:pt>
                <c:pt idx="19">
                  <c:v>1994</c:v>
                </c:pt>
                <c:pt idx="20">
                  <c:v>1995</c:v>
                </c:pt>
                <c:pt idx="21">
                  <c:v>1996</c:v>
                </c:pt>
                <c:pt idx="22">
                  <c:v>1997</c:v>
                </c:pt>
                <c:pt idx="23">
                  <c:v>1998</c:v>
                </c:pt>
                <c:pt idx="24">
                  <c:v>1999</c:v>
                </c:pt>
                <c:pt idx="25">
                  <c:v>2000</c:v>
                </c:pt>
                <c:pt idx="26">
                  <c:v>2001</c:v>
                </c:pt>
                <c:pt idx="27">
                  <c:v>2002</c:v>
                </c:pt>
                <c:pt idx="28">
                  <c:v>2003</c:v>
                </c:pt>
                <c:pt idx="29">
                  <c:v>2004</c:v>
                </c:pt>
                <c:pt idx="30">
                  <c:v>2005</c:v>
                </c:pt>
                <c:pt idx="31">
                  <c:v>2006</c:v>
                </c:pt>
                <c:pt idx="32">
                  <c:v>2007</c:v>
                </c:pt>
                <c:pt idx="33">
                  <c:v>2008</c:v>
                </c:pt>
                <c:pt idx="34">
                  <c:v>2009</c:v>
                </c:pt>
                <c:pt idx="35">
                  <c:v>2010</c:v>
                </c:pt>
                <c:pt idx="36">
                  <c:v>2011</c:v>
                </c:pt>
                <c:pt idx="37">
                  <c:v>2012</c:v>
                </c:pt>
                <c:pt idx="38">
                  <c:v>2013</c:v>
                </c:pt>
                <c:pt idx="39">
                  <c:v>2014</c:v>
                </c:pt>
                <c:pt idx="40">
                  <c:v>2015</c:v>
                </c:pt>
              </c:numCache>
            </c:numRef>
          </c:cat>
          <c:val>
            <c:numRef>
              <c:f>Sheet1!$C$2:$C$42</c:f>
              <c:numCache>
                <c:formatCode>General</c:formatCode>
                <c:ptCount val="41"/>
              </c:numCache>
            </c:numRef>
          </c:val>
          <c:smooth val="0"/>
        </c:ser>
        <c:ser>
          <c:idx val="1"/>
          <c:order val="2"/>
          <c:tx>
            <c:strRef>
              <c:f>Sheet1!$D$1</c:f>
              <c:strCache>
                <c:ptCount val="1"/>
                <c:pt idx="0">
                  <c:v>$4 Billion</c:v>
                </c:pt>
              </c:strCache>
            </c:strRef>
          </c:tx>
          <c:spPr>
            <a:ln w="12700">
              <a:solidFill>
                <a:schemeClr val="tx1"/>
              </a:solidFill>
              <a:prstDash val="sysDash"/>
            </a:ln>
          </c:spPr>
          <c:marker>
            <c:symbol val="none"/>
          </c:marker>
          <c:dLbls>
            <c:dLbl>
              <c:idx val="7"/>
              <c:layout>
                <c:manualLayout>
                  <c:x val="-5.0674893945237179E-2"/>
                  <c:y val="-4.3339794064203511E-2"/>
                </c:manualLayout>
              </c:layout>
              <c:tx>
                <c:rich>
                  <a:bodyPr/>
                  <a:lstStyle/>
                  <a:p>
                    <a:r>
                      <a:rPr lang="en-US" dirty="0">
                        <a:solidFill>
                          <a:schemeClr val="tx1"/>
                        </a:solidFill>
                      </a:rPr>
                      <a:t>$4 </a:t>
                    </a:r>
                    <a:r>
                      <a:rPr lang="en-US" dirty="0" smtClean="0">
                        <a:solidFill>
                          <a:schemeClr val="tx1"/>
                        </a:solidFill>
                      </a:rPr>
                      <a:t>billion</a:t>
                    </a:r>
                    <a:endParaRPr lang="en-US" dirty="0"/>
                  </a:p>
                </c:rich>
              </c:tx>
              <c:dLblPos val="r"/>
              <c:showLegendKey val="0"/>
              <c:showVal val="0"/>
              <c:showCatName val="0"/>
              <c:showSerName val="1"/>
              <c:showPercent val="0"/>
              <c:showBubbleSize val="0"/>
            </c:dLbl>
            <c:txPr>
              <a:bodyPr/>
              <a:lstStyle/>
              <a:p>
                <a:pPr>
                  <a:defRPr>
                    <a:solidFill>
                      <a:schemeClr val="tx1"/>
                    </a:solidFill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1975</c:v>
                </c:pt>
                <c:pt idx="1">
                  <c:v>1976</c:v>
                </c:pt>
                <c:pt idx="2">
                  <c:v>1977</c:v>
                </c:pt>
                <c:pt idx="3">
                  <c:v>1978</c:v>
                </c:pt>
                <c:pt idx="4">
                  <c:v>1979</c:v>
                </c:pt>
                <c:pt idx="5">
                  <c:v>1980</c:v>
                </c:pt>
                <c:pt idx="6">
                  <c:v>1981</c:v>
                </c:pt>
                <c:pt idx="7">
                  <c:v>1982</c:v>
                </c:pt>
                <c:pt idx="8">
                  <c:v>1983</c:v>
                </c:pt>
                <c:pt idx="9">
                  <c:v>1984</c:v>
                </c:pt>
                <c:pt idx="10">
                  <c:v>1985</c:v>
                </c:pt>
                <c:pt idx="11">
                  <c:v>1986</c:v>
                </c:pt>
                <c:pt idx="12">
                  <c:v>1987</c:v>
                </c:pt>
                <c:pt idx="13">
                  <c:v>1988</c:v>
                </c:pt>
                <c:pt idx="14">
                  <c:v>1989</c:v>
                </c:pt>
                <c:pt idx="15">
                  <c:v>1990</c:v>
                </c:pt>
                <c:pt idx="16">
                  <c:v>1991</c:v>
                </c:pt>
                <c:pt idx="17">
                  <c:v>1992</c:v>
                </c:pt>
                <c:pt idx="18">
                  <c:v>1993</c:v>
                </c:pt>
                <c:pt idx="19">
                  <c:v>1994</c:v>
                </c:pt>
                <c:pt idx="20">
                  <c:v>1995</c:v>
                </c:pt>
                <c:pt idx="21">
                  <c:v>1996</c:v>
                </c:pt>
                <c:pt idx="22">
                  <c:v>1997</c:v>
                </c:pt>
                <c:pt idx="23">
                  <c:v>1998</c:v>
                </c:pt>
                <c:pt idx="24">
                  <c:v>1999</c:v>
                </c:pt>
                <c:pt idx="25">
                  <c:v>2000</c:v>
                </c:pt>
                <c:pt idx="26">
                  <c:v>2001</c:v>
                </c:pt>
                <c:pt idx="27">
                  <c:v>2002</c:v>
                </c:pt>
                <c:pt idx="28">
                  <c:v>2003</c:v>
                </c:pt>
                <c:pt idx="29">
                  <c:v>2004</c:v>
                </c:pt>
                <c:pt idx="30">
                  <c:v>2005</c:v>
                </c:pt>
                <c:pt idx="31">
                  <c:v>2006</c:v>
                </c:pt>
                <c:pt idx="32">
                  <c:v>2007</c:v>
                </c:pt>
                <c:pt idx="33">
                  <c:v>2008</c:v>
                </c:pt>
                <c:pt idx="34">
                  <c:v>2009</c:v>
                </c:pt>
                <c:pt idx="35">
                  <c:v>2010</c:v>
                </c:pt>
                <c:pt idx="36">
                  <c:v>2011</c:v>
                </c:pt>
                <c:pt idx="37">
                  <c:v>2012</c:v>
                </c:pt>
                <c:pt idx="38">
                  <c:v>2013</c:v>
                </c:pt>
                <c:pt idx="39">
                  <c:v>2014</c:v>
                </c:pt>
                <c:pt idx="40">
                  <c:v>2015</c:v>
                </c:pt>
              </c:numCache>
            </c:numRef>
          </c:cat>
          <c:val>
            <c:numRef>
              <c:f>Sheet1!$D$2:$D$42</c:f>
              <c:numCache>
                <c:formatCode>General</c:formatCode>
                <c:ptCount val="41"/>
                <c:pt idx="0">
                  <c:v>4</c:v>
                </c:pt>
                <c:pt idx="1">
                  <c:v>4</c:v>
                </c:pt>
                <c:pt idx="2">
                  <c:v>4</c:v>
                </c:pt>
                <c:pt idx="3">
                  <c:v>4</c:v>
                </c:pt>
                <c:pt idx="4">
                  <c:v>4</c:v>
                </c:pt>
                <c:pt idx="5">
                  <c:v>4</c:v>
                </c:pt>
                <c:pt idx="6">
                  <c:v>4</c:v>
                </c:pt>
                <c:pt idx="7">
                  <c:v>4</c:v>
                </c:pt>
                <c:pt idx="8">
                  <c:v>4</c:v>
                </c:pt>
                <c:pt idx="9">
                  <c:v>4</c:v>
                </c:pt>
                <c:pt idx="10">
                  <c:v>4</c:v>
                </c:pt>
                <c:pt idx="11">
                  <c:v>4</c:v>
                </c:pt>
                <c:pt idx="12">
                  <c:v>4</c:v>
                </c:pt>
                <c:pt idx="13">
                  <c:v>4</c:v>
                </c:pt>
                <c:pt idx="14">
                  <c:v>4</c:v>
                </c:pt>
                <c:pt idx="15">
                  <c:v>4</c:v>
                </c:pt>
                <c:pt idx="16">
                  <c:v>4</c:v>
                </c:pt>
                <c:pt idx="17">
                  <c:v>4</c:v>
                </c:pt>
                <c:pt idx="18">
                  <c:v>4</c:v>
                </c:pt>
                <c:pt idx="19">
                  <c:v>4</c:v>
                </c:pt>
                <c:pt idx="20">
                  <c:v>4</c:v>
                </c:pt>
                <c:pt idx="21">
                  <c:v>4</c:v>
                </c:pt>
                <c:pt idx="22">
                  <c:v>4</c:v>
                </c:pt>
                <c:pt idx="23">
                  <c:v>4</c:v>
                </c:pt>
                <c:pt idx="24">
                  <c:v>4</c:v>
                </c:pt>
                <c:pt idx="25">
                  <c:v>4</c:v>
                </c:pt>
                <c:pt idx="26">
                  <c:v>4</c:v>
                </c:pt>
                <c:pt idx="27">
                  <c:v>4</c:v>
                </c:pt>
                <c:pt idx="28">
                  <c:v>4</c:v>
                </c:pt>
                <c:pt idx="29">
                  <c:v>4</c:v>
                </c:pt>
                <c:pt idx="30">
                  <c:v>4</c:v>
                </c:pt>
                <c:pt idx="31">
                  <c:v>4</c:v>
                </c:pt>
                <c:pt idx="32">
                  <c:v>4</c:v>
                </c:pt>
                <c:pt idx="33">
                  <c:v>4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$2 Billion</c:v>
                </c:pt>
              </c:strCache>
            </c:strRef>
          </c:tx>
          <c:spPr>
            <a:ln w="12700">
              <a:solidFill>
                <a:schemeClr val="tx1"/>
              </a:solidFill>
              <a:prstDash val="sysDash"/>
            </a:ln>
          </c:spPr>
          <c:marker>
            <c:symbol val="none"/>
          </c:marker>
          <c:dPt>
            <c:idx val="24"/>
            <c:bubble3D val="0"/>
            <c:spPr>
              <a:ln w="12700">
                <a:gradFill flip="none" rotWithShape="1">
                  <a:gsLst>
                    <a:gs pos="0">
                      <a:schemeClr val="tx1"/>
                    </a:gs>
                    <a:gs pos="79000">
                      <a:schemeClr val="tx1"/>
                    </a:gs>
                    <a:gs pos="80000">
                      <a:schemeClr val="bg1"/>
                    </a:gs>
                  </a:gsLst>
                  <a:lin ang="0" scaled="1"/>
                  <a:tileRect/>
                </a:gradFill>
                <a:prstDash val="sysDash"/>
              </a:ln>
            </c:spPr>
          </c:dPt>
          <c:dLbls>
            <c:dLbl>
              <c:idx val="7"/>
              <c:layout>
                <c:manualLayout>
                  <c:x val="-5.0674893945237179E-2"/>
                  <c:y val="-3.0519281243690691E-2"/>
                </c:manualLayout>
              </c:layout>
              <c:tx>
                <c:rich>
                  <a:bodyPr/>
                  <a:lstStyle/>
                  <a:p>
                    <a:r>
                      <a:rPr lang="en-US" dirty="0">
                        <a:solidFill>
                          <a:schemeClr val="tx1"/>
                        </a:solidFill>
                      </a:rPr>
                      <a:t>$2 </a:t>
                    </a:r>
                    <a:r>
                      <a:rPr lang="en-US" dirty="0" smtClean="0">
                        <a:solidFill>
                          <a:schemeClr val="tx1"/>
                        </a:solidFill>
                      </a:rPr>
                      <a:t>billion</a:t>
                    </a:r>
                    <a:endParaRPr lang="en-US" dirty="0"/>
                  </a:p>
                </c:rich>
              </c:tx>
              <c:dLblPos val="r"/>
              <c:showLegendKey val="0"/>
              <c:showVal val="0"/>
              <c:showCatName val="0"/>
              <c:showSerName val="1"/>
              <c:showPercent val="0"/>
              <c:showBubbleSize val="0"/>
            </c:dLbl>
            <c:txPr>
              <a:bodyPr/>
              <a:lstStyle/>
              <a:p>
                <a:pPr>
                  <a:defRPr>
                    <a:solidFill>
                      <a:schemeClr val="tx1"/>
                    </a:solidFill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1975</c:v>
                </c:pt>
                <c:pt idx="1">
                  <c:v>1976</c:v>
                </c:pt>
                <c:pt idx="2">
                  <c:v>1977</c:v>
                </c:pt>
                <c:pt idx="3">
                  <c:v>1978</c:v>
                </c:pt>
                <c:pt idx="4">
                  <c:v>1979</c:v>
                </c:pt>
                <c:pt idx="5">
                  <c:v>1980</c:v>
                </c:pt>
                <c:pt idx="6">
                  <c:v>1981</c:v>
                </c:pt>
                <c:pt idx="7">
                  <c:v>1982</c:v>
                </c:pt>
                <c:pt idx="8">
                  <c:v>1983</c:v>
                </c:pt>
                <c:pt idx="9">
                  <c:v>1984</c:v>
                </c:pt>
                <c:pt idx="10">
                  <c:v>1985</c:v>
                </c:pt>
                <c:pt idx="11">
                  <c:v>1986</c:v>
                </c:pt>
                <c:pt idx="12">
                  <c:v>1987</c:v>
                </c:pt>
                <c:pt idx="13">
                  <c:v>1988</c:v>
                </c:pt>
                <c:pt idx="14">
                  <c:v>1989</c:v>
                </c:pt>
                <c:pt idx="15">
                  <c:v>1990</c:v>
                </c:pt>
                <c:pt idx="16">
                  <c:v>1991</c:v>
                </c:pt>
                <c:pt idx="17">
                  <c:v>1992</c:v>
                </c:pt>
                <c:pt idx="18">
                  <c:v>1993</c:v>
                </c:pt>
                <c:pt idx="19">
                  <c:v>1994</c:v>
                </c:pt>
                <c:pt idx="20">
                  <c:v>1995</c:v>
                </c:pt>
                <c:pt idx="21">
                  <c:v>1996</c:v>
                </c:pt>
                <c:pt idx="22">
                  <c:v>1997</c:v>
                </c:pt>
                <c:pt idx="23">
                  <c:v>1998</c:v>
                </c:pt>
                <c:pt idx="24">
                  <c:v>1999</c:v>
                </c:pt>
                <c:pt idx="25">
                  <c:v>2000</c:v>
                </c:pt>
                <c:pt idx="26">
                  <c:v>2001</c:v>
                </c:pt>
                <c:pt idx="27">
                  <c:v>2002</c:v>
                </c:pt>
                <c:pt idx="28">
                  <c:v>2003</c:v>
                </c:pt>
                <c:pt idx="29">
                  <c:v>2004</c:v>
                </c:pt>
                <c:pt idx="30">
                  <c:v>2005</c:v>
                </c:pt>
                <c:pt idx="31">
                  <c:v>2006</c:v>
                </c:pt>
                <c:pt idx="32">
                  <c:v>2007</c:v>
                </c:pt>
                <c:pt idx="33">
                  <c:v>2008</c:v>
                </c:pt>
                <c:pt idx="34">
                  <c:v>2009</c:v>
                </c:pt>
                <c:pt idx="35">
                  <c:v>2010</c:v>
                </c:pt>
                <c:pt idx="36">
                  <c:v>2011</c:v>
                </c:pt>
                <c:pt idx="37">
                  <c:v>2012</c:v>
                </c:pt>
                <c:pt idx="38">
                  <c:v>2013</c:v>
                </c:pt>
                <c:pt idx="39">
                  <c:v>2014</c:v>
                </c:pt>
                <c:pt idx="40">
                  <c:v>2015</c:v>
                </c:pt>
              </c:numCache>
            </c:numRef>
          </c:cat>
          <c:val>
            <c:numRef>
              <c:f>Sheet1!$E$2:$E$42</c:f>
              <c:numCache>
                <c:formatCode>General</c:formatCode>
                <c:ptCount val="41"/>
                <c:pt idx="0">
                  <c:v>2</c:v>
                </c:pt>
                <c:pt idx="1">
                  <c:v>2</c:v>
                </c:pt>
                <c:pt idx="2">
                  <c:v>2</c:v>
                </c:pt>
                <c:pt idx="3">
                  <c:v>2</c:v>
                </c:pt>
                <c:pt idx="4">
                  <c:v>2</c:v>
                </c:pt>
                <c:pt idx="5">
                  <c:v>2</c:v>
                </c:pt>
                <c:pt idx="6">
                  <c:v>2</c:v>
                </c:pt>
                <c:pt idx="7">
                  <c:v>2</c:v>
                </c:pt>
                <c:pt idx="8">
                  <c:v>2</c:v>
                </c:pt>
                <c:pt idx="9">
                  <c:v>2</c:v>
                </c:pt>
                <c:pt idx="10">
                  <c:v>2</c:v>
                </c:pt>
                <c:pt idx="11">
                  <c:v>2</c:v>
                </c:pt>
                <c:pt idx="12">
                  <c:v>2</c:v>
                </c:pt>
                <c:pt idx="13">
                  <c:v>2</c:v>
                </c:pt>
                <c:pt idx="14">
                  <c:v>2</c:v>
                </c:pt>
                <c:pt idx="15">
                  <c:v>2</c:v>
                </c:pt>
                <c:pt idx="16">
                  <c:v>2</c:v>
                </c:pt>
                <c:pt idx="17">
                  <c:v>2</c:v>
                </c:pt>
                <c:pt idx="18">
                  <c:v>2</c:v>
                </c:pt>
                <c:pt idx="19">
                  <c:v>2</c:v>
                </c:pt>
                <c:pt idx="20">
                  <c:v>2</c:v>
                </c:pt>
                <c:pt idx="21">
                  <c:v>2</c:v>
                </c:pt>
                <c:pt idx="22">
                  <c:v>2</c:v>
                </c:pt>
                <c:pt idx="23">
                  <c:v>2</c:v>
                </c:pt>
                <c:pt idx="24">
                  <c:v>2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19924608"/>
        <c:axId val="119926144"/>
      </c:lineChart>
      <c:catAx>
        <c:axId val="11992460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ln w="6350">
            <a:solidFill>
              <a:schemeClr val="tx1"/>
            </a:solidFill>
          </a:ln>
        </c:spPr>
        <c:txPr>
          <a:bodyPr rot="-2700000" vert="horz"/>
          <a:lstStyle/>
          <a:p>
            <a:pPr>
              <a:defRPr/>
            </a:pPr>
            <a:endParaRPr lang="en-US"/>
          </a:p>
        </c:txPr>
        <c:crossAx val="119926144"/>
        <c:crosses val="autoZero"/>
        <c:auto val="1"/>
        <c:lblAlgn val="ctr"/>
        <c:lblOffset val="100"/>
        <c:tickLblSkip val="3"/>
        <c:noMultiLvlLbl val="0"/>
      </c:catAx>
      <c:valAx>
        <c:axId val="119926144"/>
        <c:scaling>
          <c:orientation val="minMax"/>
        </c:scaling>
        <c:delete val="0"/>
        <c:axPos val="l"/>
        <c:majorGridlines>
          <c:spPr>
            <a:ln>
              <a:solidFill>
                <a:schemeClr val="bg1"/>
              </a:solidFill>
            </a:ln>
          </c:spPr>
        </c:majorGridlines>
        <c:numFmt formatCode="&quot;$&quot;#,##0" sourceLinked="0"/>
        <c:majorTickMark val="out"/>
        <c:minorTickMark val="none"/>
        <c:tickLblPos val="nextTo"/>
        <c:spPr>
          <a:ln w="6350">
            <a:solidFill>
              <a:schemeClr val="tx1"/>
            </a:solidFill>
          </a:ln>
        </c:spPr>
        <c:crossAx val="119924608"/>
        <c:crosses val="autoZero"/>
        <c:crossBetween val="between"/>
      </c:valAx>
      <c:spPr>
        <a:noFill/>
        <a:ln w="25400">
          <a:noFill/>
        </a:ln>
      </c:spPr>
    </c:plotArea>
    <c:legend>
      <c:legendPos val="b"/>
      <c:legendEntry>
        <c:idx val="2"/>
        <c:delete val="1"/>
      </c:legendEntry>
      <c:legendEntry>
        <c:idx val="3"/>
        <c:delete val="1"/>
      </c:legendEntry>
      <c:layout>
        <c:manualLayout>
          <c:xMode val="edge"/>
          <c:yMode val="edge"/>
          <c:x val="0.38032243077212724"/>
          <c:y val="0.87877972945689486"/>
          <c:w val="0.32160844915596504"/>
          <c:h val="4.9425398748233387E-2"/>
        </c:manualLayout>
      </c:layout>
      <c:overlay val="0"/>
      <c:txPr>
        <a:bodyPr/>
        <a:lstStyle/>
        <a:p>
          <a:pPr>
            <a:defRPr sz="1800" baseline="12000"/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1200"/>
      </a:pPr>
      <a:endParaRPr lang="en-US"/>
    </a:p>
  </c:txPr>
  <c:externalData r:id="rId1">
    <c:autoUpdate val="0"/>
  </c:externalData>
  <c:userShapes r:id="rId2"/>
</c:chartSpace>
</file>

<file path=ppt/charts/chart5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CA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8.7225189934212383E-2"/>
          <c:y val="7.3426501935876798E-2"/>
          <c:w val="0.92341842397336249"/>
          <c:h val="0.63328083989501316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Actual </c:v>
                </c:pt>
              </c:strCache>
            </c:strRef>
          </c:tx>
          <c:spPr>
            <a:solidFill>
              <a:srgbClr val="8B9B3C"/>
            </a:solidFill>
            <a:ln w="6350">
              <a:solidFill>
                <a:schemeClr val="tx1"/>
              </a:solidFill>
              <a:prstDash val="solid"/>
            </a:ln>
          </c:spPr>
          <c:invertIfNegative val="0"/>
          <c:dPt>
            <c:idx val="37"/>
            <c:invertIfNegative val="0"/>
            <c:bubble3D val="0"/>
            <c:spPr>
              <a:solidFill>
                <a:srgbClr val="8B9B3C"/>
              </a:solidFill>
              <a:ln w="6350">
                <a:solidFill>
                  <a:schemeClr val="tx1"/>
                </a:solidFill>
                <a:prstDash val="solid"/>
              </a:ln>
            </c:spPr>
          </c:dPt>
          <c:dPt>
            <c:idx val="38"/>
            <c:invertIfNegative val="0"/>
            <c:bubble3D val="0"/>
            <c:spPr>
              <a:solidFill>
                <a:srgbClr val="8B9B3C"/>
              </a:solidFill>
              <a:ln w="6350">
                <a:solidFill>
                  <a:schemeClr val="tx1"/>
                </a:solidFill>
                <a:prstDash val="solid"/>
              </a:ln>
            </c:spPr>
          </c:dPt>
          <c:cat>
            <c:numRef>
              <c:f>Sheet1!$A$2:$A$41</c:f>
              <c:numCache>
                <c:formatCode>General</c:formatCode>
                <c:ptCount val="40"/>
                <c:pt idx="0">
                  <c:v>1976</c:v>
                </c:pt>
                <c:pt idx="1">
                  <c:v>1977</c:v>
                </c:pt>
                <c:pt idx="2">
                  <c:v>1978</c:v>
                </c:pt>
                <c:pt idx="3">
                  <c:v>1979</c:v>
                </c:pt>
                <c:pt idx="4">
                  <c:v>1980</c:v>
                </c:pt>
                <c:pt idx="5">
                  <c:v>1981</c:v>
                </c:pt>
                <c:pt idx="6">
                  <c:v>1982</c:v>
                </c:pt>
                <c:pt idx="7">
                  <c:v>1983</c:v>
                </c:pt>
                <c:pt idx="8">
                  <c:v>1984</c:v>
                </c:pt>
                <c:pt idx="9">
                  <c:v>1985</c:v>
                </c:pt>
                <c:pt idx="10">
                  <c:v>1986</c:v>
                </c:pt>
                <c:pt idx="11">
                  <c:v>1987</c:v>
                </c:pt>
                <c:pt idx="12">
                  <c:v>1988</c:v>
                </c:pt>
                <c:pt idx="13">
                  <c:v>1989</c:v>
                </c:pt>
                <c:pt idx="14">
                  <c:v>1990</c:v>
                </c:pt>
                <c:pt idx="15">
                  <c:v>1991</c:v>
                </c:pt>
                <c:pt idx="16">
                  <c:v>1992</c:v>
                </c:pt>
                <c:pt idx="17">
                  <c:v>1993</c:v>
                </c:pt>
                <c:pt idx="18">
                  <c:v>1994</c:v>
                </c:pt>
                <c:pt idx="19">
                  <c:v>1995</c:v>
                </c:pt>
                <c:pt idx="20">
                  <c:v>1996</c:v>
                </c:pt>
                <c:pt idx="21">
                  <c:v>1997</c:v>
                </c:pt>
                <c:pt idx="22">
                  <c:v>1998</c:v>
                </c:pt>
                <c:pt idx="23">
                  <c:v>1999</c:v>
                </c:pt>
                <c:pt idx="24">
                  <c:v>2000</c:v>
                </c:pt>
                <c:pt idx="25">
                  <c:v>2001</c:v>
                </c:pt>
                <c:pt idx="26">
                  <c:v>2002</c:v>
                </c:pt>
                <c:pt idx="27">
                  <c:v>2003</c:v>
                </c:pt>
                <c:pt idx="28">
                  <c:v>2004</c:v>
                </c:pt>
                <c:pt idx="29">
                  <c:v>2005</c:v>
                </c:pt>
                <c:pt idx="30">
                  <c:v>2006</c:v>
                </c:pt>
                <c:pt idx="31">
                  <c:v>2007</c:v>
                </c:pt>
                <c:pt idx="32">
                  <c:v>2008</c:v>
                </c:pt>
                <c:pt idx="33">
                  <c:v>2009</c:v>
                </c:pt>
                <c:pt idx="34">
                  <c:v>2010</c:v>
                </c:pt>
                <c:pt idx="35">
                  <c:v>2011</c:v>
                </c:pt>
                <c:pt idx="36">
                  <c:v>2012</c:v>
                </c:pt>
                <c:pt idx="37">
                  <c:v>2013</c:v>
                </c:pt>
                <c:pt idx="38">
                  <c:v>2014</c:v>
                </c:pt>
                <c:pt idx="39">
                  <c:v>2015</c:v>
                </c:pt>
              </c:numCache>
            </c:numRef>
          </c:cat>
          <c:val>
            <c:numRef>
              <c:f>Sheet1!$B$2:$B$41</c:f>
              <c:numCache>
                <c:formatCode>0.0%</c:formatCode>
                <c:ptCount val="40"/>
                <c:pt idx="0">
                  <c:v>5.6934521288531048E-2</c:v>
                </c:pt>
                <c:pt idx="1">
                  <c:v>5.0864026681552321E-2</c:v>
                </c:pt>
                <c:pt idx="2">
                  <c:v>-1.0301655430745904E-2</c:v>
                </c:pt>
                <c:pt idx="3">
                  <c:v>1.7089905300616381E-2</c:v>
                </c:pt>
                <c:pt idx="4">
                  <c:v>9.6045550322636952E-2</c:v>
                </c:pt>
                <c:pt idx="5">
                  <c:v>0.23727516786433678</c:v>
                </c:pt>
                <c:pt idx="6">
                  <c:v>6.8696632722994311E-2</c:v>
                </c:pt>
                <c:pt idx="7">
                  <c:v>-6.3007818362771362E-3</c:v>
                </c:pt>
                <c:pt idx="8">
                  <c:v>3.7477659250337858E-3</c:v>
                </c:pt>
                <c:pt idx="9">
                  <c:v>1.4137629108100569E-2</c:v>
                </c:pt>
                <c:pt idx="10">
                  <c:v>3.9787883592059092E-2</c:v>
                </c:pt>
                <c:pt idx="11">
                  <c:v>4.9695180061378963E-2</c:v>
                </c:pt>
                <c:pt idx="12">
                  <c:v>3.9004683340597479E-2</c:v>
                </c:pt>
                <c:pt idx="13">
                  <c:v>-6.0606559168639995E-3</c:v>
                </c:pt>
                <c:pt idx="14">
                  <c:v>1.933638475873023E-2</c:v>
                </c:pt>
                <c:pt idx="15">
                  <c:v>5.5054789047277453E-3</c:v>
                </c:pt>
                <c:pt idx="16">
                  <c:v>8.265461415916997E-3</c:v>
                </c:pt>
                <c:pt idx="17">
                  <c:v>-7.1900162490212693E-3</c:v>
                </c:pt>
                <c:pt idx="18">
                  <c:v>-4.2492837749205092E-3</c:v>
                </c:pt>
                <c:pt idx="19">
                  <c:v>1.9239355887156639E-2</c:v>
                </c:pt>
                <c:pt idx="20">
                  <c:v>-3.1830328207192116E-2</c:v>
                </c:pt>
                <c:pt idx="21">
                  <c:v>-2.653156961365144E-3</c:v>
                </c:pt>
                <c:pt idx="22">
                  <c:v>3.6222549463591713E-2</c:v>
                </c:pt>
                <c:pt idx="23">
                  <c:v>5.3208550652875664E-2</c:v>
                </c:pt>
                <c:pt idx="24">
                  <c:v>1.4389518629255305E-2</c:v>
                </c:pt>
                <c:pt idx="25">
                  <c:v>7.0901933536724471E-2</c:v>
                </c:pt>
                <c:pt idx="26">
                  <c:v>2.1253015770824391E-2</c:v>
                </c:pt>
                <c:pt idx="27">
                  <c:v>3.5272226265042894E-2</c:v>
                </c:pt>
                <c:pt idx="28">
                  <c:v>4.945531727550212E-2</c:v>
                </c:pt>
                <c:pt idx="29">
                  <c:v>4.4186612689275373E-2</c:v>
                </c:pt>
                <c:pt idx="30">
                  <c:v>7.3289277949277309E-2</c:v>
                </c:pt>
                <c:pt idx="31">
                  <c:v>1.2755781187292037E-2</c:v>
                </c:pt>
                <c:pt idx="32">
                  <c:v>1.5711295477242926E-2</c:v>
                </c:pt>
                <c:pt idx="33">
                  <c:v>1.807527881404547E-2</c:v>
                </c:pt>
                <c:pt idx="34">
                  <c:v>4.4477892885722792E-2</c:v>
                </c:pt>
                <c:pt idx="35">
                  <c:v>8.08454142614079E-3</c:v>
                </c:pt>
                <c:pt idx="36">
                  <c:v>-4.4203958610099736E-2</c:v>
                </c:pt>
                <c:pt idx="37">
                  <c:v>-3.6209427873472255E-2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Forecast</c:v>
                </c:pt>
              </c:strCache>
            </c:strRef>
          </c:tx>
          <c:spPr>
            <a:solidFill>
              <a:schemeClr val="bg1"/>
            </a:solidFill>
            <a:ln>
              <a:solidFill>
                <a:schemeClr val="tx1"/>
              </a:solidFill>
            </a:ln>
          </c:spPr>
          <c:invertIfNegative val="0"/>
          <c:dPt>
            <c:idx val="39"/>
            <c:invertIfNegative val="0"/>
            <c:bubble3D val="0"/>
            <c:spPr>
              <a:solidFill>
                <a:schemeClr val="bg1"/>
              </a:solidFill>
              <a:ln w="6350">
                <a:solidFill>
                  <a:schemeClr val="tx1"/>
                </a:solidFill>
              </a:ln>
            </c:spPr>
          </c:dPt>
          <c:cat>
            <c:numRef>
              <c:f>Sheet1!$A$2:$A$41</c:f>
              <c:numCache>
                <c:formatCode>General</c:formatCode>
                <c:ptCount val="40"/>
                <c:pt idx="0">
                  <c:v>1976</c:v>
                </c:pt>
                <c:pt idx="1">
                  <c:v>1977</c:v>
                </c:pt>
                <c:pt idx="2">
                  <c:v>1978</c:v>
                </c:pt>
                <c:pt idx="3">
                  <c:v>1979</c:v>
                </c:pt>
                <c:pt idx="4">
                  <c:v>1980</c:v>
                </c:pt>
                <c:pt idx="5">
                  <c:v>1981</c:v>
                </c:pt>
                <c:pt idx="6">
                  <c:v>1982</c:v>
                </c:pt>
                <c:pt idx="7">
                  <c:v>1983</c:v>
                </c:pt>
                <c:pt idx="8">
                  <c:v>1984</c:v>
                </c:pt>
                <c:pt idx="9">
                  <c:v>1985</c:v>
                </c:pt>
                <c:pt idx="10">
                  <c:v>1986</c:v>
                </c:pt>
                <c:pt idx="11">
                  <c:v>1987</c:v>
                </c:pt>
                <c:pt idx="12">
                  <c:v>1988</c:v>
                </c:pt>
                <c:pt idx="13">
                  <c:v>1989</c:v>
                </c:pt>
                <c:pt idx="14">
                  <c:v>1990</c:v>
                </c:pt>
                <c:pt idx="15">
                  <c:v>1991</c:v>
                </c:pt>
                <c:pt idx="16">
                  <c:v>1992</c:v>
                </c:pt>
                <c:pt idx="17">
                  <c:v>1993</c:v>
                </c:pt>
                <c:pt idx="18">
                  <c:v>1994</c:v>
                </c:pt>
                <c:pt idx="19">
                  <c:v>1995</c:v>
                </c:pt>
                <c:pt idx="20">
                  <c:v>1996</c:v>
                </c:pt>
                <c:pt idx="21">
                  <c:v>1997</c:v>
                </c:pt>
                <c:pt idx="22">
                  <c:v>1998</c:v>
                </c:pt>
                <c:pt idx="23">
                  <c:v>1999</c:v>
                </c:pt>
                <c:pt idx="24">
                  <c:v>2000</c:v>
                </c:pt>
                <c:pt idx="25">
                  <c:v>2001</c:v>
                </c:pt>
                <c:pt idx="26">
                  <c:v>2002</c:v>
                </c:pt>
                <c:pt idx="27">
                  <c:v>2003</c:v>
                </c:pt>
                <c:pt idx="28">
                  <c:v>2004</c:v>
                </c:pt>
                <c:pt idx="29">
                  <c:v>2005</c:v>
                </c:pt>
                <c:pt idx="30">
                  <c:v>2006</c:v>
                </c:pt>
                <c:pt idx="31">
                  <c:v>2007</c:v>
                </c:pt>
                <c:pt idx="32">
                  <c:v>2008</c:v>
                </c:pt>
                <c:pt idx="33">
                  <c:v>2009</c:v>
                </c:pt>
                <c:pt idx="34">
                  <c:v>2010</c:v>
                </c:pt>
                <c:pt idx="35">
                  <c:v>2011</c:v>
                </c:pt>
                <c:pt idx="36">
                  <c:v>2012</c:v>
                </c:pt>
                <c:pt idx="37">
                  <c:v>2013</c:v>
                </c:pt>
                <c:pt idx="38">
                  <c:v>2014</c:v>
                </c:pt>
                <c:pt idx="39">
                  <c:v>2015</c:v>
                </c:pt>
              </c:numCache>
            </c:numRef>
          </c:cat>
          <c:val>
            <c:numRef>
              <c:f>Sheet1!$C$2:$C$41</c:f>
              <c:numCache>
                <c:formatCode>General</c:formatCode>
                <c:ptCount val="40"/>
                <c:pt idx="38" formatCode="0.0%">
                  <c:v>-1.4368420786179392E-3</c:v>
                </c:pt>
                <c:pt idx="39" formatCode="0.0%">
                  <c:v>-6.0990157246108012E-3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100"/>
        <c:axId val="119637120"/>
        <c:axId val="119638656"/>
      </c:barChart>
      <c:lineChart>
        <c:grouping val="standard"/>
        <c:varyColors val="0"/>
        <c:ser>
          <c:idx val="2"/>
          <c:order val="2"/>
          <c:tx>
            <c:strRef>
              <c:f>Sheet1!$D$1</c:f>
              <c:strCache>
                <c:ptCount val="1"/>
                <c:pt idx="0">
                  <c:v>Average (1975–1991)</c:v>
                </c:pt>
              </c:strCache>
            </c:strRef>
          </c:tx>
          <c:spPr>
            <a:ln w="12700">
              <a:solidFill>
                <a:schemeClr val="tx1"/>
              </a:solidFill>
              <a:prstDash val="sysDot"/>
            </a:ln>
          </c:spPr>
          <c:marker>
            <c:symbol val="none"/>
          </c:marker>
          <c:dPt>
            <c:idx val="15"/>
            <c:bubble3D val="0"/>
          </c:dPt>
          <c:dLbls>
            <c:dLbl>
              <c:idx val="7"/>
              <c:layout>
                <c:manualLayout>
                  <c:x val="-4.9150109465420965E-3"/>
                  <c:y val="-3.3149171270718279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</c:dLbl>
            <c:numFmt formatCode="0.0%" sourceLinked="0"/>
            <c:txPr>
              <a:bodyPr/>
              <a:lstStyle/>
              <a:p>
                <a:pPr>
                  <a:defRPr>
                    <a:solidFill>
                      <a:schemeClr val="tx1"/>
                    </a:solidFill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</c:dLbls>
          <c:cat>
            <c:numRef>
              <c:f>Sheet1!$A$2:$A$41</c:f>
              <c:numCache>
                <c:formatCode>General</c:formatCode>
                <c:ptCount val="40"/>
                <c:pt idx="0">
                  <c:v>1976</c:v>
                </c:pt>
                <c:pt idx="1">
                  <c:v>1977</c:v>
                </c:pt>
                <c:pt idx="2">
                  <c:v>1978</c:v>
                </c:pt>
                <c:pt idx="3">
                  <c:v>1979</c:v>
                </c:pt>
                <c:pt idx="4">
                  <c:v>1980</c:v>
                </c:pt>
                <c:pt idx="5">
                  <c:v>1981</c:v>
                </c:pt>
                <c:pt idx="6">
                  <c:v>1982</c:v>
                </c:pt>
                <c:pt idx="7">
                  <c:v>1983</c:v>
                </c:pt>
                <c:pt idx="8">
                  <c:v>1984</c:v>
                </c:pt>
                <c:pt idx="9">
                  <c:v>1985</c:v>
                </c:pt>
                <c:pt idx="10">
                  <c:v>1986</c:v>
                </c:pt>
                <c:pt idx="11">
                  <c:v>1987</c:v>
                </c:pt>
                <c:pt idx="12">
                  <c:v>1988</c:v>
                </c:pt>
                <c:pt idx="13">
                  <c:v>1989</c:v>
                </c:pt>
                <c:pt idx="14">
                  <c:v>1990</c:v>
                </c:pt>
                <c:pt idx="15">
                  <c:v>1991</c:v>
                </c:pt>
                <c:pt idx="16">
                  <c:v>1992</c:v>
                </c:pt>
                <c:pt idx="17">
                  <c:v>1993</c:v>
                </c:pt>
                <c:pt idx="18">
                  <c:v>1994</c:v>
                </c:pt>
                <c:pt idx="19">
                  <c:v>1995</c:v>
                </c:pt>
                <c:pt idx="20">
                  <c:v>1996</c:v>
                </c:pt>
                <c:pt idx="21">
                  <c:v>1997</c:v>
                </c:pt>
                <c:pt idx="22">
                  <c:v>1998</c:v>
                </c:pt>
                <c:pt idx="23">
                  <c:v>1999</c:v>
                </c:pt>
                <c:pt idx="24">
                  <c:v>2000</c:v>
                </c:pt>
                <c:pt idx="25">
                  <c:v>2001</c:v>
                </c:pt>
                <c:pt idx="26">
                  <c:v>2002</c:v>
                </c:pt>
                <c:pt idx="27">
                  <c:v>2003</c:v>
                </c:pt>
                <c:pt idx="28">
                  <c:v>2004</c:v>
                </c:pt>
                <c:pt idx="29">
                  <c:v>2005</c:v>
                </c:pt>
                <c:pt idx="30">
                  <c:v>2006</c:v>
                </c:pt>
                <c:pt idx="31">
                  <c:v>2007</c:v>
                </c:pt>
                <c:pt idx="32">
                  <c:v>2008</c:v>
                </c:pt>
                <c:pt idx="33">
                  <c:v>2009</c:v>
                </c:pt>
                <c:pt idx="34">
                  <c:v>2010</c:v>
                </c:pt>
                <c:pt idx="35">
                  <c:v>2011</c:v>
                </c:pt>
                <c:pt idx="36">
                  <c:v>2012</c:v>
                </c:pt>
                <c:pt idx="37">
                  <c:v>2013</c:v>
                </c:pt>
                <c:pt idx="38">
                  <c:v>2014</c:v>
                </c:pt>
                <c:pt idx="39">
                  <c:v>2015</c:v>
                </c:pt>
              </c:numCache>
            </c:numRef>
          </c:cat>
          <c:val>
            <c:numRef>
              <c:f>Sheet1!$D$2:$D$41</c:f>
              <c:numCache>
                <c:formatCode>0.0%</c:formatCode>
                <c:ptCount val="40"/>
                <c:pt idx="0">
                  <c:v>4.0709137688069053E-2</c:v>
                </c:pt>
                <c:pt idx="1">
                  <c:v>4.0709137688069053E-2</c:v>
                </c:pt>
                <c:pt idx="2">
                  <c:v>4.0709137688069053E-2</c:v>
                </c:pt>
                <c:pt idx="3">
                  <c:v>4.0709137688069053E-2</c:v>
                </c:pt>
                <c:pt idx="4">
                  <c:v>4.0709137688069053E-2</c:v>
                </c:pt>
                <c:pt idx="5">
                  <c:v>4.0709137688069053E-2</c:v>
                </c:pt>
                <c:pt idx="6">
                  <c:v>4.0709137688069053E-2</c:v>
                </c:pt>
                <c:pt idx="7">
                  <c:v>4.0709137688069053E-2</c:v>
                </c:pt>
                <c:pt idx="8">
                  <c:v>4.0709137688069053E-2</c:v>
                </c:pt>
                <c:pt idx="9">
                  <c:v>4.0709137688069053E-2</c:v>
                </c:pt>
                <c:pt idx="10">
                  <c:v>4.0709137688069053E-2</c:v>
                </c:pt>
                <c:pt idx="11">
                  <c:v>4.0709137688069053E-2</c:v>
                </c:pt>
                <c:pt idx="12">
                  <c:v>4.0709137688069053E-2</c:v>
                </c:pt>
                <c:pt idx="13">
                  <c:v>4.0709137688069053E-2</c:v>
                </c:pt>
                <c:pt idx="14">
                  <c:v>4.0709137688069053E-2</c:v>
                </c:pt>
                <c:pt idx="15">
                  <c:v>4.0709137688069053E-2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Average (1991–1996)</c:v>
                </c:pt>
              </c:strCache>
            </c:strRef>
          </c:tx>
          <c:spPr>
            <a:ln w="12700">
              <a:solidFill>
                <a:schemeClr val="tx1"/>
              </a:solidFill>
              <a:prstDash val="sysDash"/>
            </a:ln>
          </c:spPr>
          <c:marker>
            <c:symbol val="none"/>
          </c:marker>
          <c:dLbls>
            <c:dLbl>
              <c:idx val="17"/>
              <c:layout>
                <c:manualLayout>
                  <c:x val="-2.1298380768349143E-2"/>
                  <c:y val="3.591160220994475E-2"/>
                </c:manualLayout>
              </c:layout>
              <c:tx>
                <c:rich>
                  <a:bodyPr/>
                  <a:lstStyle/>
                  <a:p>
                    <a:r>
                      <a:rPr lang="en-US" dirty="0" smtClean="0"/>
                      <a:t> -0.3</a:t>
                    </a:r>
                    <a:r>
                      <a:rPr lang="en-US" dirty="0"/>
                      <a:t>%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</c:dLbl>
            <c:numFmt formatCode="0.0%" sourceLinked="0"/>
            <c:showLegendKey val="0"/>
            <c:showVal val="0"/>
            <c:showCatName val="0"/>
            <c:showSerName val="0"/>
            <c:showPercent val="0"/>
            <c:showBubbleSize val="0"/>
          </c:dLbls>
          <c:cat>
            <c:numRef>
              <c:f>Sheet1!$A$2:$A$41</c:f>
              <c:numCache>
                <c:formatCode>General</c:formatCode>
                <c:ptCount val="40"/>
                <c:pt idx="0">
                  <c:v>1976</c:v>
                </c:pt>
                <c:pt idx="1">
                  <c:v>1977</c:v>
                </c:pt>
                <c:pt idx="2">
                  <c:v>1978</c:v>
                </c:pt>
                <c:pt idx="3">
                  <c:v>1979</c:v>
                </c:pt>
                <c:pt idx="4">
                  <c:v>1980</c:v>
                </c:pt>
                <c:pt idx="5">
                  <c:v>1981</c:v>
                </c:pt>
                <c:pt idx="6">
                  <c:v>1982</c:v>
                </c:pt>
                <c:pt idx="7">
                  <c:v>1983</c:v>
                </c:pt>
                <c:pt idx="8">
                  <c:v>1984</c:v>
                </c:pt>
                <c:pt idx="9">
                  <c:v>1985</c:v>
                </c:pt>
                <c:pt idx="10">
                  <c:v>1986</c:v>
                </c:pt>
                <c:pt idx="11">
                  <c:v>1987</c:v>
                </c:pt>
                <c:pt idx="12">
                  <c:v>1988</c:v>
                </c:pt>
                <c:pt idx="13">
                  <c:v>1989</c:v>
                </c:pt>
                <c:pt idx="14">
                  <c:v>1990</c:v>
                </c:pt>
                <c:pt idx="15">
                  <c:v>1991</c:v>
                </c:pt>
                <c:pt idx="16">
                  <c:v>1992</c:v>
                </c:pt>
                <c:pt idx="17">
                  <c:v>1993</c:v>
                </c:pt>
                <c:pt idx="18">
                  <c:v>1994</c:v>
                </c:pt>
                <c:pt idx="19">
                  <c:v>1995</c:v>
                </c:pt>
                <c:pt idx="20">
                  <c:v>1996</c:v>
                </c:pt>
                <c:pt idx="21">
                  <c:v>1997</c:v>
                </c:pt>
                <c:pt idx="22">
                  <c:v>1998</c:v>
                </c:pt>
                <c:pt idx="23">
                  <c:v>1999</c:v>
                </c:pt>
                <c:pt idx="24">
                  <c:v>2000</c:v>
                </c:pt>
                <c:pt idx="25">
                  <c:v>2001</c:v>
                </c:pt>
                <c:pt idx="26">
                  <c:v>2002</c:v>
                </c:pt>
                <c:pt idx="27">
                  <c:v>2003</c:v>
                </c:pt>
                <c:pt idx="28">
                  <c:v>2004</c:v>
                </c:pt>
                <c:pt idx="29">
                  <c:v>2005</c:v>
                </c:pt>
                <c:pt idx="30">
                  <c:v>2006</c:v>
                </c:pt>
                <c:pt idx="31">
                  <c:v>2007</c:v>
                </c:pt>
                <c:pt idx="32">
                  <c:v>2008</c:v>
                </c:pt>
                <c:pt idx="33">
                  <c:v>2009</c:v>
                </c:pt>
                <c:pt idx="34">
                  <c:v>2010</c:v>
                </c:pt>
                <c:pt idx="35">
                  <c:v>2011</c:v>
                </c:pt>
                <c:pt idx="36">
                  <c:v>2012</c:v>
                </c:pt>
                <c:pt idx="37">
                  <c:v>2013</c:v>
                </c:pt>
                <c:pt idx="38">
                  <c:v>2014</c:v>
                </c:pt>
                <c:pt idx="39">
                  <c:v>2015</c:v>
                </c:pt>
              </c:numCache>
            </c:numRef>
          </c:cat>
          <c:val>
            <c:numRef>
              <c:f>Sheet1!$E$2:$E$41</c:f>
              <c:numCache>
                <c:formatCode>General</c:formatCode>
                <c:ptCount val="40"/>
                <c:pt idx="15" formatCode="0.0%">
                  <c:v>-3.3013672190567167E-3</c:v>
                </c:pt>
                <c:pt idx="16" formatCode="0.0%">
                  <c:v>-3.3013672190567167E-3</c:v>
                </c:pt>
                <c:pt idx="17" formatCode="0.0%">
                  <c:v>-3.3013672190567167E-3</c:v>
                </c:pt>
                <c:pt idx="18" formatCode="0.0%">
                  <c:v>-3.3013672190567167E-3</c:v>
                </c:pt>
                <c:pt idx="19" formatCode="0.0%">
                  <c:v>-3.3013672190567167E-3</c:v>
                </c:pt>
                <c:pt idx="20" formatCode="0.0%">
                  <c:v>-3.3013672190567167E-3</c:v>
                </c:pt>
              </c:numCache>
            </c:numRef>
          </c:val>
          <c:smooth val="0"/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Average (1996–2010)</c:v>
                </c:pt>
              </c:strCache>
            </c:strRef>
          </c:tx>
          <c:spPr>
            <a:ln w="12700">
              <a:solidFill>
                <a:schemeClr val="tx1"/>
              </a:solidFill>
            </a:ln>
          </c:spPr>
          <c:marker>
            <c:symbol val="none"/>
          </c:marker>
          <c:dPt>
            <c:idx val="21"/>
            <c:bubble3D val="0"/>
            <c:spPr>
              <a:ln w="12700">
                <a:solidFill>
                  <a:schemeClr val="tx1"/>
                </a:solidFill>
                <a:prstDash val="solid"/>
              </a:ln>
            </c:spPr>
          </c:dPt>
          <c:dLbls>
            <c:dLbl>
              <c:idx val="20"/>
              <c:layout>
                <c:manualLayout>
                  <c:x val="0.11626522309711286"/>
                  <c:y val="-3.0386686577970858E-2"/>
                </c:manualLayout>
              </c:layout>
              <c:numFmt formatCode="0.0%" sourceLinked="0"/>
              <c:spPr/>
              <c:txPr>
                <a:bodyPr/>
                <a:lstStyle/>
                <a:p>
                  <a:pPr>
                    <a:defRPr/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showLegendKey val="0"/>
            <c:showVal val="0"/>
            <c:showCatName val="0"/>
            <c:showSerName val="0"/>
            <c:showPercent val="0"/>
            <c:showBubbleSize val="0"/>
          </c:dLbls>
          <c:cat>
            <c:numRef>
              <c:f>Sheet1!$A$2:$A$41</c:f>
              <c:numCache>
                <c:formatCode>General</c:formatCode>
                <c:ptCount val="40"/>
                <c:pt idx="0">
                  <c:v>1976</c:v>
                </c:pt>
                <c:pt idx="1">
                  <c:v>1977</c:v>
                </c:pt>
                <c:pt idx="2">
                  <c:v>1978</c:v>
                </c:pt>
                <c:pt idx="3">
                  <c:v>1979</c:v>
                </c:pt>
                <c:pt idx="4">
                  <c:v>1980</c:v>
                </c:pt>
                <c:pt idx="5">
                  <c:v>1981</c:v>
                </c:pt>
                <c:pt idx="6">
                  <c:v>1982</c:v>
                </c:pt>
                <c:pt idx="7">
                  <c:v>1983</c:v>
                </c:pt>
                <c:pt idx="8">
                  <c:v>1984</c:v>
                </c:pt>
                <c:pt idx="9">
                  <c:v>1985</c:v>
                </c:pt>
                <c:pt idx="10">
                  <c:v>1986</c:v>
                </c:pt>
                <c:pt idx="11">
                  <c:v>1987</c:v>
                </c:pt>
                <c:pt idx="12">
                  <c:v>1988</c:v>
                </c:pt>
                <c:pt idx="13">
                  <c:v>1989</c:v>
                </c:pt>
                <c:pt idx="14">
                  <c:v>1990</c:v>
                </c:pt>
                <c:pt idx="15">
                  <c:v>1991</c:v>
                </c:pt>
                <c:pt idx="16">
                  <c:v>1992</c:v>
                </c:pt>
                <c:pt idx="17">
                  <c:v>1993</c:v>
                </c:pt>
                <c:pt idx="18">
                  <c:v>1994</c:v>
                </c:pt>
                <c:pt idx="19">
                  <c:v>1995</c:v>
                </c:pt>
                <c:pt idx="20">
                  <c:v>1996</c:v>
                </c:pt>
                <c:pt idx="21">
                  <c:v>1997</c:v>
                </c:pt>
                <c:pt idx="22">
                  <c:v>1998</c:v>
                </c:pt>
                <c:pt idx="23">
                  <c:v>1999</c:v>
                </c:pt>
                <c:pt idx="24">
                  <c:v>2000</c:v>
                </c:pt>
                <c:pt idx="25">
                  <c:v>2001</c:v>
                </c:pt>
                <c:pt idx="26">
                  <c:v>2002</c:v>
                </c:pt>
                <c:pt idx="27">
                  <c:v>2003</c:v>
                </c:pt>
                <c:pt idx="28">
                  <c:v>2004</c:v>
                </c:pt>
                <c:pt idx="29">
                  <c:v>2005</c:v>
                </c:pt>
                <c:pt idx="30">
                  <c:v>2006</c:v>
                </c:pt>
                <c:pt idx="31">
                  <c:v>2007</c:v>
                </c:pt>
                <c:pt idx="32">
                  <c:v>2008</c:v>
                </c:pt>
                <c:pt idx="33">
                  <c:v>2009</c:v>
                </c:pt>
                <c:pt idx="34">
                  <c:v>2010</c:v>
                </c:pt>
                <c:pt idx="35">
                  <c:v>2011</c:v>
                </c:pt>
                <c:pt idx="36">
                  <c:v>2012</c:v>
                </c:pt>
                <c:pt idx="37">
                  <c:v>2013</c:v>
                </c:pt>
                <c:pt idx="38">
                  <c:v>2014</c:v>
                </c:pt>
                <c:pt idx="39">
                  <c:v>2015</c:v>
                </c:pt>
              </c:numCache>
            </c:numRef>
          </c:cat>
          <c:val>
            <c:numRef>
              <c:f>Sheet1!$F$2:$F$41</c:f>
              <c:numCache>
                <c:formatCode>General</c:formatCode>
                <c:ptCount val="40"/>
                <c:pt idx="20" formatCode="0.0%">
                  <c:v>3.4524176948725005E-2</c:v>
                </c:pt>
                <c:pt idx="21" formatCode="0.0%">
                  <c:v>3.4524176948725005E-2</c:v>
                </c:pt>
                <c:pt idx="22" formatCode="0.0%">
                  <c:v>3.4524176948725005E-2</c:v>
                </c:pt>
                <c:pt idx="23" formatCode="0.0%">
                  <c:v>3.4524176948725005E-2</c:v>
                </c:pt>
                <c:pt idx="24" formatCode="0.0%">
                  <c:v>3.4524176948725005E-2</c:v>
                </c:pt>
                <c:pt idx="25" formatCode="0.0%">
                  <c:v>3.4524176948725005E-2</c:v>
                </c:pt>
                <c:pt idx="26" formatCode="0.0%">
                  <c:v>3.4524176948725005E-2</c:v>
                </c:pt>
                <c:pt idx="27" formatCode="0.0%">
                  <c:v>3.4524176948725005E-2</c:v>
                </c:pt>
                <c:pt idx="28" formatCode="0.0%">
                  <c:v>3.4524176948725005E-2</c:v>
                </c:pt>
                <c:pt idx="29" formatCode="0.0%">
                  <c:v>3.4524176948725005E-2</c:v>
                </c:pt>
                <c:pt idx="30" formatCode="0.0%">
                  <c:v>3.4524176948725005E-2</c:v>
                </c:pt>
                <c:pt idx="31" formatCode="0.0%">
                  <c:v>3.4524176948725005E-2</c:v>
                </c:pt>
                <c:pt idx="32" formatCode="0.0%">
                  <c:v>3.4524176948725005E-2</c:v>
                </c:pt>
                <c:pt idx="33" formatCode="0.0%">
                  <c:v>3.4524176948725005E-2</c:v>
                </c:pt>
                <c:pt idx="34" formatCode="0.0%">
                  <c:v>3.4524176948725005E-2</c:v>
                </c:pt>
              </c:numCache>
            </c:numRef>
          </c:val>
          <c:smooth val="0"/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Average (2010–2015)</c:v>
                </c:pt>
              </c:strCache>
            </c:strRef>
          </c:tx>
          <c:spPr>
            <a:ln w="12700">
              <a:solidFill>
                <a:schemeClr val="tx1"/>
              </a:solidFill>
              <a:prstDash val="dashDot"/>
            </a:ln>
          </c:spPr>
          <c:marker>
            <c:symbol val="none"/>
          </c:marker>
          <c:dLbls>
            <c:dLbl>
              <c:idx val="35"/>
              <c:layout>
                <c:manualLayout>
                  <c:x val="-5.8641975308641972E-2"/>
                  <c:y val="3.1224427828750814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</c:dLbl>
            <c:showLegendKey val="0"/>
            <c:showVal val="0"/>
            <c:showCatName val="0"/>
            <c:showSerName val="0"/>
            <c:showPercent val="0"/>
            <c:showBubbleSize val="0"/>
          </c:dLbls>
          <c:cat>
            <c:numRef>
              <c:f>Sheet1!$A$2:$A$41</c:f>
              <c:numCache>
                <c:formatCode>General</c:formatCode>
                <c:ptCount val="40"/>
                <c:pt idx="0">
                  <c:v>1976</c:v>
                </c:pt>
                <c:pt idx="1">
                  <c:v>1977</c:v>
                </c:pt>
                <c:pt idx="2">
                  <c:v>1978</c:v>
                </c:pt>
                <c:pt idx="3">
                  <c:v>1979</c:v>
                </c:pt>
                <c:pt idx="4">
                  <c:v>1980</c:v>
                </c:pt>
                <c:pt idx="5">
                  <c:v>1981</c:v>
                </c:pt>
                <c:pt idx="6">
                  <c:v>1982</c:v>
                </c:pt>
                <c:pt idx="7">
                  <c:v>1983</c:v>
                </c:pt>
                <c:pt idx="8">
                  <c:v>1984</c:v>
                </c:pt>
                <c:pt idx="9">
                  <c:v>1985</c:v>
                </c:pt>
                <c:pt idx="10">
                  <c:v>1986</c:v>
                </c:pt>
                <c:pt idx="11">
                  <c:v>1987</c:v>
                </c:pt>
                <c:pt idx="12">
                  <c:v>1988</c:v>
                </c:pt>
                <c:pt idx="13">
                  <c:v>1989</c:v>
                </c:pt>
                <c:pt idx="14">
                  <c:v>1990</c:v>
                </c:pt>
                <c:pt idx="15">
                  <c:v>1991</c:v>
                </c:pt>
                <c:pt idx="16">
                  <c:v>1992</c:v>
                </c:pt>
                <c:pt idx="17">
                  <c:v>1993</c:v>
                </c:pt>
                <c:pt idx="18">
                  <c:v>1994</c:v>
                </c:pt>
                <c:pt idx="19">
                  <c:v>1995</c:v>
                </c:pt>
                <c:pt idx="20">
                  <c:v>1996</c:v>
                </c:pt>
                <c:pt idx="21">
                  <c:v>1997</c:v>
                </c:pt>
                <c:pt idx="22">
                  <c:v>1998</c:v>
                </c:pt>
                <c:pt idx="23">
                  <c:v>1999</c:v>
                </c:pt>
                <c:pt idx="24">
                  <c:v>2000</c:v>
                </c:pt>
                <c:pt idx="25">
                  <c:v>2001</c:v>
                </c:pt>
                <c:pt idx="26">
                  <c:v>2002</c:v>
                </c:pt>
                <c:pt idx="27">
                  <c:v>2003</c:v>
                </c:pt>
                <c:pt idx="28">
                  <c:v>2004</c:v>
                </c:pt>
                <c:pt idx="29">
                  <c:v>2005</c:v>
                </c:pt>
                <c:pt idx="30">
                  <c:v>2006</c:v>
                </c:pt>
                <c:pt idx="31">
                  <c:v>2007</c:v>
                </c:pt>
                <c:pt idx="32">
                  <c:v>2008</c:v>
                </c:pt>
                <c:pt idx="33">
                  <c:v>2009</c:v>
                </c:pt>
                <c:pt idx="34">
                  <c:v>2010</c:v>
                </c:pt>
                <c:pt idx="35">
                  <c:v>2011</c:v>
                </c:pt>
                <c:pt idx="36">
                  <c:v>2012</c:v>
                </c:pt>
                <c:pt idx="37">
                  <c:v>2013</c:v>
                </c:pt>
                <c:pt idx="38">
                  <c:v>2014</c:v>
                </c:pt>
                <c:pt idx="39">
                  <c:v>2015</c:v>
                </c:pt>
              </c:numCache>
            </c:numRef>
          </c:cat>
          <c:val>
            <c:numRef>
              <c:f>Sheet1!$G$2:$G$41</c:f>
              <c:numCache>
                <c:formatCode>General</c:formatCode>
                <c:ptCount val="40"/>
                <c:pt idx="34" formatCode="0.0%">
                  <c:v>-1.6186668955882388E-2</c:v>
                </c:pt>
                <c:pt idx="35" formatCode="0.0%">
                  <c:v>-1.6186668955882388E-2</c:v>
                </c:pt>
                <c:pt idx="36" formatCode="0.0%">
                  <c:v>-1.6186668955882388E-2</c:v>
                </c:pt>
                <c:pt idx="37" formatCode="0.0%">
                  <c:v>-1.6186668955882388E-2</c:v>
                </c:pt>
                <c:pt idx="38" formatCode="0.0%">
                  <c:v>-1.6186668955882388E-2</c:v>
                </c:pt>
                <c:pt idx="39" formatCode="0.0%">
                  <c:v>-1.6186668955882388E-2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19637120"/>
        <c:axId val="119638656"/>
      </c:lineChart>
      <c:catAx>
        <c:axId val="119637120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low"/>
        <c:spPr>
          <a:ln w="6350">
            <a:solidFill>
              <a:schemeClr val="tx1"/>
            </a:solidFill>
            <a:prstDash val="solid"/>
          </a:ln>
        </c:spPr>
        <c:txPr>
          <a:bodyPr rot="-2700000" vert="horz"/>
          <a:lstStyle/>
          <a:p>
            <a:pPr>
              <a:defRPr/>
            </a:pPr>
            <a:endParaRPr lang="en-US"/>
          </a:p>
        </c:txPr>
        <c:crossAx val="119638656"/>
        <c:crosses val="autoZero"/>
        <c:auto val="1"/>
        <c:lblAlgn val="ctr"/>
        <c:lblOffset val="0"/>
        <c:tickLblSkip val="3"/>
        <c:tickMarkSkip val="3"/>
        <c:noMultiLvlLbl val="0"/>
      </c:catAx>
      <c:valAx>
        <c:axId val="119638656"/>
        <c:scaling>
          <c:orientation val="minMax"/>
          <c:max val="0.24000000000000002"/>
          <c:min val="-6.0000000000000012E-2"/>
        </c:scaling>
        <c:delete val="0"/>
        <c:axPos val="l"/>
        <c:numFmt formatCode="0%" sourceLinked="0"/>
        <c:majorTickMark val="out"/>
        <c:minorTickMark val="none"/>
        <c:tickLblPos val="nextTo"/>
        <c:spPr>
          <a:ln w="6350">
            <a:solidFill>
              <a:schemeClr val="tx1"/>
            </a:solidFill>
            <a:prstDash val="solid"/>
          </a:ln>
        </c:spPr>
        <c:txPr>
          <a:bodyPr rot="0" vert="horz"/>
          <a:lstStyle/>
          <a:p>
            <a:pPr>
              <a:defRPr/>
            </a:pPr>
            <a:endParaRPr lang="en-US"/>
          </a:p>
        </c:txPr>
        <c:crossAx val="119637120"/>
        <c:crosses val="autoZero"/>
        <c:crossBetween val="between"/>
        <c:majorUnit val="3.0000000000000006E-2"/>
      </c:valAx>
      <c:spPr>
        <a:noFill/>
        <a:ln w="21544">
          <a:noFill/>
        </a:ln>
      </c:spPr>
    </c:plotArea>
    <c:legend>
      <c:legendPos val="b"/>
      <c:layout>
        <c:manualLayout>
          <c:xMode val="edge"/>
          <c:yMode val="edge"/>
          <c:x val="6.8645800524934381E-2"/>
          <c:y val="0.82817585301837271"/>
          <c:w val="0.88067152230971124"/>
          <c:h val="0.10215720879717621"/>
        </c:manualLayout>
      </c:layout>
      <c:overlay val="0"/>
      <c:txPr>
        <a:bodyPr/>
        <a:lstStyle/>
        <a:p>
          <a:pPr>
            <a:defRPr sz="1800" baseline="12000"/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</c:spPr>
  <c:txPr>
    <a:bodyPr/>
    <a:lstStyle/>
    <a:p>
      <a:pPr>
        <a:defRPr sz="1200" b="0" i="0" u="none" strike="noStrike" baseline="0">
          <a:solidFill>
            <a:schemeClr val="tx1"/>
          </a:solidFill>
          <a:latin typeface="Arial" panose="020B0604020202020204" pitchFamily="34" charset="0"/>
          <a:ea typeface="Arial Narrow"/>
          <a:cs typeface="Arial" panose="020B0604020202020204" pitchFamily="34" charset="0"/>
        </a:defRPr>
      </a:pPr>
      <a:endParaRPr lang="en-US"/>
    </a:p>
  </c:txPr>
  <c:externalData r:id="rId1">
    <c:autoUpdate val="0"/>
  </c:externalData>
  <c:userShapes r:id="rId2"/>
</c:chartSpace>
</file>

<file path=ppt/charts/chart5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CA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6.7546815061578835E-2"/>
          <c:y val="4.7046998031496062E-2"/>
          <c:w val="0.91264927821522313"/>
          <c:h val="0.69422459046067519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New Brunswick</c:v>
                </c:pt>
              </c:strCache>
            </c:strRef>
          </c:tx>
          <c:spPr>
            <a:ln w="12700">
              <a:solidFill>
                <a:srgbClr val="8B9B3C"/>
              </a:solidFill>
              <a:prstDash val="solid"/>
            </a:ln>
          </c:spPr>
          <c:marker>
            <c:symbol val="square"/>
            <c:size val="8"/>
            <c:spPr>
              <a:solidFill>
                <a:srgbClr val="8B9B3C"/>
              </a:solidFill>
              <a:ln w="6350">
                <a:solidFill>
                  <a:schemeClr val="tx1"/>
                </a:solidFill>
              </a:ln>
            </c:spPr>
          </c:marker>
          <c:dPt>
            <c:idx val="38"/>
            <c:bubble3D val="0"/>
          </c:dPt>
          <c:dPt>
            <c:idx val="39"/>
            <c:marker>
              <c:symbol val="circle"/>
              <c:size val="8"/>
              <c:spPr>
                <a:solidFill>
                  <a:schemeClr val="bg1"/>
                </a:solidFill>
                <a:ln w="6350">
                  <a:solidFill>
                    <a:schemeClr val="tx1"/>
                  </a:solidFill>
                </a:ln>
              </c:spPr>
            </c:marker>
            <c:bubble3D val="0"/>
          </c:dPt>
          <c:dPt>
            <c:idx val="40"/>
            <c:marker>
              <c:symbol val="circle"/>
              <c:size val="8"/>
              <c:spPr>
                <a:solidFill>
                  <a:schemeClr val="bg1"/>
                </a:solidFill>
                <a:ln w="6350">
                  <a:solidFill>
                    <a:schemeClr val="tx1"/>
                  </a:solidFill>
                </a:ln>
              </c:spPr>
            </c:marker>
            <c:bubble3D val="0"/>
          </c:dPt>
          <c:cat>
            <c:numRef>
              <c:f>Sheet1!$A$2:$A$42</c:f>
              <c:numCache>
                <c:formatCode>General</c:formatCode>
                <c:ptCount val="41"/>
                <c:pt idx="0">
                  <c:v>1975</c:v>
                </c:pt>
                <c:pt idx="1">
                  <c:v>1976</c:v>
                </c:pt>
                <c:pt idx="2">
                  <c:v>1977</c:v>
                </c:pt>
                <c:pt idx="3">
                  <c:v>1978</c:v>
                </c:pt>
                <c:pt idx="4">
                  <c:v>1979</c:v>
                </c:pt>
                <c:pt idx="5">
                  <c:v>1980</c:v>
                </c:pt>
                <c:pt idx="6">
                  <c:v>1981</c:v>
                </c:pt>
                <c:pt idx="7">
                  <c:v>1982</c:v>
                </c:pt>
                <c:pt idx="8">
                  <c:v>1983</c:v>
                </c:pt>
                <c:pt idx="9">
                  <c:v>1984</c:v>
                </c:pt>
                <c:pt idx="10">
                  <c:v>1985</c:v>
                </c:pt>
                <c:pt idx="11">
                  <c:v>1986</c:v>
                </c:pt>
                <c:pt idx="12">
                  <c:v>1987</c:v>
                </c:pt>
                <c:pt idx="13">
                  <c:v>1988</c:v>
                </c:pt>
                <c:pt idx="14">
                  <c:v>1989</c:v>
                </c:pt>
                <c:pt idx="15">
                  <c:v>1990</c:v>
                </c:pt>
                <c:pt idx="16">
                  <c:v>1991</c:v>
                </c:pt>
                <c:pt idx="17">
                  <c:v>1992</c:v>
                </c:pt>
                <c:pt idx="18">
                  <c:v>1993</c:v>
                </c:pt>
                <c:pt idx="19">
                  <c:v>1994</c:v>
                </c:pt>
                <c:pt idx="20">
                  <c:v>1995</c:v>
                </c:pt>
                <c:pt idx="21">
                  <c:v>1996</c:v>
                </c:pt>
                <c:pt idx="22">
                  <c:v>1997</c:v>
                </c:pt>
                <c:pt idx="23">
                  <c:v>1998</c:v>
                </c:pt>
                <c:pt idx="24">
                  <c:v>1999</c:v>
                </c:pt>
                <c:pt idx="25">
                  <c:v>2000</c:v>
                </c:pt>
                <c:pt idx="26">
                  <c:v>2001</c:v>
                </c:pt>
                <c:pt idx="27">
                  <c:v>2002</c:v>
                </c:pt>
                <c:pt idx="28">
                  <c:v>2003</c:v>
                </c:pt>
                <c:pt idx="29">
                  <c:v>2004</c:v>
                </c:pt>
                <c:pt idx="30">
                  <c:v>2005</c:v>
                </c:pt>
                <c:pt idx="31">
                  <c:v>2006</c:v>
                </c:pt>
                <c:pt idx="32">
                  <c:v>2007</c:v>
                </c:pt>
                <c:pt idx="33">
                  <c:v>2008</c:v>
                </c:pt>
                <c:pt idx="34">
                  <c:v>2009</c:v>
                </c:pt>
                <c:pt idx="35">
                  <c:v>2010</c:v>
                </c:pt>
                <c:pt idx="36">
                  <c:v>2011</c:v>
                </c:pt>
                <c:pt idx="37">
                  <c:v>2012</c:v>
                </c:pt>
                <c:pt idx="38">
                  <c:v>2013</c:v>
                </c:pt>
                <c:pt idx="39">
                  <c:v>2014</c:v>
                </c:pt>
                <c:pt idx="40">
                  <c:v>2015</c:v>
                </c:pt>
              </c:numCache>
            </c:numRef>
          </c:cat>
          <c:val>
            <c:numRef>
              <c:f>Sheet1!$B$2:$B$42</c:f>
              <c:numCache>
                <c:formatCode>General</c:formatCode>
                <c:ptCount val="41"/>
                <c:pt idx="6" formatCode="0.0%">
                  <c:v>0.10306939681464014</c:v>
                </c:pt>
                <c:pt idx="7" formatCode="0.0%">
                  <c:v>0.11224938323265027</c:v>
                </c:pt>
                <c:pt idx="8" formatCode="0.0%">
                  <c:v>0.10738342674746224</c:v>
                </c:pt>
                <c:pt idx="9" formatCode="0.0%">
                  <c:v>0.10587615576353888</c:v>
                </c:pt>
                <c:pt idx="10" formatCode="0.0%">
                  <c:v>0.10527655649368747</c:v>
                </c:pt>
                <c:pt idx="11" formatCode="0.0%">
                  <c:v>9.9885087594879685E-2</c:v>
                </c:pt>
                <c:pt idx="12" formatCode="0.0%">
                  <c:v>9.9484727969996786E-2</c:v>
                </c:pt>
                <c:pt idx="13" formatCode="0.0%">
                  <c:v>0.10069873080930167</c:v>
                </c:pt>
                <c:pt idx="14" formatCode="0.0%">
                  <c:v>0.1039961125030316</c:v>
                </c:pt>
                <c:pt idx="15" formatCode="0.0%">
                  <c:v>0.11113101376871082</c:v>
                </c:pt>
                <c:pt idx="16" formatCode="0.0%">
                  <c:v>0.11678502517676523</c:v>
                </c:pt>
                <c:pt idx="17" formatCode="0.0%">
                  <c:v>0.11801234422504472</c:v>
                </c:pt>
                <c:pt idx="18" formatCode="0.0%">
                  <c:v>0.11550763826968299</c:v>
                </c:pt>
                <c:pt idx="19" formatCode="0.0%">
                  <c:v>0.114056105914842</c:v>
                </c:pt>
                <c:pt idx="20" formatCode="0.0%">
                  <c:v>0.1078317955289268</c:v>
                </c:pt>
                <c:pt idx="21" formatCode="0.0%">
                  <c:v>0.10609653164306254</c:v>
                </c:pt>
                <c:pt idx="22" formatCode="0.0%">
                  <c:v>0.10742442272150171</c:v>
                </c:pt>
                <c:pt idx="23" formatCode="0.0%">
                  <c:v>0.1066298203225545</c:v>
                </c:pt>
                <c:pt idx="24" formatCode="0.0%">
                  <c:v>0.10634919948252429</c:v>
                </c:pt>
                <c:pt idx="25" formatCode="0.0%">
                  <c:v>0.107928797689195</c:v>
                </c:pt>
                <c:pt idx="26" formatCode="0.0%">
                  <c:v>0.11673153951537744</c:v>
                </c:pt>
                <c:pt idx="27" formatCode="0.0%">
                  <c:v>0.12079552260708645</c:v>
                </c:pt>
                <c:pt idx="28" formatCode="0.0%">
                  <c:v>0.12259365581860844</c:v>
                </c:pt>
                <c:pt idx="29" formatCode="0.0%">
                  <c:v>0.12356026419901729</c:v>
                </c:pt>
                <c:pt idx="30" formatCode="0.0%">
                  <c:v>0.13034089409523025</c:v>
                </c:pt>
                <c:pt idx="31" formatCode="0.0%">
                  <c:v>0.1357670101271399</c:v>
                </c:pt>
                <c:pt idx="32" formatCode="0.0%">
                  <c:v>0.13354897546024574</c:v>
                </c:pt>
                <c:pt idx="33" formatCode="0.0%">
                  <c:v>0.14015098281082825</c:v>
                </c:pt>
                <c:pt idx="34" formatCode="0.0%">
                  <c:v>0.14932836466882279</c:v>
                </c:pt>
                <c:pt idx="35" formatCode="0.0%">
                  <c:v>0.14991497337479714</c:v>
                </c:pt>
                <c:pt idx="36" formatCode="0.0%">
                  <c:v>0.14888347478809991</c:v>
                </c:pt>
                <c:pt idx="37" formatCode="0.0%">
                  <c:v>0.14760675953606103</c:v>
                </c:pt>
                <c:pt idx="38" formatCode="0.0%">
                  <c:v>0.14501250186285586</c:v>
                </c:pt>
                <c:pt idx="39" formatCode="0.0%">
                  <c:v>0.14479160071059277</c:v>
                </c:pt>
                <c:pt idx="40" formatCode="0.0%">
                  <c:v>0.14257365311941722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Canada</c:v>
                </c:pt>
              </c:strCache>
            </c:strRef>
          </c:tx>
          <c:spPr>
            <a:ln w="12700">
              <a:solidFill>
                <a:schemeClr val="tx1"/>
              </a:solidFill>
              <a:prstDash val="dash"/>
            </a:ln>
          </c:spPr>
          <c:marker>
            <c:symbol val="none"/>
          </c:marker>
          <c:dPt>
            <c:idx val="38"/>
            <c:bubble3D val="0"/>
          </c:dPt>
          <c:dPt>
            <c:idx val="39"/>
            <c:bubble3D val="0"/>
          </c:dPt>
          <c:cat>
            <c:numRef>
              <c:f>Sheet1!$A$2:$A$42</c:f>
              <c:numCache>
                <c:formatCode>General</c:formatCode>
                <c:ptCount val="41"/>
                <c:pt idx="0">
                  <c:v>1975</c:v>
                </c:pt>
                <c:pt idx="1">
                  <c:v>1976</c:v>
                </c:pt>
                <c:pt idx="2">
                  <c:v>1977</c:v>
                </c:pt>
                <c:pt idx="3">
                  <c:v>1978</c:v>
                </c:pt>
                <c:pt idx="4">
                  <c:v>1979</c:v>
                </c:pt>
                <c:pt idx="5">
                  <c:v>1980</c:v>
                </c:pt>
                <c:pt idx="6">
                  <c:v>1981</c:v>
                </c:pt>
                <c:pt idx="7">
                  <c:v>1982</c:v>
                </c:pt>
                <c:pt idx="8">
                  <c:v>1983</c:v>
                </c:pt>
                <c:pt idx="9">
                  <c:v>1984</c:v>
                </c:pt>
                <c:pt idx="10">
                  <c:v>1985</c:v>
                </c:pt>
                <c:pt idx="11">
                  <c:v>1986</c:v>
                </c:pt>
                <c:pt idx="12">
                  <c:v>1987</c:v>
                </c:pt>
                <c:pt idx="13">
                  <c:v>1988</c:v>
                </c:pt>
                <c:pt idx="14">
                  <c:v>1989</c:v>
                </c:pt>
                <c:pt idx="15">
                  <c:v>1990</c:v>
                </c:pt>
                <c:pt idx="16">
                  <c:v>1991</c:v>
                </c:pt>
                <c:pt idx="17">
                  <c:v>1992</c:v>
                </c:pt>
                <c:pt idx="18">
                  <c:v>1993</c:v>
                </c:pt>
                <c:pt idx="19">
                  <c:v>1994</c:v>
                </c:pt>
                <c:pt idx="20">
                  <c:v>1995</c:v>
                </c:pt>
                <c:pt idx="21">
                  <c:v>1996</c:v>
                </c:pt>
                <c:pt idx="22">
                  <c:v>1997</c:v>
                </c:pt>
                <c:pt idx="23">
                  <c:v>1998</c:v>
                </c:pt>
                <c:pt idx="24">
                  <c:v>1999</c:v>
                </c:pt>
                <c:pt idx="25">
                  <c:v>2000</c:v>
                </c:pt>
                <c:pt idx="26">
                  <c:v>2001</c:v>
                </c:pt>
                <c:pt idx="27">
                  <c:v>2002</c:v>
                </c:pt>
                <c:pt idx="28">
                  <c:v>2003</c:v>
                </c:pt>
                <c:pt idx="29">
                  <c:v>2004</c:v>
                </c:pt>
                <c:pt idx="30">
                  <c:v>2005</c:v>
                </c:pt>
                <c:pt idx="31">
                  <c:v>2006</c:v>
                </c:pt>
                <c:pt idx="32">
                  <c:v>2007</c:v>
                </c:pt>
                <c:pt idx="33">
                  <c:v>2008</c:v>
                </c:pt>
                <c:pt idx="34">
                  <c:v>2009</c:v>
                </c:pt>
                <c:pt idx="35">
                  <c:v>2010</c:v>
                </c:pt>
                <c:pt idx="36">
                  <c:v>2011</c:v>
                </c:pt>
                <c:pt idx="37">
                  <c:v>2012</c:v>
                </c:pt>
                <c:pt idx="38">
                  <c:v>2013</c:v>
                </c:pt>
                <c:pt idx="39">
                  <c:v>2014</c:v>
                </c:pt>
                <c:pt idx="40">
                  <c:v>2015</c:v>
                </c:pt>
              </c:numCache>
            </c:numRef>
          </c:cat>
          <c:val>
            <c:numRef>
              <c:f>Sheet1!$C$2:$C$42</c:f>
              <c:numCache>
                <c:formatCode>0.0%</c:formatCode>
                <c:ptCount val="41"/>
                <c:pt idx="0">
                  <c:v>7.0154847225441144E-2</c:v>
                </c:pt>
                <c:pt idx="1">
                  <c:v>7.0145099083655543E-2</c:v>
                </c:pt>
                <c:pt idx="2">
                  <c:v>6.9796341035650647E-2</c:v>
                </c:pt>
                <c:pt idx="3">
                  <c:v>6.9674086769292251E-2</c:v>
                </c:pt>
                <c:pt idx="4">
                  <c:v>6.8387665529339961E-2</c:v>
                </c:pt>
                <c:pt idx="5">
                  <c:v>7.0733466492581512E-2</c:v>
                </c:pt>
                <c:pt idx="6">
                  <c:v>7.1684013060828236E-2</c:v>
                </c:pt>
                <c:pt idx="7">
                  <c:v>7.9541183525746892E-2</c:v>
                </c:pt>
                <c:pt idx="8">
                  <c:v>8.115810761202405E-2</c:v>
                </c:pt>
                <c:pt idx="9">
                  <c:v>8.0168833718115964E-2</c:v>
                </c:pt>
                <c:pt idx="10">
                  <c:v>8.0388945598148548E-2</c:v>
                </c:pt>
                <c:pt idx="11">
                  <c:v>8.3028201823537567E-2</c:v>
                </c:pt>
                <c:pt idx="12">
                  <c:v>8.2247649932692235E-2</c:v>
                </c:pt>
                <c:pt idx="13">
                  <c:v>8.1830308658077555E-2</c:v>
                </c:pt>
                <c:pt idx="14">
                  <c:v>8.4058173819513762E-2</c:v>
                </c:pt>
                <c:pt idx="15">
                  <c:v>8.8442477278133841E-2</c:v>
                </c:pt>
                <c:pt idx="16">
                  <c:v>9.5335264732031563E-2</c:v>
                </c:pt>
                <c:pt idx="17">
                  <c:v>9.7928723582745403E-2</c:v>
                </c:pt>
                <c:pt idx="18">
                  <c:v>9.6439675904849781E-2</c:v>
                </c:pt>
                <c:pt idx="19">
                  <c:v>9.3009300179476548E-2</c:v>
                </c:pt>
                <c:pt idx="20">
                  <c:v>8.9852170957519115E-2</c:v>
                </c:pt>
                <c:pt idx="21">
                  <c:v>8.7831367229737348E-2</c:v>
                </c:pt>
                <c:pt idx="22">
                  <c:v>8.7357036397884655E-2</c:v>
                </c:pt>
                <c:pt idx="23">
                  <c:v>8.974527053417955E-2</c:v>
                </c:pt>
                <c:pt idx="24">
                  <c:v>9.0301799031571164E-2</c:v>
                </c:pt>
                <c:pt idx="25">
                  <c:v>8.9794728320433295E-2</c:v>
                </c:pt>
                <c:pt idx="26">
                  <c:v>9.446450484815147E-2</c:v>
                </c:pt>
                <c:pt idx="27">
                  <c:v>9.7427037709558101E-2</c:v>
                </c:pt>
                <c:pt idx="28">
                  <c:v>9.9363551856064075E-2</c:v>
                </c:pt>
                <c:pt idx="29">
                  <c:v>9.929153693502589E-2</c:v>
                </c:pt>
                <c:pt idx="30">
                  <c:v>9.9380115523450566E-2</c:v>
                </c:pt>
                <c:pt idx="31">
                  <c:v>0.10130010811149125</c:v>
                </c:pt>
                <c:pt idx="32">
                  <c:v>0.10226868375459446</c:v>
                </c:pt>
                <c:pt idx="33">
                  <c:v>0.10446169005563422</c:v>
                </c:pt>
                <c:pt idx="34">
                  <c:v>0.11612682399668793</c:v>
                </c:pt>
                <c:pt idx="35">
                  <c:v>0.11616817252915743</c:v>
                </c:pt>
                <c:pt idx="36">
                  <c:v>0.1125575348296821</c:v>
                </c:pt>
                <c:pt idx="37">
                  <c:v>0.11218873671649612</c:v>
                </c:pt>
                <c:pt idx="38">
                  <c:v>0.11060418953470773</c:v>
                </c:pt>
                <c:pt idx="39">
                  <c:v>0.10922900135805734</c:v>
                </c:pt>
                <c:pt idx="40">
                  <c:v>0.10917567902246904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Forecast</c:v>
                </c:pt>
              </c:strCache>
            </c:strRef>
          </c:tx>
          <c:spPr>
            <a:ln w="12700">
              <a:solidFill>
                <a:srgbClr val="93A445"/>
              </a:solidFill>
            </a:ln>
          </c:spPr>
          <c:marker>
            <c:symbol val="circle"/>
            <c:size val="8"/>
            <c:spPr>
              <a:solidFill>
                <a:schemeClr val="bg1"/>
              </a:solidFill>
              <a:ln>
                <a:solidFill>
                  <a:schemeClr val="tx1"/>
                </a:solidFill>
              </a:ln>
            </c:spPr>
          </c:marker>
          <c:cat>
            <c:numRef>
              <c:f>Sheet1!$A$2:$A$42</c:f>
              <c:numCache>
                <c:formatCode>General</c:formatCode>
                <c:ptCount val="41"/>
                <c:pt idx="0">
                  <c:v>1975</c:v>
                </c:pt>
                <c:pt idx="1">
                  <c:v>1976</c:v>
                </c:pt>
                <c:pt idx="2">
                  <c:v>1977</c:v>
                </c:pt>
                <c:pt idx="3">
                  <c:v>1978</c:v>
                </c:pt>
                <c:pt idx="4">
                  <c:v>1979</c:v>
                </c:pt>
                <c:pt idx="5">
                  <c:v>1980</c:v>
                </c:pt>
                <c:pt idx="6">
                  <c:v>1981</c:v>
                </c:pt>
                <c:pt idx="7">
                  <c:v>1982</c:v>
                </c:pt>
                <c:pt idx="8">
                  <c:v>1983</c:v>
                </c:pt>
                <c:pt idx="9">
                  <c:v>1984</c:v>
                </c:pt>
                <c:pt idx="10">
                  <c:v>1985</c:v>
                </c:pt>
                <c:pt idx="11">
                  <c:v>1986</c:v>
                </c:pt>
                <c:pt idx="12">
                  <c:v>1987</c:v>
                </c:pt>
                <c:pt idx="13">
                  <c:v>1988</c:v>
                </c:pt>
                <c:pt idx="14">
                  <c:v>1989</c:v>
                </c:pt>
                <c:pt idx="15">
                  <c:v>1990</c:v>
                </c:pt>
                <c:pt idx="16">
                  <c:v>1991</c:v>
                </c:pt>
                <c:pt idx="17">
                  <c:v>1992</c:v>
                </c:pt>
                <c:pt idx="18">
                  <c:v>1993</c:v>
                </c:pt>
                <c:pt idx="19">
                  <c:v>1994</c:v>
                </c:pt>
                <c:pt idx="20">
                  <c:v>1995</c:v>
                </c:pt>
                <c:pt idx="21">
                  <c:v>1996</c:v>
                </c:pt>
                <c:pt idx="22">
                  <c:v>1997</c:v>
                </c:pt>
                <c:pt idx="23">
                  <c:v>1998</c:v>
                </c:pt>
                <c:pt idx="24">
                  <c:v>1999</c:v>
                </c:pt>
                <c:pt idx="25">
                  <c:v>2000</c:v>
                </c:pt>
                <c:pt idx="26">
                  <c:v>2001</c:v>
                </c:pt>
                <c:pt idx="27">
                  <c:v>2002</c:v>
                </c:pt>
                <c:pt idx="28">
                  <c:v>2003</c:v>
                </c:pt>
                <c:pt idx="29">
                  <c:v>2004</c:v>
                </c:pt>
                <c:pt idx="30">
                  <c:v>2005</c:v>
                </c:pt>
                <c:pt idx="31">
                  <c:v>2006</c:v>
                </c:pt>
                <c:pt idx="32">
                  <c:v>2007</c:v>
                </c:pt>
                <c:pt idx="33">
                  <c:v>2008</c:v>
                </c:pt>
                <c:pt idx="34">
                  <c:v>2009</c:v>
                </c:pt>
                <c:pt idx="35">
                  <c:v>2010</c:v>
                </c:pt>
                <c:pt idx="36">
                  <c:v>2011</c:v>
                </c:pt>
                <c:pt idx="37">
                  <c:v>2012</c:v>
                </c:pt>
                <c:pt idx="38">
                  <c:v>2013</c:v>
                </c:pt>
                <c:pt idx="39">
                  <c:v>2014</c:v>
                </c:pt>
                <c:pt idx="40">
                  <c:v>2015</c:v>
                </c:pt>
              </c:numCache>
            </c:numRef>
          </c:cat>
          <c:val>
            <c:numRef>
              <c:f>Sheet1!$D$2:$D$42</c:f>
              <c:numCache>
                <c:formatCode>General</c:formatCode>
                <c:ptCount val="41"/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19707136"/>
        <c:axId val="119714176"/>
      </c:lineChart>
      <c:catAx>
        <c:axId val="11970713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ln w="6350">
            <a:solidFill>
              <a:schemeClr val="tx1"/>
            </a:solidFill>
          </a:ln>
        </c:spPr>
        <c:txPr>
          <a:bodyPr rot="-2700000"/>
          <a:lstStyle/>
          <a:p>
            <a:pPr>
              <a:defRPr/>
            </a:pPr>
            <a:endParaRPr lang="en-US"/>
          </a:p>
        </c:txPr>
        <c:crossAx val="119714176"/>
        <c:crosses val="autoZero"/>
        <c:auto val="1"/>
        <c:lblAlgn val="ctr"/>
        <c:lblOffset val="100"/>
        <c:noMultiLvlLbl val="0"/>
      </c:catAx>
      <c:valAx>
        <c:axId val="119714176"/>
        <c:scaling>
          <c:orientation val="minMax"/>
          <c:min val="6.0000000000000012E-2"/>
        </c:scaling>
        <c:delete val="0"/>
        <c:axPos val="l"/>
        <c:numFmt formatCode="0%" sourceLinked="0"/>
        <c:majorTickMark val="out"/>
        <c:minorTickMark val="none"/>
        <c:tickLblPos val="nextTo"/>
        <c:spPr>
          <a:ln w="6350">
            <a:solidFill>
              <a:schemeClr val="tx1"/>
            </a:solidFill>
          </a:ln>
        </c:spPr>
        <c:crossAx val="119707136"/>
        <c:crosses val="autoZero"/>
        <c:crossBetween val="between"/>
      </c:valAx>
    </c:plotArea>
    <c:legend>
      <c:legendPos val="b"/>
      <c:layout>
        <c:manualLayout>
          <c:xMode val="edge"/>
          <c:yMode val="edge"/>
          <c:x val="0.25748845144356952"/>
          <c:y val="0.88218368178115658"/>
          <c:w val="0.49119592689802666"/>
          <c:h val="5.1816950300567266E-2"/>
        </c:manualLayout>
      </c:layout>
      <c:overlay val="0"/>
      <c:spPr>
        <a:noFill/>
      </c:spPr>
      <c:txPr>
        <a:bodyPr/>
        <a:lstStyle/>
        <a:p>
          <a:pPr>
            <a:defRPr sz="1800" baseline="12000"/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1200"/>
      </a:pPr>
      <a:endParaRPr lang="en-US"/>
    </a:p>
  </c:txPr>
  <c:externalData r:id="rId1">
    <c:autoUpdate val="0"/>
  </c:externalData>
  <c:userShapes r:id="rId2"/>
</c:chartSpace>
</file>

<file path=ppt/charts/chart5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CA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5221738721148096"/>
          <c:y val="9.3269129820310923E-2"/>
          <c:w val="0.48322418625554575"/>
          <c:h val="0.80320533010296802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Share</c:v>
                </c:pt>
              </c:strCache>
            </c:strRef>
          </c:tx>
          <c:spPr>
            <a:ln w="6350">
              <a:solidFill>
                <a:schemeClr val="tx1"/>
              </a:solidFill>
            </a:ln>
          </c:spPr>
          <c:dPt>
            <c:idx val="0"/>
            <c:bubble3D val="0"/>
            <c:spPr>
              <a:solidFill>
                <a:srgbClr val="8B9B3C"/>
              </a:solidFill>
              <a:ln w="6350">
                <a:solidFill>
                  <a:schemeClr val="tx1"/>
                </a:solidFill>
              </a:ln>
            </c:spPr>
          </c:dPt>
          <c:dPt>
            <c:idx val="1"/>
            <c:bubble3D val="0"/>
            <c:spPr>
              <a:solidFill>
                <a:schemeClr val="bg1"/>
              </a:solidFill>
              <a:ln w="6350">
                <a:solidFill>
                  <a:schemeClr val="tx1"/>
                </a:solidFill>
              </a:ln>
            </c:spPr>
          </c:dPt>
          <c:dPt>
            <c:idx val="2"/>
            <c:bubble3D val="0"/>
            <c:spPr>
              <a:solidFill>
                <a:srgbClr val="B3BD81"/>
              </a:solidFill>
              <a:ln w="6350">
                <a:solidFill>
                  <a:schemeClr val="tx1"/>
                </a:solidFill>
              </a:ln>
            </c:spPr>
          </c:dPt>
          <c:dPt>
            <c:idx val="3"/>
            <c:bubble3D val="0"/>
            <c:spPr>
              <a:pattFill prst="zigZag">
                <a:fgClr>
                  <a:schemeClr val="accent5"/>
                </a:fgClr>
                <a:bgClr>
                  <a:schemeClr val="bg1"/>
                </a:bgClr>
              </a:pattFill>
              <a:ln w="6350">
                <a:solidFill>
                  <a:schemeClr val="tx1"/>
                </a:solidFill>
              </a:ln>
            </c:spPr>
          </c:dPt>
          <c:dPt>
            <c:idx val="4"/>
            <c:bubble3D val="0"/>
            <c:spPr>
              <a:solidFill>
                <a:srgbClr val="C9D1A5"/>
              </a:solidFill>
              <a:ln w="6350">
                <a:solidFill>
                  <a:schemeClr val="tx1"/>
                </a:solidFill>
              </a:ln>
            </c:spPr>
          </c:dPt>
          <c:dPt>
            <c:idx val="5"/>
            <c:bubble3D val="0"/>
            <c:spPr>
              <a:pattFill prst="ltUpDiag">
                <a:fgClr>
                  <a:schemeClr val="accent5"/>
                </a:fgClr>
                <a:bgClr>
                  <a:schemeClr val="bg1"/>
                </a:bgClr>
              </a:pattFill>
              <a:ln w="6350">
                <a:solidFill>
                  <a:schemeClr val="tx1"/>
                </a:solidFill>
              </a:ln>
            </c:spPr>
          </c:dPt>
          <c:dPt>
            <c:idx val="6"/>
            <c:bubble3D val="0"/>
            <c:spPr>
              <a:solidFill>
                <a:srgbClr val="E4E8D0"/>
              </a:solidFill>
              <a:ln w="6350">
                <a:solidFill>
                  <a:schemeClr val="tx1"/>
                </a:solidFill>
              </a:ln>
            </c:spPr>
          </c:dPt>
          <c:dPt>
            <c:idx val="7"/>
            <c:bubble3D val="0"/>
            <c:spPr>
              <a:pattFill prst="openDmnd">
                <a:fgClr>
                  <a:schemeClr val="bg1"/>
                </a:fgClr>
                <a:bgClr>
                  <a:schemeClr val="accent5"/>
                </a:bgClr>
              </a:pattFill>
              <a:ln w="6350">
                <a:solidFill>
                  <a:schemeClr val="tx1"/>
                </a:solidFill>
              </a:ln>
            </c:spPr>
          </c:dPt>
          <c:dPt>
            <c:idx val="8"/>
            <c:bubble3D val="0"/>
            <c:spPr>
              <a:pattFill prst="pct10">
                <a:fgClr>
                  <a:srgbClr val="93A445"/>
                </a:fgClr>
                <a:bgClr>
                  <a:schemeClr val="bg1"/>
                </a:bgClr>
              </a:pattFill>
              <a:ln w="6350">
                <a:solidFill>
                  <a:schemeClr val="tx1"/>
                </a:solidFill>
              </a:ln>
            </c:spPr>
          </c:dPt>
          <c:dLbls>
            <c:dLbl>
              <c:idx val="0"/>
              <c:layout>
                <c:manualLayout>
                  <c:x val="2.8886189650512741E-2"/>
                  <c:y val="1.545507773066835E-2"/>
                </c:manualLayout>
              </c:layout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separator>
</c:separator>
            </c:dLbl>
            <c:dLbl>
              <c:idx val="1"/>
              <c:layout>
                <c:manualLayout>
                  <c:x val="4.8324289197749296E-2"/>
                  <c:y val="-3.2154546858113232E-2"/>
                </c:manualLayout>
              </c:layout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separator>
</c:separator>
            </c:dLbl>
            <c:dLbl>
              <c:idx val="2"/>
              <c:layout>
                <c:manualLayout>
                  <c:x val="2.4755929804956407E-2"/>
                  <c:y val="5.3016442797591493E-3"/>
                </c:manualLayout>
              </c:layout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separator>
</c:separator>
            </c:dLbl>
            <c:dLbl>
              <c:idx val="3"/>
              <c:layout>
                <c:manualLayout>
                  <c:x val="-5.5042194156891739E-4"/>
                  <c:y val="-1.263517060367454E-2"/>
                </c:manualLayout>
              </c:layout>
              <c:tx>
                <c:rich>
                  <a:bodyPr/>
                  <a:lstStyle/>
                  <a:p>
                    <a:r>
                      <a:rPr lang="en-US" dirty="0">
                        <a:solidFill>
                          <a:schemeClr val="tx1"/>
                        </a:solidFill>
                      </a:rPr>
                      <a:t>Other </a:t>
                    </a:r>
                    <a:r>
                      <a:rPr lang="en-US" dirty="0" smtClean="0">
                        <a:solidFill>
                          <a:schemeClr val="tx1"/>
                        </a:solidFill>
                      </a:rPr>
                      <a:t>institutions</a:t>
                    </a:r>
                    <a:r>
                      <a:rPr lang="en-US" dirty="0">
                        <a:solidFill>
                          <a:schemeClr val="tx1"/>
                        </a:solidFill>
                      </a:rPr>
                      <a:t>
11.3%</a:t>
                    </a:r>
                    <a:endParaRPr lang="en-US" dirty="0"/>
                  </a:p>
                </c:rich>
              </c:tx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separator>
</c:separator>
            </c:dLbl>
            <c:dLbl>
              <c:idx val="4"/>
              <c:layout>
                <c:manualLayout>
                  <c:x val="-1.6775935210181274E-2"/>
                  <c:y val="5.1072077528770497E-3"/>
                </c:manualLayout>
              </c:layout>
              <c:tx>
                <c:rich>
                  <a:bodyPr/>
                  <a:lstStyle/>
                  <a:p>
                    <a:r>
                      <a:rPr lang="en-US" dirty="0">
                        <a:solidFill>
                          <a:schemeClr val="tx1"/>
                        </a:solidFill>
                      </a:rPr>
                      <a:t>Other </a:t>
                    </a:r>
                    <a:r>
                      <a:rPr lang="en-US" dirty="0" smtClean="0">
                        <a:solidFill>
                          <a:schemeClr val="tx1"/>
                        </a:solidFill>
                      </a:rPr>
                      <a:t>professionals</a:t>
                    </a:r>
                    <a:r>
                      <a:rPr lang="en-US" dirty="0">
                        <a:solidFill>
                          <a:schemeClr val="tx1"/>
                        </a:solidFill>
                      </a:rPr>
                      <a:t>
8.5%</a:t>
                    </a:r>
                    <a:endParaRPr lang="en-US" dirty="0"/>
                  </a:p>
                </c:rich>
              </c:tx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separator>
</c:separator>
            </c:dLbl>
            <c:dLbl>
              <c:idx val="5"/>
              <c:layout>
                <c:manualLayout>
                  <c:x val="-1.6663579412773973E-2"/>
                  <c:y val="1.8028063799717366E-2"/>
                </c:manualLayout>
              </c:layout>
              <c:tx>
                <c:rich>
                  <a:bodyPr/>
                  <a:lstStyle/>
                  <a:p>
                    <a:r>
                      <a:rPr lang="en-US" dirty="0">
                        <a:solidFill>
                          <a:schemeClr val="tx1"/>
                        </a:solidFill>
                      </a:rPr>
                      <a:t>Other </a:t>
                    </a:r>
                    <a:r>
                      <a:rPr lang="en-US" dirty="0" smtClean="0">
                        <a:solidFill>
                          <a:schemeClr val="tx1"/>
                        </a:solidFill>
                      </a:rPr>
                      <a:t>health spending</a:t>
                    </a:r>
                    <a:r>
                      <a:rPr lang="en-US" dirty="0">
                        <a:solidFill>
                          <a:schemeClr val="tx1"/>
                        </a:solidFill>
                      </a:rPr>
                      <a:t>
6.5%</a:t>
                    </a:r>
                    <a:endParaRPr lang="en-US" dirty="0"/>
                  </a:p>
                </c:rich>
              </c:tx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separator>
</c:separator>
            </c:dLbl>
            <c:dLbl>
              <c:idx val="6"/>
              <c:layout>
                <c:manualLayout>
                  <c:x val="-6.3419381678717079E-2"/>
                  <c:y val="-2.3914799111649505E-3"/>
                </c:manualLayout>
              </c:layout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separator>
</c:separator>
            </c:dLbl>
            <c:dLbl>
              <c:idx val="7"/>
              <c:layout>
                <c:manualLayout>
                  <c:x val="-4.1547959223955473E-3"/>
                  <c:y val="-1.1761760549162123E-2"/>
                </c:manualLayout>
              </c:layout>
              <c:tx>
                <c:rich>
                  <a:bodyPr/>
                  <a:lstStyle/>
                  <a:p>
                    <a:r>
                      <a:rPr lang="en-US" dirty="0">
                        <a:solidFill>
                          <a:schemeClr val="tx1"/>
                        </a:solidFill>
                      </a:rPr>
                      <a:t>Public </a:t>
                    </a:r>
                    <a:r>
                      <a:rPr lang="en-US" dirty="0" smtClean="0">
                        <a:solidFill>
                          <a:schemeClr val="tx1"/>
                        </a:solidFill>
                      </a:rPr>
                      <a:t>health</a:t>
                    </a:r>
                    <a:r>
                      <a:rPr lang="en-US" dirty="0">
                        <a:solidFill>
                          <a:schemeClr val="tx1"/>
                        </a:solidFill>
                      </a:rPr>
                      <a:t>
3.6%</a:t>
                    </a:r>
                    <a:endParaRPr lang="en-US" dirty="0"/>
                  </a:p>
                </c:rich>
              </c:tx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separator>
</c:separator>
            </c:dLbl>
            <c:dLbl>
              <c:idx val="8"/>
              <c:layout>
                <c:manualLayout>
                  <c:x val="4.7762510210712671E-2"/>
                  <c:y val="1.2820512820512821E-3"/>
                </c:manualLayout>
              </c:layout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separator>
</c:separator>
            </c:dLbl>
            <c:numFmt formatCode="0.0%" sourceLinked="0"/>
            <c:txPr>
              <a:bodyPr/>
              <a:lstStyle/>
              <a:p>
                <a:pPr>
                  <a:defRPr sz="1200" b="0">
                    <a:solidFill>
                      <a:schemeClr val="tx1"/>
                    </a:solidFill>
                  </a:defRPr>
                </a:pPr>
                <a:endParaRPr lang="en-US"/>
              </a:p>
            </c:txPr>
            <c:dLblPos val="bestFit"/>
            <c:showLegendKey val="0"/>
            <c:showVal val="1"/>
            <c:showCatName val="1"/>
            <c:showSerName val="0"/>
            <c:showPercent val="0"/>
            <c:showBubbleSize val="0"/>
            <c:separator>
</c:separator>
            <c:showLeaderLines val="1"/>
          </c:dLbls>
          <c:cat>
            <c:strRef>
              <c:f>Sheet1!$A$2:$A$10</c:f>
              <c:strCache>
                <c:ptCount val="9"/>
                <c:pt idx="0">
                  <c:v>Hospitals</c:v>
                </c:pt>
                <c:pt idx="1">
                  <c:v>Drugs</c:v>
                </c:pt>
                <c:pt idx="2">
                  <c:v>Physicians</c:v>
                </c:pt>
                <c:pt idx="3">
                  <c:v>Other Institutions</c:v>
                </c:pt>
                <c:pt idx="4">
                  <c:v>Other Professionals</c:v>
                </c:pt>
                <c:pt idx="5">
                  <c:v>Other Health Spending</c:v>
                </c:pt>
                <c:pt idx="6">
                  <c:v>Capital</c:v>
                </c:pt>
                <c:pt idx="7">
                  <c:v>Public Health</c:v>
                </c:pt>
                <c:pt idx="8">
                  <c:v>Administration</c:v>
                </c:pt>
              </c:strCache>
            </c:strRef>
          </c:cat>
          <c:val>
            <c:numRef>
              <c:f>Sheet1!$B$2:$B$10</c:f>
              <c:numCache>
                <c:formatCode>0.0%</c:formatCode>
                <c:ptCount val="9"/>
                <c:pt idx="0">
                  <c:v>0.33542535586464323</c:v>
                </c:pt>
                <c:pt idx="1">
                  <c:v>0.16508637090037859</c:v>
                </c:pt>
                <c:pt idx="2">
                  <c:v>0.1295791000175073</c:v>
                </c:pt>
                <c:pt idx="3">
                  <c:v>0.11336979087978501</c:v>
                </c:pt>
                <c:pt idx="4">
                  <c:v>8.5183592903642913E-2</c:v>
                </c:pt>
                <c:pt idx="5">
                  <c:v>6.5411978848606001E-2</c:v>
                </c:pt>
                <c:pt idx="6">
                  <c:v>3.7636876806487279E-2</c:v>
                </c:pt>
                <c:pt idx="7">
                  <c:v>3.5901018643781174E-2</c:v>
                </c:pt>
                <c:pt idx="8">
                  <c:v>3.2405915135168557E-2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</c:strCache>
            </c:strRef>
          </c:tx>
          <c:cat>
            <c:strRef>
              <c:f>Sheet1!$A$2:$A$10</c:f>
              <c:strCache>
                <c:ptCount val="9"/>
                <c:pt idx="0">
                  <c:v>Hospitals</c:v>
                </c:pt>
                <c:pt idx="1">
                  <c:v>Drugs</c:v>
                </c:pt>
                <c:pt idx="2">
                  <c:v>Physicians</c:v>
                </c:pt>
                <c:pt idx="3">
                  <c:v>Other Institutions</c:v>
                </c:pt>
                <c:pt idx="4">
                  <c:v>Other Professionals</c:v>
                </c:pt>
                <c:pt idx="5">
                  <c:v>Other Health Spending</c:v>
                </c:pt>
                <c:pt idx="6">
                  <c:v>Capital</c:v>
                </c:pt>
                <c:pt idx="7">
                  <c:v>Public Health</c:v>
                </c:pt>
                <c:pt idx="8">
                  <c:v>Administration</c:v>
                </c:pt>
              </c:strCache>
            </c:strRef>
          </c:cat>
          <c:val>
            <c:numRef>
              <c:f>Sheet1!$C$2:$C$10</c:f>
              <c:numCache>
                <c:formatCode>General</c:formatCode>
                <c:ptCount val="9"/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  <c:userShapes r:id="rId2"/>
</c:chartSpace>
</file>

<file path=ppt/charts/chart5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CA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&lt;1</c:v>
                </c:pt>
              </c:strCache>
            </c:strRef>
          </c:tx>
          <c:spPr>
            <a:solidFill>
              <a:srgbClr val="8B9B3C"/>
            </a:solidFill>
            <a:ln w="6350">
              <a:solidFill>
                <a:schemeClr val="tx1"/>
              </a:solidFill>
            </a:ln>
          </c:spPr>
          <c:invertIfNegative val="0"/>
          <c:dPt>
            <c:idx val="0"/>
            <c:invertIfNegative val="0"/>
            <c:bubble3D val="0"/>
            <c:spPr>
              <a:solidFill>
                <a:srgbClr val="8B9B3C"/>
              </a:solidFill>
              <a:ln w="6350">
                <a:solidFill>
                  <a:schemeClr val="tx1"/>
                </a:solidFill>
              </a:ln>
            </c:spPr>
          </c:dPt>
          <c:dLbls>
            <c:numFmt formatCode="0.0%" sourceLinked="0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numRef>
              <c:f>Sheet1!$A$2:$A$3</c:f>
              <c:numCache>
                <c:formatCode>General</c:formatCode>
                <c:ptCount val="2"/>
                <c:pt idx="0">
                  <c:v>2003</c:v>
                </c:pt>
                <c:pt idx="1">
                  <c:v>2013</c:v>
                </c:pt>
              </c:numCache>
            </c:numRef>
          </c:cat>
          <c:val>
            <c:numRef>
              <c:f>Sheet1!$B$2:$B$3</c:f>
              <c:numCache>
                <c:formatCode>0.0%</c:formatCode>
                <c:ptCount val="2"/>
                <c:pt idx="0">
                  <c:v>2.6515072252030557E-2</c:v>
                </c:pt>
                <c:pt idx="1">
                  <c:v>1.8747169299699388E-2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1–64</c:v>
                </c:pt>
              </c:strCache>
            </c:strRef>
          </c:tx>
          <c:spPr>
            <a:solidFill>
              <a:schemeClr val="bg1"/>
            </a:solidFill>
            <a:ln w="6350">
              <a:solidFill>
                <a:schemeClr val="tx1"/>
              </a:solidFill>
            </a:ln>
          </c:spPr>
          <c:invertIfNegative val="0"/>
          <c:dLbls>
            <c:numFmt formatCode="0.0%" sourceLinked="0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numRef>
              <c:f>Sheet1!$A$2:$A$3</c:f>
              <c:numCache>
                <c:formatCode>General</c:formatCode>
                <c:ptCount val="2"/>
                <c:pt idx="0">
                  <c:v>2003</c:v>
                </c:pt>
                <c:pt idx="1">
                  <c:v>2013</c:v>
                </c:pt>
              </c:numCache>
            </c:numRef>
          </c:cat>
          <c:val>
            <c:numRef>
              <c:f>Sheet1!$C$2:$C$3</c:f>
              <c:numCache>
                <c:formatCode>0.0%</c:formatCode>
                <c:ptCount val="2"/>
                <c:pt idx="0">
                  <c:v>0.51588737897911585</c:v>
                </c:pt>
                <c:pt idx="1">
                  <c:v>0.46190262175748786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65+</c:v>
                </c:pt>
              </c:strCache>
            </c:strRef>
          </c:tx>
          <c:spPr>
            <a:solidFill>
              <a:srgbClr val="B3BD81"/>
            </a:solidFill>
            <a:ln w="6350">
              <a:solidFill>
                <a:schemeClr val="tx1"/>
              </a:solidFill>
            </a:ln>
          </c:spPr>
          <c:invertIfNegative val="0"/>
          <c:dLbls>
            <c:numFmt formatCode="0.0%" sourceLinked="0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numRef>
              <c:f>Sheet1!$A$2:$A$3</c:f>
              <c:numCache>
                <c:formatCode>General</c:formatCode>
                <c:ptCount val="2"/>
                <c:pt idx="0">
                  <c:v>2003</c:v>
                </c:pt>
                <c:pt idx="1">
                  <c:v>2013</c:v>
                </c:pt>
              </c:numCache>
            </c:numRef>
          </c:cat>
          <c:val>
            <c:numRef>
              <c:f>Sheet1!$D$2:$D$3</c:f>
              <c:numCache>
                <c:formatCode>0.0%</c:formatCode>
                <c:ptCount val="2"/>
                <c:pt idx="0">
                  <c:v>0.4575975487688535</c:v>
                </c:pt>
                <c:pt idx="1">
                  <c:v>0.5193502089428127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20324864"/>
        <c:axId val="120326784"/>
      </c:barChart>
      <c:catAx>
        <c:axId val="120324864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>
                    <a:solidFill>
                      <a:schemeClr val="tx1"/>
                    </a:solidFill>
                  </a:defRPr>
                </a:pPr>
                <a:r>
                  <a:rPr lang="en-CA" b="0" dirty="0" smtClean="0">
                    <a:solidFill>
                      <a:schemeClr val="tx1"/>
                    </a:solidFill>
                  </a:rPr>
                  <a:t>Age group</a:t>
                </a:r>
                <a:endParaRPr lang="en-CA" b="0" dirty="0">
                  <a:solidFill>
                    <a:schemeClr val="tx1"/>
                  </a:solidFill>
                </a:endParaRP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spPr>
          <a:ln w="6350">
            <a:solidFill>
              <a:schemeClr val="tx1"/>
            </a:solidFill>
          </a:ln>
        </c:spPr>
        <c:crossAx val="120326784"/>
        <c:crosses val="autoZero"/>
        <c:auto val="1"/>
        <c:lblAlgn val="ctr"/>
        <c:lblOffset val="100"/>
        <c:noMultiLvlLbl val="0"/>
      </c:catAx>
      <c:valAx>
        <c:axId val="120326784"/>
        <c:scaling>
          <c:orientation val="minMax"/>
        </c:scaling>
        <c:delete val="0"/>
        <c:axPos val="l"/>
        <c:numFmt formatCode="0%" sourceLinked="0"/>
        <c:majorTickMark val="out"/>
        <c:minorTickMark val="none"/>
        <c:tickLblPos val="nextTo"/>
        <c:spPr>
          <a:ln w="6350">
            <a:solidFill>
              <a:schemeClr val="tx1"/>
            </a:solidFill>
          </a:ln>
        </c:spPr>
        <c:crossAx val="120324864"/>
        <c:crosses val="autoZero"/>
        <c:crossBetween val="between"/>
      </c:valAx>
    </c:plotArea>
    <c:legend>
      <c:legendPos val="b"/>
      <c:layout>
        <c:manualLayout>
          <c:xMode val="edge"/>
          <c:yMode val="edge"/>
          <c:x val="0.38857335467081272"/>
          <c:y val="0.8925412881082172"/>
          <c:w val="0.26913161115176837"/>
          <c:h val="6.6433070866141739E-2"/>
        </c:manualLayout>
      </c:layout>
      <c:overlay val="0"/>
      <c:txPr>
        <a:bodyPr/>
        <a:lstStyle/>
        <a:p>
          <a:pPr>
            <a:defRPr sz="1800" baseline="12000"/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1200"/>
      </a:pPr>
      <a:endParaRPr lang="en-US"/>
    </a:p>
  </c:txPr>
  <c:externalData r:id="rId1">
    <c:autoUpdate val="0"/>
  </c:externalData>
  <c:userShapes r:id="rId2"/>
</c:chartSpace>
</file>

<file path=ppt/charts/chart5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CA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3034593175853018"/>
          <c:y val="4.7046998031496062E-2"/>
          <c:w val="0.84984999999999999"/>
          <c:h val="0.67710034929103258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 Public  </c:v>
                </c:pt>
              </c:strCache>
            </c:strRef>
          </c:tx>
          <c:spPr>
            <a:ln w="12700">
              <a:solidFill>
                <a:srgbClr val="8B9B3C"/>
              </a:solidFill>
              <a:prstDash val="solid"/>
            </a:ln>
          </c:spPr>
          <c:marker>
            <c:symbol val="square"/>
            <c:size val="8"/>
            <c:spPr>
              <a:solidFill>
                <a:srgbClr val="8B9B3C"/>
              </a:solidFill>
              <a:ln w="6350">
                <a:solidFill>
                  <a:schemeClr val="tx1"/>
                </a:solidFill>
              </a:ln>
            </c:spPr>
          </c:marker>
          <c:dPt>
            <c:idx val="38"/>
            <c:bubble3D val="0"/>
          </c:dPt>
          <c:dPt>
            <c:idx val="39"/>
            <c:marker>
              <c:symbol val="circle"/>
              <c:size val="8"/>
              <c:spPr>
                <a:solidFill>
                  <a:schemeClr val="bg1"/>
                </a:solidFill>
                <a:ln w="6350">
                  <a:solidFill>
                    <a:schemeClr val="tx1"/>
                  </a:solidFill>
                </a:ln>
              </c:spPr>
            </c:marker>
            <c:bubble3D val="0"/>
          </c:dPt>
          <c:dPt>
            <c:idx val="40"/>
            <c:marker>
              <c:symbol val="circle"/>
              <c:size val="8"/>
              <c:spPr>
                <a:solidFill>
                  <a:schemeClr val="bg1"/>
                </a:solidFill>
                <a:ln w="6350">
                  <a:solidFill>
                    <a:schemeClr val="tx1"/>
                  </a:solidFill>
                </a:ln>
              </c:spPr>
            </c:marker>
            <c:bubble3D val="0"/>
          </c:dPt>
          <c:cat>
            <c:numRef>
              <c:f>Sheet1!$A$2:$A$42</c:f>
              <c:numCache>
                <c:formatCode>General</c:formatCode>
                <c:ptCount val="41"/>
                <c:pt idx="0">
                  <c:v>1975</c:v>
                </c:pt>
                <c:pt idx="1">
                  <c:v>1976</c:v>
                </c:pt>
                <c:pt idx="2">
                  <c:v>1977</c:v>
                </c:pt>
                <c:pt idx="3">
                  <c:v>1978</c:v>
                </c:pt>
                <c:pt idx="4">
                  <c:v>1979</c:v>
                </c:pt>
                <c:pt idx="5">
                  <c:v>1980</c:v>
                </c:pt>
                <c:pt idx="6">
                  <c:v>1981</c:v>
                </c:pt>
                <c:pt idx="7">
                  <c:v>1982</c:v>
                </c:pt>
                <c:pt idx="8">
                  <c:v>1983</c:v>
                </c:pt>
                <c:pt idx="9">
                  <c:v>1984</c:v>
                </c:pt>
                <c:pt idx="10">
                  <c:v>1985</c:v>
                </c:pt>
                <c:pt idx="11">
                  <c:v>1986</c:v>
                </c:pt>
                <c:pt idx="12">
                  <c:v>1987</c:v>
                </c:pt>
                <c:pt idx="13">
                  <c:v>1988</c:v>
                </c:pt>
                <c:pt idx="14">
                  <c:v>1989</c:v>
                </c:pt>
                <c:pt idx="15">
                  <c:v>1990</c:v>
                </c:pt>
                <c:pt idx="16">
                  <c:v>1991</c:v>
                </c:pt>
                <c:pt idx="17">
                  <c:v>1992</c:v>
                </c:pt>
                <c:pt idx="18">
                  <c:v>1993</c:v>
                </c:pt>
                <c:pt idx="19">
                  <c:v>1994</c:v>
                </c:pt>
                <c:pt idx="20">
                  <c:v>1995</c:v>
                </c:pt>
                <c:pt idx="21">
                  <c:v>1996</c:v>
                </c:pt>
                <c:pt idx="22">
                  <c:v>1997</c:v>
                </c:pt>
                <c:pt idx="23">
                  <c:v>1998</c:v>
                </c:pt>
                <c:pt idx="24">
                  <c:v>1999</c:v>
                </c:pt>
                <c:pt idx="25">
                  <c:v>2000</c:v>
                </c:pt>
                <c:pt idx="26">
                  <c:v>2001</c:v>
                </c:pt>
                <c:pt idx="27">
                  <c:v>2002</c:v>
                </c:pt>
                <c:pt idx="28">
                  <c:v>2003</c:v>
                </c:pt>
                <c:pt idx="29">
                  <c:v>2004</c:v>
                </c:pt>
                <c:pt idx="30">
                  <c:v>2005</c:v>
                </c:pt>
                <c:pt idx="31">
                  <c:v>2006</c:v>
                </c:pt>
                <c:pt idx="32">
                  <c:v>2007</c:v>
                </c:pt>
                <c:pt idx="33">
                  <c:v>2008</c:v>
                </c:pt>
                <c:pt idx="34">
                  <c:v>2009</c:v>
                </c:pt>
                <c:pt idx="35">
                  <c:v>2010</c:v>
                </c:pt>
                <c:pt idx="36">
                  <c:v>2011</c:v>
                </c:pt>
                <c:pt idx="37">
                  <c:v>2012</c:v>
                </c:pt>
                <c:pt idx="38">
                  <c:v>2013</c:v>
                </c:pt>
                <c:pt idx="39">
                  <c:v>2014</c:v>
                </c:pt>
                <c:pt idx="40">
                  <c:v>2015</c:v>
                </c:pt>
              </c:numCache>
            </c:numRef>
          </c:cat>
          <c:val>
            <c:numRef>
              <c:f>Sheet1!$B$2:$B$42</c:f>
              <c:numCache>
                <c:formatCode>_-"$"* #,##0_-;\-"$"* #,##0_-;_-"$"* "-"??_-;_-@_-</c:formatCode>
                <c:ptCount val="41"/>
                <c:pt idx="0">
                  <c:v>915.7948134886019</c:v>
                </c:pt>
                <c:pt idx="1">
                  <c:v>962.95002894776678</c:v>
                </c:pt>
                <c:pt idx="2">
                  <c:v>1009.5976259068144</c:v>
                </c:pt>
                <c:pt idx="3">
                  <c:v>1000.9246084814179</c:v>
                </c:pt>
                <c:pt idx="4">
                  <c:v>1013.1559140946764</c:v>
                </c:pt>
                <c:pt idx="5">
                  <c:v>1118.5162327660507</c:v>
                </c:pt>
                <c:pt idx="6">
                  <c:v>1386.2290692326574</c:v>
                </c:pt>
                <c:pt idx="7">
                  <c:v>1478.9921515239334</c:v>
                </c:pt>
                <c:pt idx="8">
                  <c:v>1475.8996074444831</c:v>
                </c:pt>
                <c:pt idx="9">
                  <c:v>1482.8980287304057</c:v>
                </c:pt>
                <c:pt idx="10">
                  <c:v>1506.389523511157</c:v>
                </c:pt>
                <c:pt idx="11">
                  <c:v>1569.729978336547</c:v>
                </c:pt>
                <c:pt idx="12">
                  <c:v>1647.9944078529634</c:v>
                </c:pt>
                <c:pt idx="13">
                  <c:v>1721.853404364824</c:v>
                </c:pt>
                <c:pt idx="14">
                  <c:v>1713.0629090641619</c:v>
                </c:pt>
                <c:pt idx="15">
                  <c:v>1757.3834990715407</c:v>
                </c:pt>
                <c:pt idx="16">
                  <c:v>1770.8289130206831</c:v>
                </c:pt>
                <c:pt idx="17">
                  <c:v>1789.5101485227815</c:v>
                </c:pt>
                <c:pt idx="18">
                  <c:v>1761.9786524706631</c:v>
                </c:pt>
                <c:pt idx="19">
                  <c:v>1753.2205187589173</c:v>
                </c:pt>
                <c:pt idx="20">
                  <c:v>1789.2404218164008</c:v>
                </c:pt>
                <c:pt idx="21">
                  <c:v>1736.4572500242848</c:v>
                </c:pt>
                <c:pt idx="22">
                  <c:v>1735.0788786969717</c:v>
                </c:pt>
                <c:pt idx="23">
                  <c:v>1804.6338652381241</c:v>
                </c:pt>
                <c:pt idx="24">
                  <c:v>1888.5712112450433</c:v>
                </c:pt>
                <c:pt idx="25">
                  <c:v>1923.8429938162644</c:v>
                </c:pt>
                <c:pt idx="26">
                  <c:v>2085.6622636865509</c:v>
                </c:pt>
                <c:pt idx="27">
                  <c:v>2127.7275674975012</c:v>
                </c:pt>
                <c:pt idx="28">
                  <c:v>2196.3031981782292</c:v>
                </c:pt>
                <c:pt idx="29">
                  <c:v>2298.8878585629177</c:v>
                </c:pt>
                <c:pt idx="30">
                  <c:v>2400.8396087840665</c:v>
                </c:pt>
                <c:pt idx="31">
                  <c:v>2562.0124482787692</c:v>
                </c:pt>
                <c:pt idx="32">
                  <c:v>2588.2731439056597</c:v>
                </c:pt>
                <c:pt idx="33">
                  <c:v>2647.2415924051897</c:v>
                </c:pt>
                <c:pt idx="34">
                  <c:v>2689.6762461293711</c:v>
                </c:pt>
                <c:pt idx="35">
                  <c:v>2791.9892341867571</c:v>
                </c:pt>
                <c:pt idx="36">
                  <c:v>2806.8910656051203</c:v>
                </c:pt>
                <c:pt idx="37">
                  <c:v>2689.3020290490363</c:v>
                </c:pt>
                <c:pt idx="38">
                  <c:v>2589.8760029476325</c:v>
                </c:pt>
                <c:pt idx="39">
                  <c:v>2584.4804931519916</c:v>
                </c:pt>
                <c:pt idx="40">
                  <c:v>2566.832511976063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 Private </c:v>
                </c:pt>
              </c:strCache>
            </c:strRef>
          </c:tx>
          <c:spPr>
            <a:ln w="12700">
              <a:solidFill>
                <a:srgbClr val="B3BD81"/>
              </a:solidFill>
            </a:ln>
          </c:spPr>
          <c:marker>
            <c:symbol val="diamond"/>
            <c:size val="9"/>
            <c:spPr>
              <a:solidFill>
                <a:srgbClr val="B3BD81"/>
              </a:solidFill>
              <a:ln w="6350">
                <a:solidFill>
                  <a:schemeClr val="tx1"/>
                </a:solidFill>
              </a:ln>
            </c:spPr>
          </c:marker>
          <c:dPt>
            <c:idx val="38"/>
            <c:bubble3D val="0"/>
          </c:dPt>
          <c:dPt>
            <c:idx val="39"/>
            <c:marker>
              <c:symbol val="circle"/>
              <c:size val="8"/>
              <c:spPr>
                <a:solidFill>
                  <a:schemeClr val="bg1"/>
                </a:solidFill>
                <a:ln w="6350">
                  <a:solidFill>
                    <a:schemeClr val="tx1"/>
                  </a:solidFill>
                </a:ln>
              </c:spPr>
            </c:marker>
            <c:bubble3D val="0"/>
          </c:dPt>
          <c:dPt>
            <c:idx val="40"/>
            <c:marker>
              <c:symbol val="circle"/>
              <c:size val="8"/>
              <c:spPr>
                <a:solidFill>
                  <a:schemeClr val="bg1"/>
                </a:solidFill>
                <a:ln w="6350">
                  <a:solidFill>
                    <a:schemeClr val="tx1"/>
                  </a:solidFill>
                </a:ln>
              </c:spPr>
            </c:marker>
            <c:bubble3D val="0"/>
          </c:dPt>
          <c:cat>
            <c:numRef>
              <c:f>Sheet1!$A$2:$A$42</c:f>
              <c:numCache>
                <c:formatCode>General</c:formatCode>
                <c:ptCount val="41"/>
                <c:pt idx="0">
                  <c:v>1975</c:v>
                </c:pt>
                <c:pt idx="1">
                  <c:v>1976</c:v>
                </c:pt>
                <c:pt idx="2">
                  <c:v>1977</c:v>
                </c:pt>
                <c:pt idx="3">
                  <c:v>1978</c:v>
                </c:pt>
                <c:pt idx="4">
                  <c:v>1979</c:v>
                </c:pt>
                <c:pt idx="5">
                  <c:v>1980</c:v>
                </c:pt>
                <c:pt idx="6">
                  <c:v>1981</c:v>
                </c:pt>
                <c:pt idx="7">
                  <c:v>1982</c:v>
                </c:pt>
                <c:pt idx="8">
                  <c:v>1983</c:v>
                </c:pt>
                <c:pt idx="9">
                  <c:v>1984</c:v>
                </c:pt>
                <c:pt idx="10">
                  <c:v>1985</c:v>
                </c:pt>
                <c:pt idx="11">
                  <c:v>1986</c:v>
                </c:pt>
                <c:pt idx="12">
                  <c:v>1987</c:v>
                </c:pt>
                <c:pt idx="13">
                  <c:v>1988</c:v>
                </c:pt>
                <c:pt idx="14">
                  <c:v>1989</c:v>
                </c:pt>
                <c:pt idx="15">
                  <c:v>1990</c:v>
                </c:pt>
                <c:pt idx="16">
                  <c:v>1991</c:v>
                </c:pt>
                <c:pt idx="17">
                  <c:v>1992</c:v>
                </c:pt>
                <c:pt idx="18">
                  <c:v>1993</c:v>
                </c:pt>
                <c:pt idx="19">
                  <c:v>1994</c:v>
                </c:pt>
                <c:pt idx="20">
                  <c:v>1995</c:v>
                </c:pt>
                <c:pt idx="21">
                  <c:v>1996</c:v>
                </c:pt>
                <c:pt idx="22">
                  <c:v>1997</c:v>
                </c:pt>
                <c:pt idx="23">
                  <c:v>1998</c:v>
                </c:pt>
                <c:pt idx="24">
                  <c:v>1999</c:v>
                </c:pt>
                <c:pt idx="25">
                  <c:v>2000</c:v>
                </c:pt>
                <c:pt idx="26">
                  <c:v>2001</c:v>
                </c:pt>
                <c:pt idx="27">
                  <c:v>2002</c:v>
                </c:pt>
                <c:pt idx="28">
                  <c:v>2003</c:v>
                </c:pt>
                <c:pt idx="29">
                  <c:v>2004</c:v>
                </c:pt>
                <c:pt idx="30">
                  <c:v>2005</c:v>
                </c:pt>
                <c:pt idx="31">
                  <c:v>2006</c:v>
                </c:pt>
                <c:pt idx="32">
                  <c:v>2007</c:v>
                </c:pt>
                <c:pt idx="33">
                  <c:v>2008</c:v>
                </c:pt>
                <c:pt idx="34">
                  <c:v>2009</c:v>
                </c:pt>
                <c:pt idx="35">
                  <c:v>2010</c:v>
                </c:pt>
                <c:pt idx="36">
                  <c:v>2011</c:v>
                </c:pt>
                <c:pt idx="37">
                  <c:v>2012</c:v>
                </c:pt>
                <c:pt idx="38">
                  <c:v>2013</c:v>
                </c:pt>
                <c:pt idx="39">
                  <c:v>2014</c:v>
                </c:pt>
                <c:pt idx="40">
                  <c:v>2015</c:v>
                </c:pt>
              </c:numCache>
            </c:numRef>
          </c:cat>
          <c:val>
            <c:numRef>
              <c:f>Sheet1!$C$2:$C$42</c:f>
              <c:numCache>
                <c:formatCode>_-"$"* #,##0_-;\-"$"* #,##0_-;_-"$"* "-"??_-;_-@_-</c:formatCode>
                <c:ptCount val="41"/>
                <c:pt idx="0">
                  <c:v>332.51517503555442</c:v>
                </c:pt>
                <c:pt idx="1">
                  <c:v>311.06681760885147</c:v>
                </c:pt>
                <c:pt idx="2">
                  <c:v>321.23144309356729</c:v>
                </c:pt>
                <c:pt idx="3">
                  <c:v>369.72958573254658</c:v>
                </c:pt>
                <c:pt idx="4">
                  <c:v>462.57655364224075</c:v>
                </c:pt>
                <c:pt idx="5">
                  <c:v>503.75549201355852</c:v>
                </c:pt>
                <c:pt idx="6">
                  <c:v>544.10578996266656</c:v>
                </c:pt>
                <c:pt idx="7">
                  <c:v>577.30374018014027</c:v>
                </c:pt>
                <c:pt idx="8">
                  <c:v>579.64668890194105</c:v>
                </c:pt>
                <c:pt idx="9">
                  <c:v>629.41258556583171</c:v>
                </c:pt>
                <c:pt idx="10">
                  <c:v>620.82950657200843</c:v>
                </c:pt>
                <c:pt idx="11">
                  <c:v>612.9842379890149</c:v>
                </c:pt>
                <c:pt idx="12">
                  <c:v>604.52814832518607</c:v>
                </c:pt>
                <c:pt idx="13">
                  <c:v>610.05838872547429</c:v>
                </c:pt>
                <c:pt idx="14">
                  <c:v>612.8744006001516</c:v>
                </c:pt>
                <c:pt idx="15">
                  <c:v>639.04820578531246</c:v>
                </c:pt>
                <c:pt idx="16">
                  <c:v>659.63959224425219</c:v>
                </c:pt>
                <c:pt idx="17">
                  <c:v>663.86133729953349</c:v>
                </c:pt>
                <c:pt idx="18">
                  <c:v>698.94960187566926</c:v>
                </c:pt>
                <c:pt idx="19">
                  <c:v>707.202097053741</c:v>
                </c:pt>
                <c:pt idx="20">
                  <c:v>670.80336777327591</c:v>
                </c:pt>
                <c:pt idx="21">
                  <c:v>652.95562357868994</c:v>
                </c:pt>
                <c:pt idx="22">
                  <c:v>732.75806883867961</c:v>
                </c:pt>
                <c:pt idx="23">
                  <c:v>731.10044053580975</c:v>
                </c:pt>
                <c:pt idx="24">
                  <c:v>788.70119430616387</c:v>
                </c:pt>
                <c:pt idx="25">
                  <c:v>820.40645568076116</c:v>
                </c:pt>
                <c:pt idx="26">
                  <c:v>919.22249974887131</c:v>
                </c:pt>
                <c:pt idx="27">
                  <c:v>986.96266069926764</c:v>
                </c:pt>
                <c:pt idx="28">
                  <c:v>1038.7412159493631</c:v>
                </c:pt>
                <c:pt idx="29">
                  <c:v>1056.1193541342263</c:v>
                </c:pt>
                <c:pt idx="30">
                  <c:v>1185.7885265804605</c:v>
                </c:pt>
                <c:pt idx="31">
                  <c:v>1263.2130954784388</c:v>
                </c:pt>
                <c:pt idx="32">
                  <c:v>1275.3620964825061</c:v>
                </c:pt>
                <c:pt idx="33">
                  <c:v>1345.4231084036892</c:v>
                </c:pt>
                <c:pt idx="34">
                  <c:v>1441.0329321171416</c:v>
                </c:pt>
                <c:pt idx="35">
                  <c:v>1491.6234576543445</c:v>
                </c:pt>
                <c:pt idx="36">
                  <c:v>1475.5279392178643</c:v>
                </c:pt>
                <c:pt idx="37">
                  <c:v>1503.820622102168</c:v>
                </c:pt>
                <c:pt idx="38">
                  <c:v>1510.6244531933623</c:v>
                </c:pt>
                <c:pt idx="39">
                  <c:v>1531.5292108886679</c:v>
                </c:pt>
                <c:pt idx="40">
                  <c:v>1550.031377610396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Forecast</c:v>
                </c:pt>
              </c:strCache>
            </c:strRef>
          </c:tx>
          <c:spPr>
            <a:ln w="12700">
              <a:solidFill>
                <a:srgbClr val="8B9B3C"/>
              </a:solidFill>
            </a:ln>
          </c:spPr>
          <c:marker>
            <c:symbol val="circle"/>
            <c:size val="8"/>
            <c:spPr>
              <a:solidFill>
                <a:schemeClr val="bg1"/>
              </a:solidFill>
              <a:ln>
                <a:solidFill>
                  <a:schemeClr val="tx1"/>
                </a:solidFill>
              </a:ln>
            </c:spPr>
          </c:marker>
          <c:cat>
            <c:numRef>
              <c:f>Sheet1!$A$2:$A$42</c:f>
              <c:numCache>
                <c:formatCode>General</c:formatCode>
                <c:ptCount val="41"/>
                <c:pt idx="0">
                  <c:v>1975</c:v>
                </c:pt>
                <c:pt idx="1">
                  <c:v>1976</c:v>
                </c:pt>
                <c:pt idx="2">
                  <c:v>1977</c:v>
                </c:pt>
                <c:pt idx="3">
                  <c:v>1978</c:v>
                </c:pt>
                <c:pt idx="4">
                  <c:v>1979</c:v>
                </c:pt>
                <c:pt idx="5">
                  <c:v>1980</c:v>
                </c:pt>
                <c:pt idx="6">
                  <c:v>1981</c:v>
                </c:pt>
                <c:pt idx="7">
                  <c:v>1982</c:v>
                </c:pt>
                <c:pt idx="8">
                  <c:v>1983</c:v>
                </c:pt>
                <c:pt idx="9">
                  <c:v>1984</c:v>
                </c:pt>
                <c:pt idx="10">
                  <c:v>1985</c:v>
                </c:pt>
                <c:pt idx="11">
                  <c:v>1986</c:v>
                </c:pt>
                <c:pt idx="12">
                  <c:v>1987</c:v>
                </c:pt>
                <c:pt idx="13">
                  <c:v>1988</c:v>
                </c:pt>
                <c:pt idx="14">
                  <c:v>1989</c:v>
                </c:pt>
                <c:pt idx="15">
                  <c:v>1990</c:v>
                </c:pt>
                <c:pt idx="16">
                  <c:v>1991</c:v>
                </c:pt>
                <c:pt idx="17">
                  <c:v>1992</c:v>
                </c:pt>
                <c:pt idx="18">
                  <c:v>1993</c:v>
                </c:pt>
                <c:pt idx="19">
                  <c:v>1994</c:v>
                </c:pt>
                <c:pt idx="20">
                  <c:v>1995</c:v>
                </c:pt>
                <c:pt idx="21">
                  <c:v>1996</c:v>
                </c:pt>
                <c:pt idx="22">
                  <c:v>1997</c:v>
                </c:pt>
                <c:pt idx="23">
                  <c:v>1998</c:v>
                </c:pt>
                <c:pt idx="24">
                  <c:v>1999</c:v>
                </c:pt>
                <c:pt idx="25">
                  <c:v>2000</c:v>
                </c:pt>
                <c:pt idx="26">
                  <c:v>2001</c:v>
                </c:pt>
                <c:pt idx="27">
                  <c:v>2002</c:v>
                </c:pt>
                <c:pt idx="28">
                  <c:v>2003</c:v>
                </c:pt>
                <c:pt idx="29">
                  <c:v>2004</c:v>
                </c:pt>
                <c:pt idx="30">
                  <c:v>2005</c:v>
                </c:pt>
                <c:pt idx="31">
                  <c:v>2006</c:v>
                </c:pt>
                <c:pt idx="32">
                  <c:v>2007</c:v>
                </c:pt>
                <c:pt idx="33">
                  <c:v>2008</c:v>
                </c:pt>
                <c:pt idx="34">
                  <c:v>2009</c:v>
                </c:pt>
                <c:pt idx="35">
                  <c:v>2010</c:v>
                </c:pt>
                <c:pt idx="36">
                  <c:v>2011</c:v>
                </c:pt>
                <c:pt idx="37">
                  <c:v>2012</c:v>
                </c:pt>
                <c:pt idx="38">
                  <c:v>2013</c:v>
                </c:pt>
                <c:pt idx="39">
                  <c:v>2014</c:v>
                </c:pt>
                <c:pt idx="40">
                  <c:v>2015</c:v>
                </c:pt>
              </c:numCache>
            </c:numRef>
          </c:cat>
          <c:val>
            <c:numRef>
              <c:f>Sheet1!$D$2:$D$42</c:f>
              <c:numCache>
                <c:formatCode>General</c:formatCode>
                <c:ptCount val="41"/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20441088"/>
        <c:axId val="120452224"/>
      </c:lineChart>
      <c:catAx>
        <c:axId val="12044108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ln w="6350">
            <a:solidFill>
              <a:schemeClr val="tx1"/>
            </a:solidFill>
          </a:ln>
        </c:spPr>
        <c:txPr>
          <a:bodyPr rot="-2700000"/>
          <a:lstStyle/>
          <a:p>
            <a:pPr>
              <a:defRPr sz="1200"/>
            </a:pPr>
            <a:endParaRPr lang="en-US"/>
          </a:p>
        </c:txPr>
        <c:crossAx val="120452224"/>
        <c:crosses val="autoZero"/>
        <c:auto val="1"/>
        <c:lblAlgn val="ctr"/>
        <c:lblOffset val="100"/>
        <c:noMultiLvlLbl val="0"/>
      </c:catAx>
      <c:valAx>
        <c:axId val="120452224"/>
        <c:scaling>
          <c:orientation val="minMax"/>
        </c:scaling>
        <c:delete val="0"/>
        <c:axPos val="l"/>
        <c:numFmt formatCode="&quot;$&quot;#,##0" sourceLinked="0"/>
        <c:majorTickMark val="out"/>
        <c:minorTickMark val="none"/>
        <c:tickLblPos val="nextTo"/>
        <c:spPr>
          <a:ln w="6350">
            <a:solidFill>
              <a:schemeClr val="tx1"/>
            </a:solidFill>
          </a:ln>
        </c:spPr>
        <c:txPr>
          <a:bodyPr/>
          <a:lstStyle/>
          <a:p>
            <a:pPr>
              <a:defRPr sz="1200"/>
            </a:pPr>
            <a:endParaRPr lang="en-US"/>
          </a:p>
        </c:txPr>
        <c:crossAx val="120441088"/>
        <c:crosses val="autoZero"/>
        <c:crossBetween val="between"/>
      </c:valAx>
    </c:plotArea>
    <c:legend>
      <c:legendPos val="b"/>
      <c:layout>
        <c:manualLayout>
          <c:xMode val="edge"/>
          <c:yMode val="edge"/>
          <c:x val="0.20861902887139108"/>
          <c:y val="0.86331686800862384"/>
          <c:w val="0.61979889666569454"/>
          <c:h val="5.1816950300567266E-2"/>
        </c:manualLayout>
      </c:layout>
      <c:overlay val="0"/>
      <c:spPr>
        <a:noFill/>
      </c:spPr>
      <c:txPr>
        <a:bodyPr/>
        <a:lstStyle/>
        <a:p>
          <a:pPr>
            <a:defRPr sz="1800" baseline="12000"/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  <c:userShapes r:id="rId2"/>
</c:chartSpace>
</file>

<file path=ppt/charts/chart5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CA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0044514435695538"/>
          <c:y val="4.4985867151221486E-2"/>
          <c:w val="0.86501640419947523"/>
          <c:h val="0.70941594171797706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Expenditure</c:v>
                </c:pt>
              </c:strCache>
            </c:strRef>
          </c:tx>
          <c:spPr>
            <a:ln w="12700">
              <a:solidFill>
                <a:srgbClr val="8B9B3C"/>
              </a:solidFill>
              <a:prstDash val="solid"/>
            </a:ln>
          </c:spPr>
          <c:marker>
            <c:symbol val="diamond"/>
            <c:size val="9"/>
            <c:spPr>
              <a:solidFill>
                <a:srgbClr val="8B9B3C"/>
              </a:solidFill>
              <a:ln w="6350">
                <a:solidFill>
                  <a:schemeClr val="tx1"/>
                </a:solidFill>
                <a:prstDash val="solid"/>
              </a:ln>
            </c:spPr>
          </c:marker>
          <c:dPt>
            <c:idx val="35"/>
            <c:bubble3D val="0"/>
          </c:dPt>
          <c:dPt>
            <c:idx val="36"/>
            <c:marker>
              <c:spPr>
                <a:solidFill>
                  <a:srgbClr val="8B9B3C"/>
                </a:solidFill>
                <a:ln w="6350">
                  <a:solidFill>
                    <a:schemeClr val="tx1"/>
                  </a:solidFill>
                  <a:prstDash val="solid"/>
                </a:ln>
                <a:effectLst>
                  <a:outerShdw blurRad="50800" dist="50800" dir="5400000" algn="ctr" rotWithShape="0">
                    <a:schemeClr val="bg1"/>
                  </a:outerShdw>
                </a:effectLst>
              </c:spPr>
            </c:marker>
            <c:bubble3D val="0"/>
            <c:spPr>
              <a:ln w="12700">
                <a:solidFill>
                  <a:srgbClr val="8B9B3C"/>
                </a:solidFill>
                <a:prstDash val="solid"/>
              </a:ln>
              <a:effectLst>
                <a:outerShdw blurRad="50800" dist="50800" dir="5400000" algn="ctr" rotWithShape="0">
                  <a:schemeClr val="bg1"/>
                </a:outerShdw>
              </a:effectLst>
            </c:spPr>
          </c:dPt>
          <c:dPt>
            <c:idx val="37"/>
            <c:bubble3D val="0"/>
          </c:dPt>
          <c:dPt>
            <c:idx val="38"/>
            <c:bubble3D val="0"/>
            <c:spPr>
              <a:ln w="12700">
                <a:solidFill>
                  <a:srgbClr val="8B9B3C"/>
                </a:solidFill>
                <a:prstDash val="solid"/>
              </a:ln>
            </c:spPr>
          </c:dPt>
          <c:dPt>
            <c:idx val="39"/>
            <c:marker>
              <c:symbol val="circle"/>
              <c:size val="8"/>
              <c:spPr>
                <a:solidFill>
                  <a:schemeClr val="bg1"/>
                </a:solidFill>
                <a:ln w="6350">
                  <a:solidFill>
                    <a:schemeClr val="tx1"/>
                  </a:solidFill>
                  <a:prstDash val="solid"/>
                </a:ln>
              </c:spPr>
            </c:marker>
            <c:bubble3D val="0"/>
            <c:spPr>
              <a:ln w="12700">
                <a:solidFill>
                  <a:srgbClr val="8B9B3C"/>
                </a:solidFill>
                <a:prstDash val="solid"/>
              </a:ln>
            </c:spPr>
          </c:dPt>
          <c:dPt>
            <c:idx val="40"/>
            <c:marker>
              <c:symbol val="circle"/>
              <c:size val="8"/>
              <c:spPr>
                <a:solidFill>
                  <a:schemeClr val="bg1"/>
                </a:solidFill>
                <a:ln w="6350">
                  <a:solidFill>
                    <a:schemeClr val="tx1"/>
                  </a:solidFill>
                  <a:prstDash val="solid"/>
                </a:ln>
              </c:spPr>
            </c:marker>
            <c:bubble3D val="0"/>
          </c:dPt>
          <c:cat>
            <c:numRef>
              <c:f>Sheet1!$A$2:$A$42</c:f>
              <c:numCache>
                <c:formatCode>General</c:formatCode>
                <c:ptCount val="41"/>
                <c:pt idx="0">
                  <c:v>1975</c:v>
                </c:pt>
                <c:pt idx="1">
                  <c:v>1976</c:v>
                </c:pt>
                <c:pt idx="2">
                  <c:v>1977</c:v>
                </c:pt>
                <c:pt idx="3">
                  <c:v>1978</c:v>
                </c:pt>
                <c:pt idx="4">
                  <c:v>1979</c:v>
                </c:pt>
                <c:pt idx="5">
                  <c:v>1980</c:v>
                </c:pt>
                <c:pt idx="6">
                  <c:v>1981</c:v>
                </c:pt>
                <c:pt idx="7">
                  <c:v>1982</c:v>
                </c:pt>
                <c:pt idx="8">
                  <c:v>1983</c:v>
                </c:pt>
                <c:pt idx="9">
                  <c:v>1984</c:v>
                </c:pt>
                <c:pt idx="10">
                  <c:v>1985</c:v>
                </c:pt>
                <c:pt idx="11">
                  <c:v>1986</c:v>
                </c:pt>
                <c:pt idx="12">
                  <c:v>1987</c:v>
                </c:pt>
                <c:pt idx="13">
                  <c:v>1988</c:v>
                </c:pt>
                <c:pt idx="14">
                  <c:v>1989</c:v>
                </c:pt>
                <c:pt idx="15">
                  <c:v>1990</c:v>
                </c:pt>
                <c:pt idx="16">
                  <c:v>1991</c:v>
                </c:pt>
                <c:pt idx="17">
                  <c:v>1992</c:v>
                </c:pt>
                <c:pt idx="18">
                  <c:v>1993</c:v>
                </c:pt>
                <c:pt idx="19">
                  <c:v>1994</c:v>
                </c:pt>
                <c:pt idx="20">
                  <c:v>1995</c:v>
                </c:pt>
                <c:pt idx="21">
                  <c:v>1996</c:v>
                </c:pt>
                <c:pt idx="22">
                  <c:v>1997</c:v>
                </c:pt>
                <c:pt idx="23">
                  <c:v>1998</c:v>
                </c:pt>
                <c:pt idx="24">
                  <c:v>1999</c:v>
                </c:pt>
                <c:pt idx="25">
                  <c:v>2000</c:v>
                </c:pt>
                <c:pt idx="26">
                  <c:v>2001</c:v>
                </c:pt>
                <c:pt idx="27">
                  <c:v>2002</c:v>
                </c:pt>
                <c:pt idx="28">
                  <c:v>2003</c:v>
                </c:pt>
                <c:pt idx="29">
                  <c:v>2004</c:v>
                </c:pt>
                <c:pt idx="30">
                  <c:v>2005</c:v>
                </c:pt>
                <c:pt idx="31">
                  <c:v>2006</c:v>
                </c:pt>
                <c:pt idx="32">
                  <c:v>2007</c:v>
                </c:pt>
                <c:pt idx="33">
                  <c:v>2008</c:v>
                </c:pt>
                <c:pt idx="34">
                  <c:v>2009</c:v>
                </c:pt>
                <c:pt idx="35">
                  <c:v>2010</c:v>
                </c:pt>
                <c:pt idx="36">
                  <c:v>2011</c:v>
                </c:pt>
                <c:pt idx="37">
                  <c:v>2012</c:v>
                </c:pt>
                <c:pt idx="38">
                  <c:v>2013</c:v>
                </c:pt>
                <c:pt idx="39">
                  <c:v>2014</c:v>
                </c:pt>
                <c:pt idx="40">
                  <c:v>2015</c:v>
                </c:pt>
              </c:numCache>
            </c:numRef>
          </c:cat>
          <c:val>
            <c:numRef>
              <c:f>Sheet1!$B$2:$B$42</c:f>
              <c:numCache>
                <c:formatCode>0.00</c:formatCode>
                <c:ptCount val="41"/>
                <c:pt idx="0">
                  <c:v>3.3787730524770607</c:v>
                </c:pt>
                <c:pt idx="1">
                  <c:v>3.8751641432714194</c:v>
                </c:pt>
                <c:pt idx="2">
                  <c:v>4.2006847616126901</c:v>
                </c:pt>
                <c:pt idx="3">
                  <c:v>4.6665748899575243</c:v>
                </c:pt>
                <c:pt idx="4">
                  <c:v>5.1496098273029185</c:v>
                </c:pt>
                <c:pt idx="5">
                  <c:v>5.886510689213857</c:v>
                </c:pt>
                <c:pt idx="6">
                  <c:v>6.8877630223020887</c:v>
                </c:pt>
                <c:pt idx="7">
                  <c:v>7.8904658536454919</c:v>
                </c:pt>
                <c:pt idx="8">
                  <c:v>8.6753196664230341</c:v>
                </c:pt>
                <c:pt idx="9">
                  <c:v>9.3137497014112949</c:v>
                </c:pt>
                <c:pt idx="10">
                  <c:v>10.031949154981749</c:v>
                </c:pt>
                <c:pt idx="11">
                  <c:v>10.537373439403554</c:v>
                </c:pt>
                <c:pt idx="12">
                  <c:v>11.268584427170097</c:v>
                </c:pt>
                <c:pt idx="13">
                  <c:v>12.2792175986553</c:v>
                </c:pt>
                <c:pt idx="14">
                  <c:v>13.29032739834577</c:v>
                </c:pt>
                <c:pt idx="15">
                  <c:v>14.37806050094782</c:v>
                </c:pt>
                <c:pt idx="16">
                  <c:v>15.782198890701396</c:v>
                </c:pt>
                <c:pt idx="17">
                  <c:v>16.479826114206396</c:v>
                </c:pt>
                <c:pt idx="18">
                  <c:v>16.923226366863048</c:v>
                </c:pt>
                <c:pt idx="19">
                  <c:v>17.376109518318874</c:v>
                </c:pt>
                <c:pt idx="20">
                  <c:v>17.518938298298913</c:v>
                </c:pt>
                <c:pt idx="21">
                  <c:v>17.344756665324542</c:v>
                </c:pt>
                <c:pt idx="22">
                  <c:v>18.016313241169211</c:v>
                </c:pt>
                <c:pt idx="23">
                  <c:v>19.157041306877531</c:v>
                </c:pt>
                <c:pt idx="24">
                  <c:v>20.173662712174089</c:v>
                </c:pt>
                <c:pt idx="25">
                  <c:v>21.681773301942592</c:v>
                </c:pt>
                <c:pt idx="26">
                  <c:v>23.586979411449281</c:v>
                </c:pt>
                <c:pt idx="27">
                  <c:v>24.950732185912578</c:v>
                </c:pt>
                <c:pt idx="28">
                  <c:v>26.462860050715353</c:v>
                </c:pt>
                <c:pt idx="29">
                  <c:v>27.825516730837645</c:v>
                </c:pt>
                <c:pt idx="30">
                  <c:v>29.511566978966286</c:v>
                </c:pt>
                <c:pt idx="31">
                  <c:v>31.578030907608756</c:v>
                </c:pt>
                <c:pt idx="32">
                  <c:v>33.521372112175442</c:v>
                </c:pt>
                <c:pt idx="33">
                  <c:v>35.909956877525588</c:v>
                </c:pt>
                <c:pt idx="34">
                  <c:v>38.284522496155184</c:v>
                </c:pt>
                <c:pt idx="35">
                  <c:v>40.566113115165336</c:v>
                </c:pt>
                <c:pt idx="36">
                  <c:v>41.926265458734271</c:v>
                </c:pt>
                <c:pt idx="37">
                  <c:v>43.449490131695732</c:v>
                </c:pt>
                <c:pt idx="38">
                  <c:v>45.004866332088916</c:v>
                </c:pt>
                <c:pt idx="39">
                  <c:v>46.30323623936048</c:v>
                </c:pt>
                <c:pt idx="40">
                  <c:v>46.869846856446593</c:v>
                </c:pt>
              </c:numCache>
            </c:numRef>
          </c:val>
          <c:smooth val="0"/>
        </c:ser>
        <c:ser>
          <c:idx val="2"/>
          <c:order val="1"/>
          <c:tx>
            <c:strRef>
              <c:f>Sheet1!$C$1</c:f>
              <c:strCache>
                <c:ptCount val="1"/>
                <c:pt idx="0">
                  <c:v>Forecast</c:v>
                </c:pt>
              </c:strCache>
            </c:strRef>
          </c:tx>
          <c:spPr>
            <a:ln w="12700">
              <a:solidFill>
                <a:srgbClr val="8B9B3C"/>
              </a:solidFill>
            </a:ln>
          </c:spPr>
          <c:marker>
            <c:symbol val="circle"/>
            <c:size val="7"/>
            <c:spPr>
              <a:solidFill>
                <a:schemeClr val="bg1"/>
              </a:solidFill>
              <a:ln>
                <a:solidFill>
                  <a:schemeClr val="tx1"/>
                </a:solidFill>
              </a:ln>
            </c:spPr>
          </c:marker>
          <c:cat>
            <c:numRef>
              <c:f>Sheet1!$A$2:$A$42</c:f>
              <c:numCache>
                <c:formatCode>General</c:formatCode>
                <c:ptCount val="41"/>
                <c:pt idx="0">
                  <c:v>1975</c:v>
                </c:pt>
                <c:pt idx="1">
                  <c:v>1976</c:v>
                </c:pt>
                <c:pt idx="2">
                  <c:v>1977</c:v>
                </c:pt>
                <c:pt idx="3">
                  <c:v>1978</c:v>
                </c:pt>
                <c:pt idx="4">
                  <c:v>1979</c:v>
                </c:pt>
                <c:pt idx="5">
                  <c:v>1980</c:v>
                </c:pt>
                <c:pt idx="6">
                  <c:v>1981</c:v>
                </c:pt>
                <c:pt idx="7">
                  <c:v>1982</c:v>
                </c:pt>
                <c:pt idx="8">
                  <c:v>1983</c:v>
                </c:pt>
                <c:pt idx="9">
                  <c:v>1984</c:v>
                </c:pt>
                <c:pt idx="10">
                  <c:v>1985</c:v>
                </c:pt>
                <c:pt idx="11">
                  <c:v>1986</c:v>
                </c:pt>
                <c:pt idx="12">
                  <c:v>1987</c:v>
                </c:pt>
                <c:pt idx="13">
                  <c:v>1988</c:v>
                </c:pt>
                <c:pt idx="14">
                  <c:v>1989</c:v>
                </c:pt>
                <c:pt idx="15">
                  <c:v>1990</c:v>
                </c:pt>
                <c:pt idx="16">
                  <c:v>1991</c:v>
                </c:pt>
                <c:pt idx="17">
                  <c:v>1992</c:v>
                </c:pt>
                <c:pt idx="18">
                  <c:v>1993</c:v>
                </c:pt>
                <c:pt idx="19">
                  <c:v>1994</c:v>
                </c:pt>
                <c:pt idx="20">
                  <c:v>1995</c:v>
                </c:pt>
                <c:pt idx="21">
                  <c:v>1996</c:v>
                </c:pt>
                <c:pt idx="22">
                  <c:v>1997</c:v>
                </c:pt>
                <c:pt idx="23">
                  <c:v>1998</c:v>
                </c:pt>
                <c:pt idx="24">
                  <c:v>1999</c:v>
                </c:pt>
                <c:pt idx="25">
                  <c:v>2000</c:v>
                </c:pt>
                <c:pt idx="26">
                  <c:v>2001</c:v>
                </c:pt>
                <c:pt idx="27">
                  <c:v>2002</c:v>
                </c:pt>
                <c:pt idx="28">
                  <c:v>2003</c:v>
                </c:pt>
                <c:pt idx="29">
                  <c:v>2004</c:v>
                </c:pt>
                <c:pt idx="30">
                  <c:v>2005</c:v>
                </c:pt>
                <c:pt idx="31">
                  <c:v>2006</c:v>
                </c:pt>
                <c:pt idx="32">
                  <c:v>2007</c:v>
                </c:pt>
                <c:pt idx="33">
                  <c:v>2008</c:v>
                </c:pt>
                <c:pt idx="34">
                  <c:v>2009</c:v>
                </c:pt>
                <c:pt idx="35">
                  <c:v>2010</c:v>
                </c:pt>
                <c:pt idx="36">
                  <c:v>2011</c:v>
                </c:pt>
                <c:pt idx="37">
                  <c:v>2012</c:v>
                </c:pt>
                <c:pt idx="38">
                  <c:v>2013</c:v>
                </c:pt>
                <c:pt idx="39">
                  <c:v>2014</c:v>
                </c:pt>
                <c:pt idx="40">
                  <c:v>2015</c:v>
                </c:pt>
              </c:numCache>
            </c:numRef>
          </c:cat>
          <c:val>
            <c:numRef>
              <c:f>Sheet1!$C$2:$C$42</c:f>
              <c:numCache>
                <c:formatCode>General</c:formatCode>
                <c:ptCount val="41"/>
              </c:numCache>
            </c:numRef>
          </c:val>
          <c:smooth val="0"/>
        </c:ser>
        <c:ser>
          <c:idx val="1"/>
          <c:order val="2"/>
          <c:tx>
            <c:strRef>
              <c:f>Sheet1!$D$1</c:f>
              <c:strCache>
                <c:ptCount val="1"/>
                <c:pt idx="0">
                  <c:v>$40 Billion</c:v>
                </c:pt>
              </c:strCache>
            </c:strRef>
          </c:tx>
          <c:spPr>
            <a:ln w="12700">
              <a:solidFill>
                <a:schemeClr val="tx1"/>
              </a:solidFill>
              <a:prstDash val="sysDash"/>
            </a:ln>
          </c:spPr>
          <c:marker>
            <c:symbol val="none"/>
          </c:marker>
          <c:dPt>
            <c:idx val="35"/>
            <c:bubble3D val="0"/>
            <c:spPr>
              <a:ln w="12700">
                <a:gradFill flip="none" rotWithShape="1">
                  <a:gsLst>
                    <a:gs pos="63000">
                      <a:schemeClr val="tx1"/>
                    </a:gs>
                    <a:gs pos="65000">
                      <a:schemeClr val="accent1">
                        <a:tint val="44500"/>
                        <a:satMod val="160000"/>
                      </a:schemeClr>
                    </a:gs>
                    <a:gs pos="69000">
                      <a:schemeClr val="bg1"/>
                    </a:gs>
                  </a:gsLst>
                  <a:lin ang="0" scaled="1"/>
                  <a:tileRect/>
                </a:gradFill>
                <a:prstDash val="sysDash"/>
              </a:ln>
            </c:spPr>
          </c:dPt>
          <c:dLbls>
            <c:dLbl>
              <c:idx val="5"/>
              <c:layout>
                <c:manualLayout>
                  <c:x val="0.11077905080607693"/>
                  <c:y val="-3.3083383807793257E-2"/>
                </c:manualLayout>
              </c:layout>
              <c:tx>
                <c:rich>
                  <a:bodyPr/>
                  <a:lstStyle/>
                  <a:p>
                    <a:r>
                      <a:rPr lang="en-US" dirty="0">
                        <a:solidFill>
                          <a:schemeClr val="tx1"/>
                        </a:solidFill>
                      </a:rPr>
                      <a:t>$40 </a:t>
                    </a:r>
                    <a:r>
                      <a:rPr lang="en-US" dirty="0" smtClean="0">
                        <a:solidFill>
                          <a:schemeClr val="tx1"/>
                        </a:solidFill>
                      </a:rPr>
                      <a:t>billion</a:t>
                    </a:r>
                    <a:endParaRPr lang="en-US" dirty="0"/>
                  </a:p>
                </c:rich>
              </c:tx>
              <c:dLblPos val="r"/>
              <c:showLegendKey val="0"/>
              <c:showVal val="0"/>
              <c:showCatName val="0"/>
              <c:showSerName val="1"/>
              <c:showPercent val="0"/>
              <c:showBubbleSize val="0"/>
            </c:dLbl>
            <c:txPr>
              <a:bodyPr/>
              <a:lstStyle/>
              <a:p>
                <a:pPr>
                  <a:defRPr>
                    <a:solidFill>
                      <a:schemeClr val="tx1"/>
                    </a:solidFill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1975</c:v>
                </c:pt>
                <c:pt idx="1">
                  <c:v>1976</c:v>
                </c:pt>
                <c:pt idx="2">
                  <c:v>1977</c:v>
                </c:pt>
                <c:pt idx="3">
                  <c:v>1978</c:v>
                </c:pt>
                <c:pt idx="4">
                  <c:v>1979</c:v>
                </c:pt>
                <c:pt idx="5">
                  <c:v>1980</c:v>
                </c:pt>
                <c:pt idx="6">
                  <c:v>1981</c:v>
                </c:pt>
                <c:pt idx="7">
                  <c:v>1982</c:v>
                </c:pt>
                <c:pt idx="8">
                  <c:v>1983</c:v>
                </c:pt>
                <c:pt idx="9">
                  <c:v>1984</c:v>
                </c:pt>
                <c:pt idx="10">
                  <c:v>1985</c:v>
                </c:pt>
                <c:pt idx="11">
                  <c:v>1986</c:v>
                </c:pt>
                <c:pt idx="12">
                  <c:v>1987</c:v>
                </c:pt>
                <c:pt idx="13">
                  <c:v>1988</c:v>
                </c:pt>
                <c:pt idx="14">
                  <c:v>1989</c:v>
                </c:pt>
                <c:pt idx="15">
                  <c:v>1990</c:v>
                </c:pt>
                <c:pt idx="16">
                  <c:v>1991</c:v>
                </c:pt>
                <c:pt idx="17">
                  <c:v>1992</c:v>
                </c:pt>
                <c:pt idx="18">
                  <c:v>1993</c:v>
                </c:pt>
                <c:pt idx="19">
                  <c:v>1994</c:v>
                </c:pt>
                <c:pt idx="20">
                  <c:v>1995</c:v>
                </c:pt>
                <c:pt idx="21">
                  <c:v>1996</c:v>
                </c:pt>
                <c:pt idx="22">
                  <c:v>1997</c:v>
                </c:pt>
                <c:pt idx="23">
                  <c:v>1998</c:v>
                </c:pt>
                <c:pt idx="24">
                  <c:v>1999</c:v>
                </c:pt>
                <c:pt idx="25">
                  <c:v>2000</c:v>
                </c:pt>
                <c:pt idx="26">
                  <c:v>2001</c:v>
                </c:pt>
                <c:pt idx="27">
                  <c:v>2002</c:v>
                </c:pt>
                <c:pt idx="28">
                  <c:v>2003</c:v>
                </c:pt>
                <c:pt idx="29">
                  <c:v>2004</c:v>
                </c:pt>
                <c:pt idx="30">
                  <c:v>2005</c:v>
                </c:pt>
                <c:pt idx="31">
                  <c:v>2006</c:v>
                </c:pt>
                <c:pt idx="32">
                  <c:v>2007</c:v>
                </c:pt>
                <c:pt idx="33">
                  <c:v>2008</c:v>
                </c:pt>
                <c:pt idx="34">
                  <c:v>2009</c:v>
                </c:pt>
                <c:pt idx="35">
                  <c:v>2010</c:v>
                </c:pt>
                <c:pt idx="36">
                  <c:v>2011</c:v>
                </c:pt>
                <c:pt idx="37">
                  <c:v>2012</c:v>
                </c:pt>
                <c:pt idx="38">
                  <c:v>2013</c:v>
                </c:pt>
                <c:pt idx="39">
                  <c:v>2014</c:v>
                </c:pt>
                <c:pt idx="40">
                  <c:v>2015</c:v>
                </c:pt>
              </c:numCache>
            </c:numRef>
          </c:cat>
          <c:val>
            <c:numRef>
              <c:f>Sheet1!$D$2:$D$42</c:f>
              <c:numCache>
                <c:formatCode>General</c:formatCode>
                <c:ptCount val="41"/>
                <c:pt idx="0">
                  <c:v>40</c:v>
                </c:pt>
                <c:pt idx="1">
                  <c:v>40</c:v>
                </c:pt>
                <c:pt idx="2">
                  <c:v>40</c:v>
                </c:pt>
                <c:pt idx="3">
                  <c:v>40</c:v>
                </c:pt>
                <c:pt idx="4">
                  <c:v>40</c:v>
                </c:pt>
                <c:pt idx="5">
                  <c:v>40</c:v>
                </c:pt>
                <c:pt idx="6">
                  <c:v>40</c:v>
                </c:pt>
                <c:pt idx="7">
                  <c:v>40</c:v>
                </c:pt>
                <c:pt idx="8">
                  <c:v>40</c:v>
                </c:pt>
                <c:pt idx="9">
                  <c:v>40</c:v>
                </c:pt>
                <c:pt idx="10">
                  <c:v>40</c:v>
                </c:pt>
                <c:pt idx="11">
                  <c:v>40</c:v>
                </c:pt>
                <c:pt idx="12">
                  <c:v>40</c:v>
                </c:pt>
                <c:pt idx="13">
                  <c:v>40</c:v>
                </c:pt>
                <c:pt idx="14">
                  <c:v>40</c:v>
                </c:pt>
                <c:pt idx="15">
                  <c:v>40</c:v>
                </c:pt>
                <c:pt idx="16">
                  <c:v>40</c:v>
                </c:pt>
                <c:pt idx="17">
                  <c:v>40</c:v>
                </c:pt>
                <c:pt idx="18">
                  <c:v>40</c:v>
                </c:pt>
                <c:pt idx="19">
                  <c:v>40</c:v>
                </c:pt>
                <c:pt idx="20">
                  <c:v>40</c:v>
                </c:pt>
                <c:pt idx="21">
                  <c:v>40</c:v>
                </c:pt>
                <c:pt idx="22">
                  <c:v>40</c:v>
                </c:pt>
                <c:pt idx="23">
                  <c:v>40</c:v>
                </c:pt>
                <c:pt idx="24">
                  <c:v>40</c:v>
                </c:pt>
                <c:pt idx="25">
                  <c:v>40</c:v>
                </c:pt>
                <c:pt idx="26">
                  <c:v>40</c:v>
                </c:pt>
                <c:pt idx="27">
                  <c:v>40</c:v>
                </c:pt>
                <c:pt idx="28">
                  <c:v>40</c:v>
                </c:pt>
                <c:pt idx="29">
                  <c:v>40</c:v>
                </c:pt>
                <c:pt idx="30">
                  <c:v>40</c:v>
                </c:pt>
                <c:pt idx="31">
                  <c:v>40</c:v>
                </c:pt>
                <c:pt idx="32">
                  <c:v>40</c:v>
                </c:pt>
                <c:pt idx="33">
                  <c:v>40</c:v>
                </c:pt>
                <c:pt idx="34">
                  <c:v>40</c:v>
                </c:pt>
                <c:pt idx="35">
                  <c:v>40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$20 Billion</c:v>
                </c:pt>
              </c:strCache>
            </c:strRef>
          </c:tx>
          <c:spPr>
            <a:ln w="12700">
              <a:solidFill>
                <a:schemeClr val="tx1"/>
              </a:solidFill>
              <a:prstDash val="sysDash"/>
            </a:ln>
          </c:spPr>
          <c:marker>
            <c:symbol val="none"/>
          </c:marker>
          <c:dLbls>
            <c:dLbl>
              <c:idx val="5"/>
              <c:layout>
                <c:manualLayout>
                  <c:x val="0.10923643607410624"/>
                  <c:y val="-3.5647486371895819E-2"/>
                </c:manualLayout>
              </c:layout>
              <c:tx>
                <c:rich>
                  <a:bodyPr/>
                  <a:lstStyle/>
                  <a:p>
                    <a:r>
                      <a:rPr lang="en-US" dirty="0">
                        <a:solidFill>
                          <a:schemeClr val="tx1"/>
                        </a:solidFill>
                      </a:rPr>
                      <a:t>$20 </a:t>
                    </a:r>
                    <a:r>
                      <a:rPr lang="en-US" dirty="0" smtClean="0">
                        <a:solidFill>
                          <a:schemeClr val="tx1"/>
                        </a:solidFill>
                      </a:rPr>
                      <a:t>billion</a:t>
                    </a:r>
                    <a:endParaRPr lang="en-US" dirty="0"/>
                  </a:p>
                </c:rich>
              </c:tx>
              <c:dLblPos val="r"/>
              <c:showLegendKey val="0"/>
              <c:showVal val="0"/>
              <c:showCatName val="0"/>
              <c:showSerName val="1"/>
              <c:showPercent val="0"/>
              <c:showBubbleSize val="0"/>
            </c:dLbl>
            <c:txPr>
              <a:bodyPr/>
              <a:lstStyle/>
              <a:p>
                <a:pPr>
                  <a:defRPr>
                    <a:solidFill>
                      <a:schemeClr val="tx1"/>
                    </a:solidFill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1975</c:v>
                </c:pt>
                <c:pt idx="1">
                  <c:v>1976</c:v>
                </c:pt>
                <c:pt idx="2">
                  <c:v>1977</c:v>
                </c:pt>
                <c:pt idx="3">
                  <c:v>1978</c:v>
                </c:pt>
                <c:pt idx="4">
                  <c:v>1979</c:v>
                </c:pt>
                <c:pt idx="5">
                  <c:v>1980</c:v>
                </c:pt>
                <c:pt idx="6">
                  <c:v>1981</c:v>
                </c:pt>
                <c:pt idx="7">
                  <c:v>1982</c:v>
                </c:pt>
                <c:pt idx="8">
                  <c:v>1983</c:v>
                </c:pt>
                <c:pt idx="9">
                  <c:v>1984</c:v>
                </c:pt>
                <c:pt idx="10">
                  <c:v>1985</c:v>
                </c:pt>
                <c:pt idx="11">
                  <c:v>1986</c:v>
                </c:pt>
                <c:pt idx="12">
                  <c:v>1987</c:v>
                </c:pt>
                <c:pt idx="13">
                  <c:v>1988</c:v>
                </c:pt>
                <c:pt idx="14">
                  <c:v>1989</c:v>
                </c:pt>
                <c:pt idx="15">
                  <c:v>1990</c:v>
                </c:pt>
                <c:pt idx="16">
                  <c:v>1991</c:v>
                </c:pt>
                <c:pt idx="17">
                  <c:v>1992</c:v>
                </c:pt>
                <c:pt idx="18">
                  <c:v>1993</c:v>
                </c:pt>
                <c:pt idx="19">
                  <c:v>1994</c:v>
                </c:pt>
                <c:pt idx="20">
                  <c:v>1995</c:v>
                </c:pt>
                <c:pt idx="21">
                  <c:v>1996</c:v>
                </c:pt>
                <c:pt idx="22">
                  <c:v>1997</c:v>
                </c:pt>
                <c:pt idx="23">
                  <c:v>1998</c:v>
                </c:pt>
                <c:pt idx="24">
                  <c:v>1999</c:v>
                </c:pt>
                <c:pt idx="25">
                  <c:v>2000</c:v>
                </c:pt>
                <c:pt idx="26">
                  <c:v>2001</c:v>
                </c:pt>
                <c:pt idx="27">
                  <c:v>2002</c:v>
                </c:pt>
                <c:pt idx="28">
                  <c:v>2003</c:v>
                </c:pt>
                <c:pt idx="29">
                  <c:v>2004</c:v>
                </c:pt>
                <c:pt idx="30">
                  <c:v>2005</c:v>
                </c:pt>
                <c:pt idx="31">
                  <c:v>2006</c:v>
                </c:pt>
                <c:pt idx="32">
                  <c:v>2007</c:v>
                </c:pt>
                <c:pt idx="33">
                  <c:v>2008</c:v>
                </c:pt>
                <c:pt idx="34">
                  <c:v>2009</c:v>
                </c:pt>
                <c:pt idx="35">
                  <c:v>2010</c:v>
                </c:pt>
                <c:pt idx="36">
                  <c:v>2011</c:v>
                </c:pt>
                <c:pt idx="37">
                  <c:v>2012</c:v>
                </c:pt>
                <c:pt idx="38">
                  <c:v>2013</c:v>
                </c:pt>
                <c:pt idx="39">
                  <c:v>2014</c:v>
                </c:pt>
                <c:pt idx="40">
                  <c:v>2015</c:v>
                </c:pt>
              </c:numCache>
            </c:numRef>
          </c:cat>
          <c:val>
            <c:numRef>
              <c:f>Sheet1!$E$2:$E$42</c:f>
              <c:numCache>
                <c:formatCode>General</c:formatCode>
                <c:ptCount val="41"/>
                <c:pt idx="0">
                  <c:v>20</c:v>
                </c:pt>
                <c:pt idx="1">
                  <c:v>20</c:v>
                </c:pt>
                <c:pt idx="2">
                  <c:v>20</c:v>
                </c:pt>
                <c:pt idx="3">
                  <c:v>20</c:v>
                </c:pt>
                <c:pt idx="4">
                  <c:v>20</c:v>
                </c:pt>
                <c:pt idx="5">
                  <c:v>20</c:v>
                </c:pt>
                <c:pt idx="6">
                  <c:v>20</c:v>
                </c:pt>
                <c:pt idx="7">
                  <c:v>20</c:v>
                </c:pt>
                <c:pt idx="8">
                  <c:v>20</c:v>
                </c:pt>
                <c:pt idx="9">
                  <c:v>20</c:v>
                </c:pt>
                <c:pt idx="10">
                  <c:v>20</c:v>
                </c:pt>
                <c:pt idx="11">
                  <c:v>20</c:v>
                </c:pt>
                <c:pt idx="12">
                  <c:v>20</c:v>
                </c:pt>
                <c:pt idx="13">
                  <c:v>20</c:v>
                </c:pt>
                <c:pt idx="14">
                  <c:v>20</c:v>
                </c:pt>
                <c:pt idx="15">
                  <c:v>20</c:v>
                </c:pt>
                <c:pt idx="16">
                  <c:v>20</c:v>
                </c:pt>
                <c:pt idx="17">
                  <c:v>20</c:v>
                </c:pt>
                <c:pt idx="18">
                  <c:v>20</c:v>
                </c:pt>
                <c:pt idx="19">
                  <c:v>20</c:v>
                </c:pt>
                <c:pt idx="20">
                  <c:v>20</c:v>
                </c:pt>
                <c:pt idx="21">
                  <c:v>20</c:v>
                </c:pt>
                <c:pt idx="22">
                  <c:v>20</c:v>
                </c:pt>
                <c:pt idx="23">
                  <c:v>20</c:v>
                </c:pt>
                <c:pt idx="24">
                  <c:v>20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20468224"/>
        <c:axId val="120469760"/>
      </c:lineChart>
      <c:catAx>
        <c:axId val="12046822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ln>
            <a:solidFill>
              <a:schemeClr val="tx1"/>
            </a:solidFill>
          </a:ln>
        </c:spPr>
        <c:txPr>
          <a:bodyPr rot="-2700000" vert="horz"/>
          <a:lstStyle/>
          <a:p>
            <a:pPr>
              <a:defRPr/>
            </a:pPr>
            <a:endParaRPr lang="en-US"/>
          </a:p>
        </c:txPr>
        <c:crossAx val="120469760"/>
        <c:crosses val="autoZero"/>
        <c:auto val="1"/>
        <c:lblAlgn val="ctr"/>
        <c:lblOffset val="100"/>
        <c:tickLblSkip val="2"/>
        <c:noMultiLvlLbl val="0"/>
      </c:catAx>
      <c:valAx>
        <c:axId val="120469760"/>
        <c:scaling>
          <c:orientation val="minMax"/>
        </c:scaling>
        <c:delete val="0"/>
        <c:axPos val="l"/>
        <c:majorGridlines>
          <c:spPr>
            <a:ln>
              <a:solidFill>
                <a:schemeClr val="bg1"/>
              </a:solidFill>
            </a:ln>
          </c:spPr>
        </c:majorGridlines>
        <c:numFmt formatCode="&quot;$&quot;#,##0" sourceLinked="0"/>
        <c:majorTickMark val="out"/>
        <c:minorTickMark val="none"/>
        <c:tickLblPos val="nextTo"/>
        <c:spPr>
          <a:ln>
            <a:solidFill>
              <a:schemeClr val="tx1"/>
            </a:solidFill>
          </a:ln>
        </c:spPr>
        <c:crossAx val="120468224"/>
        <c:crosses val="autoZero"/>
        <c:crossBetween val="between"/>
      </c:valAx>
      <c:spPr>
        <a:noFill/>
        <a:ln w="25400">
          <a:noFill/>
        </a:ln>
      </c:spPr>
    </c:plotArea>
    <c:legend>
      <c:legendPos val="b"/>
      <c:legendEntry>
        <c:idx val="2"/>
        <c:delete val="1"/>
      </c:legendEntry>
      <c:legendEntry>
        <c:idx val="3"/>
        <c:delete val="1"/>
      </c:legendEntry>
      <c:layout>
        <c:manualLayout>
          <c:xMode val="edge"/>
          <c:yMode val="edge"/>
          <c:x val="0.36181102362204726"/>
          <c:y val="0.88660284733800321"/>
          <c:w val="0.32160844915596504"/>
          <c:h val="4.9425398748233387E-2"/>
        </c:manualLayout>
      </c:layout>
      <c:overlay val="0"/>
      <c:txPr>
        <a:bodyPr/>
        <a:lstStyle/>
        <a:p>
          <a:pPr>
            <a:defRPr sz="1800" baseline="12000"/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1200"/>
      </a:pPr>
      <a:endParaRPr lang="en-US"/>
    </a:p>
  </c:txPr>
  <c:externalData r:id="rId1">
    <c:autoUpdate val="0"/>
  </c:externalData>
  <c:userShapes r:id="rId2"/>
</c:chartSpace>
</file>

<file path=ppt/charts/chart5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CA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8097541165796735E-2"/>
          <c:y val="7.933083120289619E-2"/>
          <c:w val="0.92428766404199481"/>
          <c:h val="0.5853388266765599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Actual </c:v>
                </c:pt>
              </c:strCache>
            </c:strRef>
          </c:tx>
          <c:spPr>
            <a:solidFill>
              <a:srgbClr val="8B9B3C"/>
            </a:solidFill>
            <a:ln w="6350">
              <a:solidFill>
                <a:schemeClr val="tx1"/>
              </a:solidFill>
              <a:prstDash val="solid"/>
            </a:ln>
          </c:spPr>
          <c:invertIfNegative val="0"/>
          <c:dPt>
            <c:idx val="37"/>
            <c:invertIfNegative val="0"/>
            <c:bubble3D val="0"/>
            <c:spPr>
              <a:solidFill>
                <a:srgbClr val="8B9B3C"/>
              </a:solidFill>
              <a:ln w="6350">
                <a:solidFill>
                  <a:schemeClr val="tx1"/>
                </a:solidFill>
                <a:prstDash val="solid"/>
              </a:ln>
            </c:spPr>
          </c:dPt>
          <c:dPt>
            <c:idx val="38"/>
            <c:invertIfNegative val="0"/>
            <c:bubble3D val="0"/>
            <c:spPr>
              <a:solidFill>
                <a:srgbClr val="8B9B3C"/>
              </a:solidFill>
              <a:ln w="6350">
                <a:solidFill>
                  <a:schemeClr val="tx1"/>
                </a:solidFill>
                <a:prstDash val="solid"/>
              </a:ln>
            </c:spPr>
          </c:dPt>
          <c:cat>
            <c:numRef>
              <c:f>Sheet1!$A$2:$A$41</c:f>
              <c:numCache>
                <c:formatCode>General</c:formatCode>
                <c:ptCount val="40"/>
                <c:pt idx="0">
                  <c:v>1976</c:v>
                </c:pt>
                <c:pt idx="1">
                  <c:v>1977</c:v>
                </c:pt>
                <c:pt idx="2">
                  <c:v>1978</c:v>
                </c:pt>
                <c:pt idx="3">
                  <c:v>1979</c:v>
                </c:pt>
                <c:pt idx="4">
                  <c:v>1980</c:v>
                </c:pt>
                <c:pt idx="5">
                  <c:v>1981</c:v>
                </c:pt>
                <c:pt idx="6">
                  <c:v>1982</c:v>
                </c:pt>
                <c:pt idx="7">
                  <c:v>1983</c:v>
                </c:pt>
                <c:pt idx="8">
                  <c:v>1984</c:v>
                </c:pt>
                <c:pt idx="9">
                  <c:v>1985</c:v>
                </c:pt>
                <c:pt idx="10">
                  <c:v>1986</c:v>
                </c:pt>
                <c:pt idx="11">
                  <c:v>1987</c:v>
                </c:pt>
                <c:pt idx="12">
                  <c:v>1988</c:v>
                </c:pt>
                <c:pt idx="13">
                  <c:v>1989</c:v>
                </c:pt>
                <c:pt idx="14">
                  <c:v>1990</c:v>
                </c:pt>
                <c:pt idx="15">
                  <c:v>1991</c:v>
                </c:pt>
                <c:pt idx="16">
                  <c:v>1992</c:v>
                </c:pt>
                <c:pt idx="17">
                  <c:v>1993</c:v>
                </c:pt>
                <c:pt idx="18">
                  <c:v>1994</c:v>
                </c:pt>
                <c:pt idx="19">
                  <c:v>1995</c:v>
                </c:pt>
                <c:pt idx="20">
                  <c:v>1996</c:v>
                </c:pt>
                <c:pt idx="21">
                  <c:v>1997</c:v>
                </c:pt>
                <c:pt idx="22">
                  <c:v>1998</c:v>
                </c:pt>
                <c:pt idx="23">
                  <c:v>1999</c:v>
                </c:pt>
                <c:pt idx="24">
                  <c:v>2000</c:v>
                </c:pt>
                <c:pt idx="25">
                  <c:v>2001</c:v>
                </c:pt>
                <c:pt idx="26">
                  <c:v>2002</c:v>
                </c:pt>
                <c:pt idx="27">
                  <c:v>2003</c:v>
                </c:pt>
                <c:pt idx="28">
                  <c:v>2004</c:v>
                </c:pt>
                <c:pt idx="29">
                  <c:v>2005</c:v>
                </c:pt>
                <c:pt idx="30">
                  <c:v>2006</c:v>
                </c:pt>
                <c:pt idx="31">
                  <c:v>2007</c:v>
                </c:pt>
                <c:pt idx="32">
                  <c:v>2008</c:v>
                </c:pt>
                <c:pt idx="33">
                  <c:v>2009</c:v>
                </c:pt>
                <c:pt idx="34">
                  <c:v>2010</c:v>
                </c:pt>
                <c:pt idx="35">
                  <c:v>2011</c:v>
                </c:pt>
                <c:pt idx="36">
                  <c:v>2012</c:v>
                </c:pt>
                <c:pt idx="37">
                  <c:v>2013</c:v>
                </c:pt>
                <c:pt idx="38">
                  <c:v>2014</c:v>
                </c:pt>
                <c:pt idx="39">
                  <c:v>2015</c:v>
                </c:pt>
              </c:numCache>
            </c:numRef>
          </c:cat>
          <c:val>
            <c:numRef>
              <c:f>Sheet1!$B$2:$B$41</c:f>
              <c:numCache>
                <c:formatCode>0.0%</c:formatCode>
                <c:ptCount val="40"/>
                <c:pt idx="0">
                  <c:v>-5.3805738594490116E-3</c:v>
                </c:pt>
                <c:pt idx="1">
                  <c:v>7.7982435156591645E-3</c:v>
                </c:pt>
                <c:pt idx="2">
                  <c:v>3.5244987612158107E-2</c:v>
                </c:pt>
                <c:pt idx="3">
                  <c:v>1.5267301133304434E-2</c:v>
                </c:pt>
                <c:pt idx="4">
                  <c:v>1.3143500872113023E-2</c:v>
                </c:pt>
                <c:pt idx="5">
                  <c:v>6.6327046121871236E-2</c:v>
                </c:pt>
                <c:pt idx="6">
                  <c:v>3.9438096153621149E-2</c:v>
                </c:pt>
                <c:pt idx="7">
                  <c:v>5.7299491905196787E-2</c:v>
                </c:pt>
                <c:pt idx="8">
                  <c:v>7.9620030169185174E-3</c:v>
                </c:pt>
                <c:pt idx="9">
                  <c:v>4.8257458417013677E-3</c:v>
                </c:pt>
                <c:pt idx="10">
                  <c:v>-8.6458835441319826E-3</c:v>
                </c:pt>
                <c:pt idx="11">
                  <c:v>8.2544400939037477E-3</c:v>
                </c:pt>
                <c:pt idx="12">
                  <c:v>4.0580178071512485E-2</c:v>
                </c:pt>
                <c:pt idx="13">
                  <c:v>8.6494612803946769E-3</c:v>
                </c:pt>
                <c:pt idx="14">
                  <c:v>-1.0404075211307706E-3</c:v>
                </c:pt>
                <c:pt idx="15">
                  <c:v>5.0656545667691288E-2</c:v>
                </c:pt>
                <c:pt idx="16">
                  <c:v>-3.186822064305872E-3</c:v>
                </c:pt>
                <c:pt idx="17">
                  <c:v>-1.2880524586400766E-2</c:v>
                </c:pt>
                <c:pt idx="18">
                  <c:v>-4.6403557073929624E-3</c:v>
                </c:pt>
                <c:pt idx="19">
                  <c:v>-7.4297416227422364E-3</c:v>
                </c:pt>
                <c:pt idx="20">
                  <c:v>-1.9399035677912124E-2</c:v>
                </c:pt>
                <c:pt idx="21">
                  <c:v>-1.2564051288184164E-3</c:v>
                </c:pt>
                <c:pt idx="22">
                  <c:v>6.9948688205651699E-2</c:v>
                </c:pt>
                <c:pt idx="23">
                  <c:v>-1.1066720873894598E-3</c:v>
                </c:pt>
                <c:pt idx="24">
                  <c:v>1.3592014372816541E-2</c:v>
                </c:pt>
                <c:pt idx="25">
                  <c:v>4.5525330653662044E-2</c:v>
                </c:pt>
                <c:pt idx="26">
                  <c:v>1.3161772091564439E-2</c:v>
                </c:pt>
                <c:pt idx="27">
                  <c:v>-2.8714727355316771E-3</c:v>
                </c:pt>
                <c:pt idx="28">
                  <c:v>5.6068695553198378E-2</c:v>
                </c:pt>
                <c:pt idx="29">
                  <c:v>8.6253410300709543E-3</c:v>
                </c:pt>
                <c:pt idx="30">
                  <c:v>5.0955447166991075E-2</c:v>
                </c:pt>
                <c:pt idx="31">
                  <c:v>1.0460125094815087E-2</c:v>
                </c:pt>
                <c:pt idx="32">
                  <c:v>3.9330812234615875E-2</c:v>
                </c:pt>
                <c:pt idx="33">
                  <c:v>3.9779375994450694E-2</c:v>
                </c:pt>
                <c:pt idx="34">
                  <c:v>2.2382705503463995E-2</c:v>
                </c:pt>
                <c:pt idx="35">
                  <c:v>1.5727102124096781E-3</c:v>
                </c:pt>
                <c:pt idx="36">
                  <c:v>-1.3467740258867988E-2</c:v>
                </c:pt>
                <c:pt idx="37">
                  <c:v>6.4294410767335997E-3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Forecast</c:v>
                </c:pt>
              </c:strCache>
            </c:strRef>
          </c:tx>
          <c:spPr>
            <a:solidFill>
              <a:schemeClr val="bg1"/>
            </a:solidFill>
            <a:ln>
              <a:solidFill>
                <a:schemeClr val="tx1"/>
              </a:solidFill>
            </a:ln>
          </c:spPr>
          <c:invertIfNegative val="0"/>
          <c:dPt>
            <c:idx val="39"/>
            <c:invertIfNegative val="0"/>
            <c:bubble3D val="0"/>
            <c:spPr>
              <a:solidFill>
                <a:schemeClr val="bg1"/>
              </a:solidFill>
              <a:ln w="6350">
                <a:solidFill>
                  <a:schemeClr val="tx1"/>
                </a:solidFill>
              </a:ln>
            </c:spPr>
          </c:dPt>
          <c:cat>
            <c:numRef>
              <c:f>Sheet1!$A$2:$A$41</c:f>
              <c:numCache>
                <c:formatCode>General</c:formatCode>
                <c:ptCount val="40"/>
                <c:pt idx="0">
                  <c:v>1976</c:v>
                </c:pt>
                <c:pt idx="1">
                  <c:v>1977</c:v>
                </c:pt>
                <c:pt idx="2">
                  <c:v>1978</c:v>
                </c:pt>
                <c:pt idx="3">
                  <c:v>1979</c:v>
                </c:pt>
                <c:pt idx="4">
                  <c:v>1980</c:v>
                </c:pt>
                <c:pt idx="5">
                  <c:v>1981</c:v>
                </c:pt>
                <c:pt idx="6">
                  <c:v>1982</c:v>
                </c:pt>
                <c:pt idx="7">
                  <c:v>1983</c:v>
                </c:pt>
                <c:pt idx="8">
                  <c:v>1984</c:v>
                </c:pt>
                <c:pt idx="9">
                  <c:v>1985</c:v>
                </c:pt>
                <c:pt idx="10">
                  <c:v>1986</c:v>
                </c:pt>
                <c:pt idx="11">
                  <c:v>1987</c:v>
                </c:pt>
                <c:pt idx="12">
                  <c:v>1988</c:v>
                </c:pt>
                <c:pt idx="13">
                  <c:v>1989</c:v>
                </c:pt>
                <c:pt idx="14">
                  <c:v>1990</c:v>
                </c:pt>
                <c:pt idx="15">
                  <c:v>1991</c:v>
                </c:pt>
                <c:pt idx="16">
                  <c:v>1992</c:v>
                </c:pt>
                <c:pt idx="17">
                  <c:v>1993</c:v>
                </c:pt>
                <c:pt idx="18">
                  <c:v>1994</c:v>
                </c:pt>
                <c:pt idx="19">
                  <c:v>1995</c:v>
                </c:pt>
                <c:pt idx="20">
                  <c:v>1996</c:v>
                </c:pt>
                <c:pt idx="21">
                  <c:v>1997</c:v>
                </c:pt>
                <c:pt idx="22">
                  <c:v>1998</c:v>
                </c:pt>
                <c:pt idx="23">
                  <c:v>1999</c:v>
                </c:pt>
                <c:pt idx="24">
                  <c:v>2000</c:v>
                </c:pt>
                <c:pt idx="25">
                  <c:v>2001</c:v>
                </c:pt>
                <c:pt idx="26">
                  <c:v>2002</c:v>
                </c:pt>
                <c:pt idx="27">
                  <c:v>2003</c:v>
                </c:pt>
                <c:pt idx="28">
                  <c:v>2004</c:v>
                </c:pt>
                <c:pt idx="29">
                  <c:v>2005</c:v>
                </c:pt>
                <c:pt idx="30">
                  <c:v>2006</c:v>
                </c:pt>
                <c:pt idx="31">
                  <c:v>2007</c:v>
                </c:pt>
                <c:pt idx="32">
                  <c:v>2008</c:v>
                </c:pt>
                <c:pt idx="33">
                  <c:v>2009</c:v>
                </c:pt>
                <c:pt idx="34">
                  <c:v>2010</c:v>
                </c:pt>
                <c:pt idx="35">
                  <c:v>2011</c:v>
                </c:pt>
                <c:pt idx="36">
                  <c:v>2012</c:v>
                </c:pt>
                <c:pt idx="37">
                  <c:v>2013</c:v>
                </c:pt>
                <c:pt idx="38">
                  <c:v>2014</c:v>
                </c:pt>
                <c:pt idx="39">
                  <c:v>2015</c:v>
                </c:pt>
              </c:numCache>
            </c:numRef>
          </c:cat>
          <c:val>
            <c:numRef>
              <c:f>Sheet1!$C$2:$C$41</c:f>
              <c:numCache>
                <c:formatCode>General</c:formatCode>
                <c:ptCount val="40"/>
                <c:pt idx="38" formatCode="0.0%">
                  <c:v>-5.8852175715636834E-3</c:v>
                </c:pt>
                <c:pt idx="39" formatCode="0.0%">
                  <c:v>-1.8539587053728934E-2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100"/>
        <c:axId val="120619008"/>
        <c:axId val="120620544"/>
      </c:barChart>
      <c:lineChart>
        <c:grouping val="standard"/>
        <c:varyColors val="0"/>
        <c:ser>
          <c:idx val="2"/>
          <c:order val="2"/>
          <c:tx>
            <c:strRef>
              <c:f>Sheet1!$D$1</c:f>
              <c:strCache>
                <c:ptCount val="1"/>
                <c:pt idx="0">
                  <c:v>Average (1975–1991)</c:v>
                </c:pt>
              </c:strCache>
            </c:strRef>
          </c:tx>
          <c:spPr>
            <a:ln w="12700">
              <a:solidFill>
                <a:schemeClr val="tx1"/>
              </a:solidFill>
              <a:prstDash val="sysDot"/>
            </a:ln>
          </c:spPr>
          <c:marker>
            <c:symbol val="none"/>
          </c:marker>
          <c:dPt>
            <c:idx val="15"/>
            <c:bubble3D val="0"/>
          </c:dPt>
          <c:dLbls>
            <c:dLbl>
              <c:idx val="9"/>
              <c:layout>
                <c:manualLayout>
                  <c:x val="-2.9490065679252549E-2"/>
                  <c:y val="-2.7624309392265192E-2"/>
                </c:manualLayout>
              </c:layout>
              <c:numFmt formatCode="0.0%" sourceLinked="0"/>
              <c:spPr/>
              <c:txPr>
                <a:bodyPr/>
                <a:lstStyle/>
                <a:p>
                  <a:pPr>
                    <a:defRPr/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showLegendKey val="0"/>
            <c:showVal val="0"/>
            <c:showCatName val="0"/>
            <c:showSerName val="0"/>
            <c:showPercent val="0"/>
            <c:showBubbleSize val="0"/>
          </c:dLbls>
          <c:cat>
            <c:numRef>
              <c:f>Sheet1!$A$2:$A$41</c:f>
              <c:numCache>
                <c:formatCode>General</c:formatCode>
                <c:ptCount val="40"/>
                <c:pt idx="0">
                  <c:v>1976</c:v>
                </c:pt>
                <c:pt idx="1">
                  <c:v>1977</c:v>
                </c:pt>
                <c:pt idx="2">
                  <c:v>1978</c:v>
                </c:pt>
                <c:pt idx="3">
                  <c:v>1979</c:v>
                </c:pt>
                <c:pt idx="4">
                  <c:v>1980</c:v>
                </c:pt>
                <c:pt idx="5">
                  <c:v>1981</c:v>
                </c:pt>
                <c:pt idx="6">
                  <c:v>1982</c:v>
                </c:pt>
                <c:pt idx="7">
                  <c:v>1983</c:v>
                </c:pt>
                <c:pt idx="8">
                  <c:v>1984</c:v>
                </c:pt>
                <c:pt idx="9">
                  <c:v>1985</c:v>
                </c:pt>
                <c:pt idx="10">
                  <c:v>1986</c:v>
                </c:pt>
                <c:pt idx="11">
                  <c:v>1987</c:v>
                </c:pt>
                <c:pt idx="12">
                  <c:v>1988</c:v>
                </c:pt>
                <c:pt idx="13">
                  <c:v>1989</c:v>
                </c:pt>
                <c:pt idx="14">
                  <c:v>1990</c:v>
                </c:pt>
                <c:pt idx="15">
                  <c:v>1991</c:v>
                </c:pt>
                <c:pt idx="16">
                  <c:v>1992</c:v>
                </c:pt>
                <c:pt idx="17">
                  <c:v>1993</c:v>
                </c:pt>
                <c:pt idx="18">
                  <c:v>1994</c:v>
                </c:pt>
                <c:pt idx="19">
                  <c:v>1995</c:v>
                </c:pt>
                <c:pt idx="20">
                  <c:v>1996</c:v>
                </c:pt>
                <c:pt idx="21">
                  <c:v>1997</c:v>
                </c:pt>
                <c:pt idx="22">
                  <c:v>1998</c:v>
                </c:pt>
                <c:pt idx="23">
                  <c:v>1999</c:v>
                </c:pt>
                <c:pt idx="24">
                  <c:v>2000</c:v>
                </c:pt>
                <c:pt idx="25">
                  <c:v>2001</c:v>
                </c:pt>
                <c:pt idx="26">
                  <c:v>2002</c:v>
                </c:pt>
                <c:pt idx="27">
                  <c:v>2003</c:v>
                </c:pt>
                <c:pt idx="28">
                  <c:v>2004</c:v>
                </c:pt>
                <c:pt idx="29">
                  <c:v>2005</c:v>
                </c:pt>
                <c:pt idx="30">
                  <c:v>2006</c:v>
                </c:pt>
                <c:pt idx="31">
                  <c:v>2007</c:v>
                </c:pt>
                <c:pt idx="32">
                  <c:v>2008</c:v>
                </c:pt>
                <c:pt idx="33">
                  <c:v>2009</c:v>
                </c:pt>
                <c:pt idx="34">
                  <c:v>2010</c:v>
                </c:pt>
                <c:pt idx="35">
                  <c:v>2011</c:v>
                </c:pt>
                <c:pt idx="36">
                  <c:v>2012</c:v>
                </c:pt>
                <c:pt idx="37">
                  <c:v>2013</c:v>
                </c:pt>
                <c:pt idx="38">
                  <c:v>2014</c:v>
                </c:pt>
                <c:pt idx="39">
                  <c:v>2015</c:v>
                </c:pt>
              </c:numCache>
            </c:numRef>
          </c:cat>
          <c:val>
            <c:numRef>
              <c:f>Sheet1!$D$2:$D$41</c:f>
              <c:numCache>
                <c:formatCode>0.00%</c:formatCode>
                <c:ptCount val="40"/>
                <c:pt idx="0">
                  <c:v>2.102330568243449E-2</c:v>
                </c:pt>
                <c:pt idx="1">
                  <c:v>2.102330568243449E-2</c:v>
                </c:pt>
                <c:pt idx="2">
                  <c:v>2.102330568243449E-2</c:v>
                </c:pt>
                <c:pt idx="3">
                  <c:v>2.102330568243449E-2</c:v>
                </c:pt>
                <c:pt idx="4">
                  <c:v>2.102330568243449E-2</c:v>
                </c:pt>
                <c:pt idx="5">
                  <c:v>2.102330568243449E-2</c:v>
                </c:pt>
                <c:pt idx="6">
                  <c:v>2.102330568243449E-2</c:v>
                </c:pt>
                <c:pt idx="7">
                  <c:v>2.102330568243449E-2</c:v>
                </c:pt>
                <c:pt idx="8">
                  <c:v>2.102330568243449E-2</c:v>
                </c:pt>
                <c:pt idx="9">
                  <c:v>2.102330568243449E-2</c:v>
                </c:pt>
                <c:pt idx="10">
                  <c:v>2.102330568243449E-2</c:v>
                </c:pt>
                <c:pt idx="11">
                  <c:v>2.102330568243449E-2</c:v>
                </c:pt>
                <c:pt idx="12">
                  <c:v>2.102330568243449E-2</c:v>
                </c:pt>
                <c:pt idx="13">
                  <c:v>2.102330568243449E-2</c:v>
                </c:pt>
                <c:pt idx="14">
                  <c:v>2.102330568243449E-2</c:v>
                </c:pt>
                <c:pt idx="15">
                  <c:v>2.102330568243449E-2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Average (1991–1996)</c:v>
                </c:pt>
              </c:strCache>
            </c:strRef>
          </c:tx>
          <c:spPr>
            <a:ln w="12700">
              <a:solidFill>
                <a:schemeClr val="tx1"/>
              </a:solidFill>
              <a:prstDash val="sysDash"/>
            </a:ln>
          </c:spPr>
          <c:marker>
            <c:symbol val="none"/>
          </c:marker>
          <c:dLbls>
            <c:dLbl>
              <c:idx val="19"/>
              <c:layout>
                <c:manualLayout>
                  <c:x val="-7.0448490233770047E-2"/>
                  <c:y val="4.4198895027624308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</c:dLbl>
            <c:numFmt formatCode="0.0%" sourceLinked="0"/>
            <c:showLegendKey val="0"/>
            <c:showVal val="0"/>
            <c:showCatName val="0"/>
            <c:showSerName val="0"/>
            <c:showPercent val="0"/>
            <c:showBubbleSize val="0"/>
          </c:dLbls>
          <c:cat>
            <c:numRef>
              <c:f>Sheet1!$A$2:$A$41</c:f>
              <c:numCache>
                <c:formatCode>General</c:formatCode>
                <c:ptCount val="40"/>
                <c:pt idx="0">
                  <c:v>1976</c:v>
                </c:pt>
                <c:pt idx="1">
                  <c:v>1977</c:v>
                </c:pt>
                <c:pt idx="2">
                  <c:v>1978</c:v>
                </c:pt>
                <c:pt idx="3">
                  <c:v>1979</c:v>
                </c:pt>
                <c:pt idx="4">
                  <c:v>1980</c:v>
                </c:pt>
                <c:pt idx="5">
                  <c:v>1981</c:v>
                </c:pt>
                <c:pt idx="6">
                  <c:v>1982</c:v>
                </c:pt>
                <c:pt idx="7">
                  <c:v>1983</c:v>
                </c:pt>
                <c:pt idx="8">
                  <c:v>1984</c:v>
                </c:pt>
                <c:pt idx="9">
                  <c:v>1985</c:v>
                </c:pt>
                <c:pt idx="10">
                  <c:v>1986</c:v>
                </c:pt>
                <c:pt idx="11">
                  <c:v>1987</c:v>
                </c:pt>
                <c:pt idx="12">
                  <c:v>1988</c:v>
                </c:pt>
                <c:pt idx="13">
                  <c:v>1989</c:v>
                </c:pt>
                <c:pt idx="14">
                  <c:v>1990</c:v>
                </c:pt>
                <c:pt idx="15">
                  <c:v>1991</c:v>
                </c:pt>
                <c:pt idx="16">
                  <c:v>1992</c:v>
                </c:pt>
                <c:pt idx="17">
                  <c:v>1993</c:v>
                </c:pt>
                <c:pt idx="18">
                  <c:v>1994</c:v>
                </c:pt>
                <c:pt idx="19">
                  <c:v>1995</c:v>
                </c:pt>
                <c:pt idx="20">
                  <c:v>1996</c:v>
                </c:pt>
                <c:pt idx="21">
                  <c:v>1997</c:v>
                </c:pt>
                <c:pt idx="22">
                  <c:v>1998</c:v>
                </c:pt>
                <c:pt idx="23">
                  <c:v>1999</c:v>
                </c:pt>
                <c:pt idx="24">
                  <c:v>2000</c:v>
                </c:pt>
                <c:pt idx="25">
                  <c:v>2001</c:v>
                </c:pt>
                <c:pt idx="26">
                  <c:v>2002</c:v>
                </c:pt>
                <c:pt idx="27">
                  <c:v>2003</c:v>
                </c:pt>
                <c:pt idx="28">
                  <c:v>2004</c:v>
                </c:pt>
                <c:pt idx="29">
                  <c:v>2005</c:v>
                </c:pt>
                <c:pt idx="30">
                  <c:v>2006</c:v>
                </c:pt>
                <c:pt idx="31">
                  <c:v>2007</c:v>
                </c:pt>
                <c:pt idx="32">
                  <c:v>2008</c:v>
                </c:pt>
                <c:pt idx="33">
                  <c:v>2009</c:v>
                </c:pt>
                <c:pt idx="34">
                  <c:v>2010</c:v>
                </c:pt>
                <c:pt idx="35">
                  <c:v>2011</c:v>
                </c:pt>
                <c:pt idx="36">
                  <c:v>2012</c:v>
                </c:pt>
                <c:pt idx="37">
                  <c:v>2013</c:v>
                </c:pt>
                <c:pt idx="38">
                  <c:v>2014</c:v>
                </c:pt>
                <c:pt idx="39">
                  <c:v>2015</c:v>
                </c:pt>
              </c:numCache>
            </c:numRef>
          </c:cat>
          <c:val>
            <c:numRef>
              <c:f>Sheet1!$E$2:$E$41</c:f>
              <c:numCache>
                <c:formatCode>General</c:formatCode>
                <c:ptCount val="40"/>
                <c:pt idx="15" formatCode="0.00%">
                  <c:v>-9.525226916827112E-3</c:v>
                </c:pt>
                <c:pt idx="16" formatCode="0.00%">
                  <c:v>-9.525226916827112E-3</c:v>
                </c:pt>
                <c:pt idx="17" formatCode="0.00%">
                  <c:v>-9.525226916827112E-3</c:v>
                </c:pt>
                <c:pt idx="18" formatCode="0.00%">
                  <c:v>-9.525226916827112E-3</c:v>
                </c:pt>
                <c:pt idx="19" formatCode="0.00%">
                  <c:v>-9.525226916827112E-3</c:v>
                </c:pt>
                <c:pt idx="20" formatCode="0.00%">
                  <c:v>-9.525226916827112E-3</c:v>
                </c:pt>
              </c:numCache>
            </c:numRef>
          </c:val>
          <c:smooth val="0"/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Average (1996–2010)</c:v>
                </c:pt>
              </c:strCache>
            </c:strRef>
          </c:tx>
          <c:spPr>
            <a:ln w="12700">
              <a:solidFill>
                <a:schemeClr val="tx1"/>
              </a:solidFill>
            </a:ln>
          </c:spPr>
          <c:marker>
            <c:symbol val="none"/>
          </c:marker>
          <c:dPt>
            <c:idx val="21"/>
            <c:bubble3D val="0"/>
            <c:spPr>
              <a:ln w="12700">
                <a:solidFill>
                  <a:schemeClr val="tx1"/>
                </a:solidFill>
                <a:prstDash val="solid"/>
              </a:ln>
            </c:spPr>
          </c:dPt>
          <c:dLbls>
            <c:dLbl>
              <c:idx val="20"/>
              <c:layout>
                <c:manualLayout>
                  <c:x val="0.11463618409085002"/>
                  <c:y val="-3.5911522584958298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</c:dLbl>
            <c:numFmt formatCode="0.0%" sourceLinked="0"/>
            <c:showLegendKey val="0"/>
            <c:showVal val="0"/>
            <c:showCatName val="0"/>
            <c:showSerName val="0"/>
            <c:showPercent val="0"/>
            <c:showBubbleSize val="0"/>
          </c:dLbls>
          <c:cat>
            <c:numRef>
              <c:f>Sheet1!$A$2:$A$41</c:f>
              <c:numCache>
                <c:formatCode>General</c:formatCode>
                <c:ptCount val="40"/>
                <c:pt idx="0">
                  <c:v>1976</c:v>
                </c:pt>
                <c:pt idx="1">
                  <c:v>1977</c:v>
                </c:pt>
                <c:pt idx="2">
                  <c:v>1978</c:v>
                </c:pt>
                <c:pt idx="3">
                  <c:v>1979</c:v>
                </c:pt>
                <c:pt idx="4">
                  <c:v>1980</c:v>
                </c:pt>
                <c:pt idx="5">
                  <c:v>1981</c:v>
                </c:pt>
                <c:pt idx="6">
                  <c:v>1982</c:v>
                </c:pt>
                <c:pt idx="7">
                  <c:v>1983</c:v>
                </c:pt>
                <c:pt idx="8">
                  <c:v>1984</c:v>
                </c:pt>
                <c:pt idx="9">
                  <c:v>1985</c:v>
                </c:pt>
                <c:pt idx="10">
                  <c:v>1986</c:v>
                </c:pt>
                <c:pt idx="11">
                  <c:v>1987</c:v>
                </c:pt>
                <c:pt idx="12">
                  <c:v>1988</c:v>
                </c:pt>
                <c:pt idx="13">
                  <c:v>1989</c:v>
                </c:pt>
                <c:pt idx="14">
                  <c:v>1990</c:v>
                </c:pt>
                <c:pt idx="15">
                  <c:v>1991</c:v>
                </c:pt>
                <c:pt idx="16">
                  <c:v>1992</c:v>
                </c:pt>
                <c:pt idx="17">
                  <c:v>1993</c:v>
                </c:pt>
                <c:pt idx="18">
                  <c:v>1994</c:v>
                </c:pt>
                <c:pt idx="19">
                  <c:v>1995</c:v>
                </c:pt>
                <c:pt idx="20">
                  <c:v>1996</c:v>
                </c:pt>
                <c:pt idx="21">
                  <c:v>1997</c:v>
                </c:pt>
                <c:pt idx="22">
                  <c:v>1998</c:v>
                </c:pt>
                <c:pt idx="23">
                  <c:v>1999</c:v>
                </c:pt>
                <c:pt idx="24">
                  <c:v>2000</c:v>
                </c:pt>
                <c:pt idx="25">
                  <c:v>2001</c:v>
                </c:pt>
                <c:pt idx="26">
                  <c:v>2002</c:v>
                </c:pt>
                <c:pt idx="27">
                  <c:v>2003</c:v>
                </c:pt>
                <c:pt idx="28">
                  <c:v>2004</c:v>
                </c:pt>
                <c:pt idx="29">
                  <c:v>2005</c:v>
                </c:pt>
                <c:pt idx="30">
                  <c:v>2006</c:v>
                </c:pt>
                <c:pt idx="31">
                  <c:v>2007</c:v>
                </c:pt>
                <c:pt idx="32">
                  <c:v>2008</c:v>
                </c:pt>
                <c:pt idx="33">
                  <c:v>2009</c:v>
                </c:pt>
                <c:pt idx="34">
                  <c:v>2010</c:v>
                </c:pt>
                <c:pt idx="35">
                  <c:v>2011</c:v>
                </c:pt>
                <c:pt idx="36">
                  <c:v>2012</c:v>
                </c:pt>
                <c:pt idx="37">
                  <c:v>2013</c:v>
                </c:pt>
                <c:pt idx="38">
                  <c:v>2014</c:v>
                </c:pt>
                <c:pt idx="39">
                  <c:v>2015</c:v>
                </c:pt>
              </c:numCache>
            </c:numRef>
          </c:cat>
          <c:val>
            <c:numRef>
              <c:f>Sheet1!$F$2:$F$41</c:f>
              <c:numCache>
                <c:formatCode>General</c:formatCode>
                <c:ptCount val="40"/>
                <c:pt idx="20" formatCode="0.00%">
                  <c:v>2.5786510705391841E-2</c:v>
                </c:pt>
                <c:pt idx="21" formatCode="0.00%">
                  <c:v>2.5786510705391841E-2</c:v>
                </c:pt>
                <c:pt idx="22" formatCode="0.00%">
                  <c:v>2.5786510705391841E-2</c:v>
                </c:pt>
                <c:pt idx="23" formatCode="0.00%">
                  <c:v>2.5786510705391841E-2</c:v>
                </c:pt>
                <c:pt idx="24" formatCode="0.00%">
                  <c:v>2.5786510705391841E-2</c:v>
                </c:pt>
                <c:pt idx="25" formatCode="0.00%">
                  <c:v>2.5786510705391841E-2</c:v>
                </c:pt>
                <c:pt idx="26" formatCode="0.00%">
                  <c:v>2.5786510705391841E-2</c:v>
                </c:pt>
                <c:pt idx="27" formatCode="0.00%">
                  <c:v>2.5786510705391841E-2</c:v>
                </c:pt>
                <c:pt idx="28" formatCode="0.00%">
                  <c:v>2.5786510705391841E-2</c:v>
                </c:pt>
                <c:pt idx="29" formatCode="0.00%">
                  <c:v>2.5786510705391841E-2</c:v>
                </c:pt>
                <c:pt idx="30" formatCode="0.00%">
                  <c:v>2.5786510705391841E-2</c:v>
                </c:pt>
                <c:pt idx="31" formatCode="0.00%">
                  <c:v>2.5786510705391841E-2</c:v>
                </c:pt>
                <c:pt idx="32" formatCode="0.00%">
                  <c:v>2.5786510705391841E-2</c:v>
                </c:pt>
                <c:pt idx="33" formatCode="0.00%">
                  <c:v>2.5786510705391841E-2</c:v>
                </c:pt>
                <c:pt idx="34" formatCode="0.00%">
                  <c:v>2.5786510705391841E-2</c:v>
                </c:pt>
              </c:numCache>
            </c:numRef>
          </c:val>
          <c:smooth val="0"/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Average (2010–2015)</c:v>
                </c:pt>
              </c:strCache>
            </c:strRef>
          </c:tx>
          <c:spPr>
            <a:ln w="12700">
              <a:solidFill>
                <a:schemeClr val="dk1">
                  <a:shade val="95000"/>
                  <a:satMod val="105000"/>
                </a:schemeClr>
              </a:solidFill>
              <a:prstDash val="dashDot"/>
            </a:ln>
          </c:spPr>
          <c:marker>
            <c:symbol val="none"/>
          </c:marker>
          <c:dLbls>
            <c:dLbl>
              <c:idx val="35"/>
              <c:layout>
                <c:manualLayout>
                  <c:x val="-6.8542917283854365E-2"/>
                  <c:y val="2.8622475379678072E-2"/>
                </c:manualLayout>
              </c:layout>
              <c:tx>
                <c:rich>
                  <a:bodyPr/>
                  <a:lstStyle/>
                  <a:p>
                    <a:r>
                      <a:rPr lang="en-US" dirty="0" smtClean="0"/>
                      <a:t> -0.6%</a:t>
                    </a:r>
                    <a:endParaRPr lang="en-US" dirty="0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</c:dLbl>
            <c:showLegendKey val="0"/>
            <c:showVal val="0"/>
            <c:showCatName val="0"/>
            <c:showSerName val="0"/>
            <c:showPercent val="0"/>
            <c:showBubbleSize val="0"/>
          </c:dLbls>
          <c:val>
            <c:numRef>
              <c:f>Sheet1!$G$2:$G$41</c:f>
              <c:numCache>
                <c:formatCode>General</c:formatCode>
                <c:ptCount val="40"/>
                <c:pt idx="34" formatCode="0.00%">
                  <c:v>-6.0208258792444624E-3</c:v>
                </c:pt>
                <c:pt idx="35" formatCode="0.00%">
                  <c:v>-6.0208258792444624E-3</c:v>
                </c:pt>
                <c:pt idx="36" formatCode="0.00%">
                  <c:v>-6.0208258792444624E-3</c:v>
                </c:pt>
                <c:pt idx="37" formatCode="0.00%">
                  <c:v>-6.0208258792444624E-3</c:v>
                </c:pt>
                <c:pt idx="38" formatCode="0.00%">
                  <c:v>-6.0208258792444624E-3</c:v>
                </c:pt>
                <c:pt idx="39" formatCode="0.00%">
                  <c:v>-6.0208258792444624E-3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20619008"/>
        <c:axId val="120620544"/>
      </c:lineChart>
      <c:catAx>
        <c:axId val="12061900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low"/>
        <c:spPr>
          <a:ln w="6350">
            <a:solidFill>
              <a:schemeClr val="tx1"/>
            </a:solidFill>
            <a:prstDash val="solid"/>
          </a:ln>
        </c:spPr>
        <c:txPr>
          <a:bodyPr rot="-2700000" vert="horz"/>
          <a:lstStyle/>
          <a:p>
            <a:pPr>
              <a:defRPr/>
            </a:pPr>
            <a:endParaRPr lang="en-US"/>
          </a:p>
        </c:txPr>
        <c:crossAx val="120620544"/>
        <c:crosses val="autoZero"/>
        <c:auto val="1"/>
        <c:lblAlgn val="ctr"/>
        <c:lblOffset val="0"/>
        <c:tickLblSkip val="3"/>
        <c:tickMarkSkip val="3"/>
        <c:noMultiLvlLbl val="0"/>
      </c:catAx>
      <c:valAx>
        <c:axId val="120620544"/>
        <c:scaling>
          <c:orientation val="minMax"/>
          <c:min val="-2.0000000000000004E-2"/>
        </c:scaling>
        <c:delete val="0"/>
        <c:axPos val="l"/>
        <c:numFmt formatCode="0%" sourceLinked="0"/>
        <c:majorTickMark val="out"/>
        <c:minorTickMark val="none"/>
        <c:tickLblPos val="nextTo"/>
        <c:spPr>
          <a:ln w="6350">
            <a:solidFill>
              <a:schemeClr val="tx1"/>
            </a:solidFill>
            <a:prstDash val="solid"/>
          </a:ln>
        </c:spPr>
        <c:txPr>
          <a:bodyPr rot="0" vert="horz"/>
          <a:lstStyle/>
          <a:p>
            <a:pPr>
              <a:defRPr/>
            </a:pPr>
            <a:endParaRPr lang="en-US"/>
          </a:p>
        </c:txPr>
        <c:crossAx val="120619008"/>
        <c:crosses val="autoZero"/>
        <c:crossBetween val="between"/>
        <c:majorUnit val="2.0000000000000004E-2"/>
      </c:valAx>
      <c:spPr>
        <a:noFill/>
        <a:ln w="21544">
          <a:noFill/>
        </a:ln>
      </c:spPr>
    </c:plotArea>
    <c:legend>
      <c:legendPos val="b"/>
      <c:layout>
        <c:manualLayout>
          <c:xMode val="edge"/>
          <c:yMode val="edge"/>
          <c:x val="5.7181758530183729E-2"/>
          <c:y val="0.80668369156756004"/>
          <c:w val="0.92233818897637798"/>
          <c:h val="0.10435934163564574"/>
        </c:manualLayout>
      </c:layout>
      <c:overlay val="0"/>
      <c:txPr>
        <a:bodyPr/>
        <a:lstStyle/>
        <a:p>
          <a:pPr>
            <a:defRPr sz="1800" baseline="12000"/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</c:spPr>
  <c:txPr>
    <a:bodyPr/>
    <a:lstStyle/>
    <a:p>
      <a:pPr>
        <a:defRPr sz="1200" b="0" i="0" u="none" strike="noStrike" baseline="0">
          <a:solidFill>
            <a:schemeClr val="tx1"/>
          </a:solidFill>
          <a:latin typeface="Arial" panose="020B0604020202020204" pitchFamily="34" charset="0"/>
          <a:ea typeface="Arial Narrow"/>
          <a:cs typeface="Arial" panose="020B0604020202020204" pitchFamily="34" charset="0"/>
        </a:defRPr>
      </a:pPr>
      <a:endParaRPr lang="en-US"/>
    </a:p>
  </c:txPr>
  <c:externalData r:id="rId1">
    <c:autoUpdate val="0"/>
  </c:externalData>
  <c:userShapes r:id="rId2"/>
</c:chartSpace>
</file>

<file path=ppt/charts/chart5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CA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5.9790419947506557E-2"/>
          <c:y val="4.7046998031496062E-2"/>
          <c:w val="0.92040564304461925"/>
          <c:h val="0.67418923452195689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Quebec</c:v>
                </c:pt>
              </c:strCache>
            </c:strRef>
          </c:tx>
          <c:spPr>
            <a:ln w="12700">
              <a:solidFill>
                <a:srgbClr val="8B9B3C"/>
              </a:solidFill>
              <a:prstDash val="solid"/>
            </a:ln>
          </c:spPr>
          <c:marker>
            <c:symbol val="square"/>
            <c:size val="8"/>
            <c:spPr>
              <a:solidFill>
                <a:srgbClr val="8B9B3C"/>
              </a:solidFill>
              <a:ln w="6350">
                <a:solidFill>
                  <a:schemeClr val="tx1"/>
                </a:solidFill>
              </a:ln>
            </c:spPr>
          </c:marker>
          <c:dPt>
            <c:idx val="38"/>
            <c:bubble3D val="0"/>
          </c:dPt>
          <c:dPt>
            <c:idx val="39"/>
            <c:marker>
              <c:symbol val="circle"/>
              <c:size val="8"/>
              <c:spPr>
                <a:solidFill>
                  <a:schemeClr val="bg1"/>
                </a:solidFill>
                <a:ln w="6350">
                  <a:solidFill>
                    <a:schemeClr val="tx1"/>
                  </a:solidFill>
                </a:ln>
              </c:spPr>
            </c:marker>
            <c:bubble3D val="0"/>
          </c:dPt>
          <c:dPt>
            <c:idx val="40"/>
            <c:marker>
              <c:symbol val="circle"/>
              <c:size val="8"/>
              <c:spPr>
                <a:solidFill>
                  <a:schemeClr val="bg1"/>
                </a:solidFill>
                <a:ln w="6350">
                  <a:solidFill>
                    <a:schemeClr val="tx1"/>
                  </a:solidFill>
                </a:ln>
              </c:spPr>
            </c:marker>
            <c:bubble3D val="0"/>
          </c:dPt>
          <c:cat>
            <c:numRef>
              <c:f>Sheet1!$A$2:$A$42</c:f>
              <c:numCache>
                <c:formatCode>General</c:formatCode>
                <c:ptCount val="41"/>
                <c:pt idx="0">
                  <c:v>1975</c:v>
                </c:pt>
                <c:pt idx="1">
                  <c:v>1976</c:v>
                </c:pt>
                <c:pt idx="2">
                  <c:v>1977</c:v>
                </c:pt>
                <c:pt idx="3">
                  <c:v>1978</c:v>
                </c:pt>
                <c:pt idx="4">
                  <c:v>1979</c:v>
                </c:pt>
                <c:pt idx="5">
                  <c:v>1980</c:v>
                </c:pt>
                <c:pt idx="6">
                  <c:v>1981</c:v>
                </c:pt>
                <c:pt idx="7">
                  <c:v>1982</c:v>
                </c:pt>
                <c:pt idx="8">
                  <c:v>1983</c:v>
                </c:pt>
                <c:pt idx="9">
                  <c:v>1984</c:v>
                </c:pt>
                <c:pt idx="10">
                  <c:v>1985</c:v>
                </c:pt>
                <c:pt idx="11">
                  <c:v>1986</c:v>
                </c:pt>
                <c:pt idx="12">
                  <c:v>1987</c:v>
                </c:pt>
                <c:pt idx="13">
                  <c:v>1988</c:v>
                </c:pt>
                <c:pt idx="14">
                  <c:v>1989</c:v>
                </c:pt>
                <c:pt idx="15">
                  <c:v>1990</c:v>
                </c:pt>
                <c:pt idx="16">
                  <c:v>1991</c:v>
                </c:pt>
                <c:pt idx="17">
                  <c:v>1992</c:v>
                </c:pt>
                <c:pt idx="18">
                  <c:v>1993</c:v>
                </c:pt>
                <c:pt idx="19">
                  <c:v>1994</c:v>
                </c:pt>
                <c:pt idx="20">
                  <c:v>1995</c:v>
                </c:pt>
                <c:pt idx="21">
                  <c:v>1996</c:v>
                </c:pt>
                <c:pt idx="22">
                  <c:v>1997</c:v>
                </c:pt>
                <c:pt idx="23">
                  <c:v>1998</c:v>
                </c:pt>
                <c:pt idx="24">
                  <c:v>1999</c:v>
                </c:pt>
                <c:pt idx="25">
                  <c:v>2000</c:v>
                </c:pt>
                <c:pt idx="26">
                  <c:v>2001</c:v>
                </c:pt>
                <c:pt idx="27">
                  <c:v>2002</c:v>
                </c:pt>
                <c:pt idx="28">
                  <c:v>2003</c:v>
                </c:pt>
                <c:pt idx="29">
                  <c:v>2004</c:v>
                </c:pt>
                <c:pt idx="30">
                  <c:v>2005</c:v>
                </c:pt>
                <c:pt idx="31">
                  <c:v>2006</c:v>
                </c:pt>
                <c:pt idx="32">
                  <c:v>2007</c:v>
                </c:pt>
                <c:pt idx="33">
                  <c:v>2008</c:v>
                </c:pt>
                <c:pt idx="34">
                  <c:v>2009</c:v>
                </c:pt>
                <c:pt idx="35">
                  <c:v>2010</c:v>
                </c:pt>
                <c:pt idx="36">
                  <c:v>2011</c:v>
                </c:pt>
                <c:pt idx="37">
                  <c:v>2012</c:v>
                </c:pt>
                <c:pt idx="38">
                  <c:v>2013</c:v>
                </c:pt>
                <c:pt idx="39">
                  <c:v>2014</c:v>
                </c:pt>
                <c:pt idx="40">
                  <c:v>2015</c:v>
                </c:pt>
              </c:numCache>
            </c:numRef>
          </c:cat>
          <c:val>
            <c:numRef>
              <c:f>Sheet1!$B$2:$B$42</c:f>
              <c:numCache>
                <c:formatCode>General</c:formatCode>
                <c:ptCount val="41"/>
                <c:pt idx="6" formatCode="0.0%">
                  <c:v>8.3581242383046414E-2</c:v>
                </c:pt>
                <c:pt idx="7" formatCode="0.0%">
                  <c:v>9.0173660944716086E-2</c:v>
                </c:pt>
                <c:pt idx="8" formatCode="0.0%">
                  <c:v>9.1957045891214159E-2</c:v>
                </c:pt>
                <c:pt idx="9" formatCode="0.0%">
                  <c:v>9.0495041793735853E-2</c:v>
                </c:pt>
                <c:pt idx="10" formatCode="0.0%">
                  <c:v>9.1342364014474889E-2</c:v>
                </c:pt>
                <c:pt idx="11" formatCode="0.0%">
                  <c:v>8.7891279907612363E-2</c:v>
                </c:pt>
                <c:pt idx="12" formatCode="0.0%">
                  <c:v>8.5874855603676983E-2</c:v>
                </c:pt>
                <c:pt idx="13" formatCode="0.0%">
                  <c:v>8.5558132363347722E-2</c:v>
                </c:pt>
                <c:pt idx="14" formatCode="0.0%">
                  <c:v>8.8160206155445828E-2</c:v>
                </c:pt>
                <c:pt idx="15" formatCode="0.0%">
                  <c:v>9.2214935325058658E-2</c:v>
                </c:pt>
                <c:pt idx="16" formatCode="0.0%">
                  <c:v>0.10002280868202119</c:v>
                </c:pt>
                <c:pt idx="17" formatCode="0.0%">
                  <c:v>0.10221885557220459</c:v>
                </c:pt>
                <c:pt idx="18" formatCode="0.0%">
                  <c:v>0.10241665930478305</c:v>
                </c:pt>
                <c:pt idx="19" formatCode="0.0%">
                  <c:v>9.9838025765580193E-2</c:v>
                </c:pt>
                <c:pt idx="20" formatCode="0.0%">
                  <c:v>9.6667411387244384E-2</c:v>
                </c:pt>
                <c:pt idx="21" formatCode="0.0%">
                  <c:v>9.4022771042664766E-2</c:v>
                </c:pt>
                <c:pt idx="22" formatCode="0.0%">
                  <c:v>9.3291251721317997E-2</c:v>
                </c:pt>
                <c:pt idx="23" formatCode="0.0%">
                  <c:v>9.5304395857287644E-2</c:v>
                </c:pt>
                <c:pt idx="24" formatCode="0.0%">
                  <c:v>9.3352503503781034E-2</c:v>
                </c:pt>
                <c:pt idx="25" formatCode="0.0%">
                  <c:v>9.401392446522068E-2</c:v>
                </c:pt>
                <c:pt idx="26" formatCode="0.0%">
                  <c:v>9.8940332100577524E-2</c:v>
                </c:pt>
                <c:pt idx="27" formatCode="0.0%">
                  <c:v>0.1001952935130474</c:v>
                </c:pt>
                <c:pt idx="28" formatCode="0.0%">
                  <c:v>0.10195865861686934</c:v>
                </c:pt>
                <c:pt idx="29" formatCode="0.0%">
                  <c:v>0.10246808811111512</c:v>
                </c:pt>
                <c:pt idx="30" formatCode="0.0%">
                  <c:v>0.10523046058244975</c:v>
                </c:pt>
                <c:pt idx="31" formatCode="0.0%">
                  <c:v>0.10859804493312364</c:v>
                </c:pt>
                <c:pt idx="32" formatCode="0.0%">
                  <c:v>0.1095913772645629</c:v>
                </c:pt>
                <c:pt idx="33" formatCode="0.0%">
                  <c:v>0.11451061680679089</c:v>
                </c:pt>
                <c:pt idx="34" formatCode="0.0%">
                  <c:v>0.12133363281628488</c:v>
                </c:pt>
                <c:pt idx="35" formatCode="0.0%">
                  <c:v>0.1230506661666677</c:v>
                </c:pt>
                <c:pt idx="36" formatCode="0.0%">
                  <c:v>0.12126810783709426</c:v>
                </c:pt>
                <c:pt idx="37" formatCode="0.0%">
                  <c:v>0.12156049735947842</c:v>
                </c:pt>
                <c:pt idx="38" formatCode="0.0%">
                  <c:v>0.12403296806934325</c:v>
                </c:pt>
                <c:pt idx="39" formatCode="0.0%">
                  <c:v>0.12368886910167658</c:v>
                </c:pt>
                <c:pt idx="40" formatCode="0.0%">
                  <c:v>0.12177761923785767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Canada</c:v>
                </c:pt>
              </c:strCache>
            </c:strRef>
          </c:tx>
          <c:spPr>
            <a:ln w="12700">
              <a:solidFill>
                <a:schemeClr val="tx1"/>
              </a:solidFill>
              <a:prstDash val="dash"/>
            </a:ln>
          </c:spPr>
          <c:marker>
            <c:symbol val="none"/>
          </c:marker>
          <c:dPt>
            <c:idx val="38"/>
            <c:bubble3D val="0"/>
          </c:dPt>
          <c:dPt>
            <c:idx val="39"/>
            <c:bubble3D val="0"/>
          </c:dPt>
          <c:cat>
            <c:numRef>
              <c:f>Sheet1!$A$2:$A$42</c:f>
              <c:numCache>
                <c:formatCode>General</c:formatCode>
                <c:ptCount val="41"/>
                <c:pt idx="0">
                  <c:v>1975</c:v>
                </c:pt>
                <c:pt idx="1">
                  <c:v>1976</c:v>
                </c:pt>
                <c:pt idx="2">
                  <c:v>1977</c:v>
                </c:pt>
                <c:pt idx="3">
                  <c:v>1978</c:v>
                </c:pt>
                <c:pt idx="4">
                  <c:v>1979</c:v>
                </c:pt>
                <c:pt idx="5">
                  <c:v>1980</c:v>
                </c:pt>
                <c:pt idx="6">
                  <c:v>1981</c:v>
                </c:pt>
                <c:pt idx="7">
                  <c:v>1982</c:v>
                </c:pt>
                <c:pt idx="8">
                  <c:v>1983</c:v>
                </c:pt>
                <c:pt idx="9">
                  <c:v>1984</c:v>
                </c:pt>
                <c:pt idx="10">
                  <c:v>1985</c:v>
                </c:pt>
                <c:pt idx="11">
                  <c:v>1986</c:v>
                </c:pt>
                <c:pt idx="12">
                  <c:v>1987</c:v>
                </c:pt>
                <c:pt idx="13">
                  <c:v>1988</c:v>
                </c:pt>
                <c:pt idx="14">
                  <c:v>1989</c:v>
                </c:pt>
                <c:pt idx="15">
                  <c:v>1990</c:v>
                </c:pt>
                <c:pt idx="16">
                  <c:v>1991</c:v>
                </c:pt>
                <c:pt idx="17">
                  <c:v>1992</c:v>
                </c:pt>
                <c:pt idx="18">
                  <c:v>1993</c:v>
                </c:pt>
                <c:pt idx="19">
                  <c:v>1994</c:v>
                </c:pt>
                <c:pt idx="20">
                  <c:v>1995</c:v>
                </c:pt>
                <c:pt idx="21">
                  <c:v>1996</c:v>
                </c:pt>
                <c:pt idx="22">
                  <c:v>1997</c:v>
                </c:pt>
                <c:pt idx="23">
                  <c:v>1998</c:v>
                </c:pt>
                <c:pt idx="24">
                  <c:v>1999</c:v>
                </c:pt>
                <c:pt idx="25">
                  <c:v>2000</c:v>
                </c:pt>
                <c:pt idx="26">
                  <c:v>2001</c:v>
                </c:pt>
                <c:pt idx="27">
                  <c:v>2002</c:v>
                </c:pt>
                <c:pt idx="28">
                  <c:v>2003</c:v>
                </c:pt>
                <c:pt idx="29">
                  <c:v>2004</c:v>
                </c:pt>
                <c:pt idx="30">
                  <c:v>2005</c:v>
                </c:pt>
                <c:pt idx="31">
                  <c:v>2006</c:v>
                </c:pt>
                <c:pt idx="32">
                  <c:v>2007</c:v>
                </c:pt>
                <c:pt idx="33">
                  <c:v>2008</c:v>
                </c:pt>
                <c:pt idx="34">
                  <c:v>2009</c:v>
                </c:pt>
                <c:pt idx="35">
                  <c:v>2010</c:v>
                </c:pt>
                <c:pt idx="36">
                  <c:v>2011</c:v>
                </c:pt>
                <c:pt idx="37">
                  <c:v>2012</c:v>
                </c:pt>
                <c:pt idx="38">
                  <c:v>2013</c:v>
                </c:pt>
                <c:pt idx="39">
                  <c:v>2014</c:v>
                </c:pt>
                <c:pt idx="40">
                  <c:v>2015</c:v>
                </c:pt>
              </c:numCache>
            </c:numRef>
          </c:cat>
          <c:val>
            <c:numRef>
              <c:f>Sheet1!$C$2:$C$42</c:f>
              <c:numCache>
                <c:formatCode>0.0%</c:formatCode>
                <c:ptCount val="41"/>
                <c:pt idx="0">
                  <c:v>7.0154847225441144E-2</c:v>
                </c:pt>
                <c:pt idx="1">
                  <c:v>7.0145099083655543E-2</c:v>
                </c:pt>
                <c:pt idx="2">
                  <c:v>6.9796341035650647E-2</c:v>
                </c:pt>
                <c:pt idx="3">
                  <c:v>6.9674086769292251E-2</c:v>
                </c:pt>
                <c:pt idx="4">
                  <c:v>6.8387665529339961E-2</c:v>
                </c:pt>
                <c:pt idx="5">
                  <c:v>7.0733466492581512E-2</c:v>
                </c:pt>
                <c:pt idx="6">
                  <c:v>7.1684013060828236E-2</c:v>
                </c:pt>
                <c:pt idx="7">
                  <c:v>7.9541183525746892E-2</c:v>
                </c:pt>
                <c:pt idx="8">
                  <c:v>8.115810761202405E-2</c:v>
                </c:pt>
                <c:pt idx="9">
                  <c:v>8.0168833718115964E-2</c:v>
                </c:pt>
                <c:pt idx="10">
                  <c:v>8.0388945598148548E-2</c:v>
                </c:pt>
                <c:pt idx="11">
                  <c:v>8.3028201823537567E-2</c:v>
                </c:pt>
                <c:pt idx="12">
                  <c:v>8.2247649932692235E-2</c:v>
                </c:pt>
                <c:pt idx="13">
                  <c:v>8.1830308658077555E-2</c:v>
                </c:pt>
                <c:pt idx="14">
                  <c:v>8.4058173819513762E-2</c:v>
                </c:pt>
                <c:pt idx="15">
                  <c:v>8.8442477278133841E-2</c:v>
                </c:pt>
                <c:pt idx="16">
                  <c:v>9.5335264732031563E-2</c:v>
                </c:pt>
                <c:pt idx="17">
                  <c:v>9.7928723582745403E-2</c:v>
                </c:pt>
                <c:pt idx="18">
                  <c:v>9.6439675904849781E-2</c:v>
                </c:pt>
                <c:pt idx="19">
                  <c:v>9.3009300179476548E-2</c:v>
                </c:pt>
                <c:pt idx="20">
                  <c:v>8.9852170957519115E-2</c:v>
                </c:pt>
                <c:pt idx="21">
                  <c:v>8.7831367229737348E-2</c:v>
                </c:pt>
                <c:pt idx="22">
                  <c:v>8.7357036397884655E-2</c:v>
                </c:pt>
                <c:pt idx="23">
                  <c:v>8.974527053417955E-2</c:v>
                </c:pt>
                <c:pt idx="24">
                  <c:v>9.0301799031571164E-2</c:v>
                </c:pt>
                <c:pt idx="25">
                  <c:v>8.9794728320433295E-2</c:v>
                </c:pt>
                <c:pt idx="26">
                  <c:v>9.446450484815147E-2</c:v>
                </c:pt>
                <c:pt idx="27">
                  <c:v>9.7427037709558101E-2</c:v>
                </c:pt>
                <c:pt idx="28">
                  <c:v>9.9363551856064075E-2</c:v>
                </c:pt>
                <c:pt idx="29">
                  <c:v>9.929153693502589E-2</c:v>
                </c:pt>
                <c:pt idx="30">
                  <c:v>9.9380115523450566E-2</c:v>
                </c:pt>
                <c:pt idx="31">
                  <c:v>0.10130010811149125</c:v>
                </c:pt>
                <c:pt idx="32">
                  <c:v>0.10226868375459446</c:v>
                </c:pt>
                <c:pt idx="33">
                  <c:v>0.10446169005563422</c:v>
                </c:pt>
                <c:pt idx="34">
                  <c:v>0.11612682399668793</c:v>
                </c:pt>
                <c:pt idx="35">
                  <c:v>0.11616817252915743</c:v>
                </c:pt>
                <c:pt idx="36">
                  <c:v>0.1125575348296821</c:v>
                </c:pt>
                <c:pt idx="37">
                  <c:v>0.11218873671649612</c:v>
                </c:pt>
                <c:pt idx="38">
                  <c:v>0.11060418953470773</c:v>
                </c:pt>
                <c:pt idx="39">
                  <c:v>0.10922900135805734</c:v>
                </c:pt>
                <c:pt idx="40">
                  <c:v>0.10917567902246904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Forecast</c:v>
                </c:pt>
              </c:strCache>
            </c:strRef>
          </c:tx>
          <c:spPr>
            <a:ln w="12700">
              <a:solidFill>
                <a:srgbClr val="8B9B3C"/>
              </a:solidFill>
            </a:ln>
          </c:spPr>
          <c:marker>
            <c:symbol val="circle"/>
            <c:size val="8"/>
            <c:spPr>
              <a:solidFill>
                <a:schemeClr val="bg1"/>
              </a:solidFill>
              <a:ln>
                <a:solidFill>
                  <a:schemeClr val="tx1"/>
                </a:solidFill>
              </a:ln>
            </c:spPr>
          </c:marker>
          <c:cat>
            <c:numRef>
              <c:f>Sheet1!$A$2:$A$42</c:f>
              <c:numCache>
                <c:formatCode>General</c:formatCode>
                <c:ptCount val="41"/>
                <c:pt idx="0">
                  <c:v>1975</c:v>
                </c:pt>
                <c:pt idx="1">
                  <c:v>1976</c:v>
                </c:pt>
                <c:pt idx="2">
                  <c:v>1977</c:v>
                </c:pt>
                <c:pt idx="3">
                  <c:v>1978</c:v>
                </c:pt>
                <c:pt idx="4">
                  <c:v>1979</c:v>
                </c:pt>
                <c:pt idx="5">
                  <c:v>1980</c:v>
                </c:pt>
                <c:pt idx="6">
                  <c:v>1981</c:v>
                </c:pt>
                <c:pt idx="7">
                  <c:v>1982</c:v>
                </c:pt>
                <c:pt idx="8">
                  <c:v>1983</c:v>
                </c:pt>
                <c:pt idx="9">
                  <c:v>1984</c:v>
                </c:pt>
                <c:pt idx="10">
                  <c:v>1985</c:v>
                </c:pt>
                <c:pt idx="11">
                  <c:v>1986</c:v>
                </c:pt>
                <c:pt idx="12">
                  <c:v>1987</c:v>
                </c:pt>
                <c:pt idx="13">
                  <c:v>1988</c:v>
                </c:pt>
                <c:pt idx="14">
                  <c:v>1989</c:v>
                </c:pt>
                <c:pt idx="15">
                  <c:v>1990</c:v>
                </c:pt>
                <c:pt idx="16">
                  <c:v>1991</c:v>
                </c:pt>
                <c:pt idx="17">
                  <c:v>1992</c:v>
                </c:pt>
                <c:pt idx="18">
                  <c:v>1993</c:v>
                </c:pt>
                <c:pt idx="19">
                  <c:v>1994</c:v>
                </c:pt>
                <c:pt idx="20">
                  <c:v>1995</c:v>
                </c:pt>
                <c:pt idx="21">
                  <c:v>1996</c:v>
                </c:pt>
                <c:pt idx="22">
                  <c:v>1997</c:v>
                </c:pt>
                <c:pt idx="23">
                  <c:v>1998</c:v>
                </c:pt>
                <c:pt idx="24">
                  <c:v>1999</c:v>
                </c:pt>
                <c:pt idx="25">
                  <c:v>2000</c:v>
                </c:pt>
                <c:pt idx="26">
                  <c:v>2001</c:v>
                </c:pt>
                <c:pt idx="27">
                  <c:v>2002</c:v>
                </c:pt>
                <c:pt idx="28">
                  <c:v>2003</c:v>
                </c:pt>
                <c:pt idx="29">
                  <c:v>2004</c:v>
                </c:pt>
                <c:pt idx="30">
                  <c:v>2005</c:v>
                </c:pt>
                <c:pt idx="31">
                  <c:v>2006</c:v>
                </c:pt>
                <c:pt idx="32">
                  <c:v>2007</c:v>
                </c:pt>
                <c:pt idx="33">
                  <c:v>2008</c:v>
                </c:pt>
                <c:pt idx="34">
                  <c:v>2009</c:v>
                </c:pt>
                <c:pt idx="35">
                  <c:v>2010</c:v>
                </c:pt>
                <c:pt idx="36">
                  <c:v>2011</c:v>
                </c:pt>
                <c:pt idx="37">
                  <c:v>2012</c:v>
                </c:pt>
                <c:pt idx="38">
                  <c:v>2013</c:v>
                </c:pt>
                <c:pt idx="39">
                  <c:v>2014</c:v>
                </c:pt>
                <c:pt idx="40">
                  <c:v>2015</c:v>
                </c:pt>
              </c:numCache>
            </c:numRef>
          </c:cat>
          <c:val>
            <c:numRef>
              <c:f>Sheet1!$D$2:$D$42</c:f>
              <c:numCache>
                <c:formatCode>General</c:formatCode>
                <c:ptCount val="41"/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20758656"/>
        <c:axId val="120761344"/>
      </c:lineChart>
      <c:catAx>
        <c:axId val="12075865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ln w="6350">
            <a:solidFill>
              <a:schemeClr val="tx1"/>
            </a:solidFill>
          </a:ln>
        </c:spPr>
        <c:txPr>
          <a:bodyPr rot="-2700000"/>
          <a:lstStyle/>
          <a:p>
            <a:pPr>
              <a:defRPr/>
            </a:pPr>
            <a:endParaRPr lang="en-US"/>
          </a:p>
        </c:txPr>
        <c:crossAx val="120761344"/>
        <c:crosses val="autoZero"/>
        <c:auto val="1"/>
        <c:lblAlgn val="ctr"/>
        <c:lblOffset val="100"/>
        <c:noMultiLvlLbl val="0"/>
      </c:catAx>
      <c:valAx>
        <c:axId val="120761344"/>
        <c:scaling>
          <c:orientation val="minMax"/>
          <c:min val="6.0000000000000012E-2"/>
        </c:scaling>
        <c:delete val="0"/>
        <c:axPos val="l"/>
        <c:numFmt formatCode="0%" sourceLinked="0"/>
        <c:majorTickMark val="out"/>
        <c:minorTickMark val="none"/>
        <c:tickLblPos val="nextTo"/>
        <c:spPr>
          <a:ln w="6350">
            <a:solidFill>
              <a:schemeClr val="tx1"/>
            </a:solidFill>
          </a:ln>
        </c:spPr>
        <c:crossAx val="120758656"/>
        <c:crosses val="autoZero"/>
        <c:crossBetween val="between"/>
      </c:valAx>
    </c:plotArea>
    <c:legend>
      <c:legendPos val="b"/>
      <c:layout>
        <c:manualLayout>
          <c:xMode val="edge"/>
          <c:yMode val="edge"/>
          <c:x val="0.31611666666666666"/>
          <c:y val="0.86056959435439861"/>
          <c:w val="0.41714931466899968"/>
          <c:h val="5.1816950300567266E-2"/>
        </c:manualLayout>
      </c:layout>
      <c:overlay val="0"/>
      <c:spPr>
        <a:noFill/>
      </c:spPr>
      <c:txPr>
        <a:bodyPr/>
        <a:lstStyle/>
        <a:p>
          <a:pPr>
            <a:defRPr sz="1800" baseline="12000"/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1200"/>
      </a:pPr>
      <a:endParaRPr lang="en-US"/>
    </a:p>
  </c:txPr>
  <c:externalData r:id="rId1">
    <c:autoUpdate val="0"/>
  </c:externalData>
  <c:userShapes r:id="rId2"/>
</c:chartSpace>
</file>

<file path=ppt/charts/chart5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CA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5221738721148096"/>
          <c:y val="9.3269129820310923E-2"/>
          <c:w val="0.48322418625554575"/>
          <c:h val="0.80320533010296802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Share</c:v>
                </c:pt>
              </c:strCache>
            </c:strRef>
          </c:tx>
          <c:spPr>
            <a:ln w="6350">
              <a:solidFill>
                <a:schemeClr val="tx1"/>
              </a:solidFill>
            </a:ln>
          </c:spPr>
          <c:dPt>
            <c:idx val="0"/>
            <c:bubble3D val="0"/>
            <c:spPr>
              <a:solidFill>
                <a:srgbClr val="8B9B3C"/>
              </a:solidFill>
              <a:ln w="6350">
                <a:solidFill>
                  <a:schemeClr val="tx1"/>
                </a:solidFill>
              </a:ln>
            </c:spPr>
          </c:dPt>
          <c:dPt>
            <c:idx val="1"/>
            <c:bubble3D val="0"/>
            <c:spPr>
              <a:solidFill>
                <a:schemeClr val="bg1"/>
              </a:solidFill>
              <a:ln w="6350">
                <a:solidFill>
                  <a:schemeClr val="tx1"/>
                </a:solidFill>
              </a:ln>
            </c:spPr>
          </c:dPt>
          <c:dPt>
            <c:idx val="2"/>
            <c:bubble3D val="0"/>
            <c:spPr>
              <a:solidFill>
                <a:srgbClr val="B4BF81"/>
              </a:solidFill>
              <a:ln w="6350">
                <a:solidFill>
                  <a:schemeClr val="tx1"/>
                </a:solidFill>
              </a:ln>
            </c:spPr>
          </c:dPt>
          <c:dPt>
            <c:idx val="3"/>
            <c:bubble3D val="0"/>
            <c:spPr>
              <a:pattFill prst="zigZag">
                <a:fgClr>
                  <a:srgbClr val="8B9B3C"/>
                </a:fgClr>
                <a:bgClr>
                  <a:schemeClr val="bg1"/>
                </a:bgClr>
              </a:pattFill>
              <a:ln w="6350">
                <a:solidFill>
                  <a:schemeClr val="tx1"/>
                </a:solidFill>
              </a:ln>
            </c:spPr>
          </c:dPt>
          <c:dPt>
            <c:idx val="4"/>
            <c:bubble3D val="0"/>
            <c:spPr>
              <a:solidFill>
                <a:srgbClr val="C9D1A5"/>
              </a:solidFill>
              <a:ln w="6350">
                <a:solidFill>
                  <a:schemeClr val="tx1"/>
                </a:solidFill>
              </a:ln>
            </c:spPr>
          </c:dPt>
          <c:dPt>
            <c:idx val="5"/>
            <c:bubble3D val="0"/>
            <c:spPr>
              <a:pattFill prst="ltUpDiag">
                <a:fgClr>
                  <a:srgbClr val="8B9B3C"/>
                </a:fgClr>
                <a:bgClr>
                  <a:schemeClr val="bg1"/>
                </a:bgClr>
              </a:pattFill>
              <a:ln w="6350">
                <a:solidFill>
                  <a:schemeClr val="tx1"/>
                </a:solidFill>
              </a:ln>
            </c:spPr>
          </c:dPt>
          <c:dPt>
            <c:idx val="6"/>
            <c:bubble3D val="0"/>
            <c:spPr>
              <a:solidFill>
                <a:srgbClr val="E4E8D0"/>
              </a:solidFill>
              <a:ln w="6350">
                <a:solidFill>
                  <a:schemeClr val="tx1"/>
                </a:solidFill>
              </a:ln>
            </c:spPr>
          </c:dPt>
          <c:dPt>
            <c:idx val="7"/>
            <c:bubble3D val="0"/>
            <c:spPr>
              <a:pattFill prst="openDmnd">
                <a:fgClr>
                  <a:schemeClr val="bg1"/>
                </a:fgClr>
                <a:bgClr>
                  <a:srgbClr val="8B9B3C"/>
                </a:bgClr>
              </a:pattFill>
              <a:ln w="6350">
                <a:solidFill>
                  <a:schemeClr val="tx1"/>
                </a:solidFill>
              </a:ln>
            </c:spPr>
          </c:dPt>
          <c:dPt>
            <c:idx val="8"/>
            <c:bubble3D val="0"/>
            <c:spPr>
              <a:pattFill prst="pct10">
                <a:fgClr>
                  <a:srgbClr val="8B9B3C"/>
                </a:fgClr>
                <a:bgClr>
                  <a:schemeClr val="bg1"/>
                </a:bgClr>
              </a:pattFill>
              <a:ln w="6350">
                <a:solidFill>
                  <a:schemeClr val="tx1"/>
                </a:solidFill>
              </a:ln>
            </c:spPr>
          </c:dPt>
          <c:dLbls>
            <c:dLbl>
              <c:idx val="0"/>
              <c:layout>
                <c:manualLayout>
                  <c:x val="2.8886189650512741E-2"/>
                  <c:y val="1.545507773066835E-2"/>
                </c:manualLayout>
              </c:layout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separator>
</c:separator>
            </c:dLbl>
            <c:dLbl>
              <c:idx val="1"/>
              <c:layout>
                <c:manualLayout>
                  <c:x val="4.8324289197749296E-2"/>
                  <c:y val="-3.2154546858113232E-2"/>
                </c:manualLayout>
              </c:layout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separator>
</c:separator>
            </c:dLbl>
            <c:dLbl>
              <c:idx val="2"/>
              <c:layout>
                <c:manualLayout>
                  <c:x val="2.4755929804956407E-2"/>
                  <c:y val="5.3016442797591493E-3"/>
                </c:manualLayout>
              </c:layout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separator>
</c:separator>
            </c:dLbl>
            <c:dLbl>
              <c:idx val="3"/>
              <c:layout>
                <c:manualLayout>
                  <c:x val="-5.5042194156891739E-4"/>
                  <c:y val="-1.263517060367454E-2"/>
                </c:manualLayout>
              </c:layout>
              <c:tx>
                <c:rich>
                  <a:bodyPr/>
                  <a:lstStyle/>
                  <a:p>
                    <a:r>
                      <a:rPr lang="en-US" dirty="0">
                        <a:solidFill>
                          <a:schemeClr val="tx1"/>
                        </a:solidFill>
                      </a:rPr>
                      <a:t>Other </a:t>
                    </a:r>
                    <a:r>
                      <a:rPr lang="en-US" dirty="0" smtClean="0">
                        <a:solidFill>
                          <a:schemeClr val="tx1"/>
                        </a:solidFill>
                      </a:rPr>
                      <a:t>institutions</a:t>
                    </a:r>
                    <a:r>
                      <a:rPr lang="en-US" dirty="0">
                        <a:solidFill>
                          <a:schemeClr val="tx1"/>
                        </a:solidFill>
                      </a:rPr>
                      <a:t>
14.5%</a:t>
                    </a:r>
                    <a:endParaRPr lang="en-US" dirty="0"/>
                  </a:p>
                </c:rich>
              </c:tx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separator>
</c:separator>
            </c:dLbl>
            <c:dLbl>
              <c:idx val="4"/>
              <c:layout>
                <c:manualLayout>
                  <c:x val="-1.6775935210181274E-2"/>
                  <c:y val="5.1072077528770497E-3"/>
                </c:manualLayout>
              </c:layout>
              <c:tx>
                <c:rich>
                  <a:bodyPr/>
                  <a:lstStyle/>
                  <a:p>
                    <a:r>
                      <a:rPr lang="en-US" dirty="0">
                        <a:solidFill>
                          <a:schemeClr val="tx1"/>
                        </a:solidFill>
                      </a:rPr>
                      <a:t>Other </a:t>
                    </a:r>
                    <a:r>
                      <a:rPr lang="en-US" dirty="0" smtClean="0">
                        <a:solidFill>
                          <a:schemeClr val="tx1"/>
                        </a:solidFill>
                      </a:rPr>
                      <a:t>professionals</a:t>
                    </a:r>
                    <a:r>
                      <a:rPr lang="en-US" dirty="0">
                        <a:solidFill>
                          <a:schemeClr val="tx1"/>
                        </a:solidFill>
                      </a:rPr>
                      <a:t>
10.0%</a:t>
                    </a:r>
                    <a:endParaRPr lang="en-US" dirty="0"/>
                  </a:p>
                </c:rich>
              </c:tx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separator>
</c:separator>
            </c:dLbl>
            <c:dLbl>
              <c:idx val="5"/>
              <c:layout>
                <c:manualLayout>
                  <c:x val="-1.6663579412773973E-2"/>
                  <c:y val="1.8028063799717366E-2"/>
                </c:manualLayout>
              </c:layout>
              <c:tx>
                <c:rich>
                  <a:bodyPr/>
                  <a:lstStyle/>
                  <a:p>
                    <a:r>
                      <a:rPr lang="en-US" dirty="0">
                        <a:solidFill>
                          <a:schemeClr val="tx1"/>
                        </a:solidFill>
                      </a:rPr>
                      <a:t>Other </a:t>
                    </a:r>
                    <a:r>
                      <a:rPr lang="en-US" dirty="0" smtClean="0">
                        <a:solidFill>
                          <a:schemeClr val="tx1"/>
                        </a:solidFill>
                      </a:rPr>
                      <a:t>health spending</a:t>
                    </a:r>
                    <a:r>
                      <a:rPr lang="en-US" dirty="0">
                        <a:solidFill>
                          <a:schemeClr val="tx1"/>
                        </a:solidFill>
                      </a:rPr>
                      <a:t>
5.0%</a:t>
                    </a:r>
                    <a:endParaRPr lang="en-US" dirty="0"/>
                  </a:p>
                </c:rich>
              </c:tx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separator>
</c:separator>
            </c:dLbl>
            <c:dLbl>
              <c:idx val="7"/>
              <c:layout>
                <c:manualLayout>
                  <c:x val="-4.1547351895320833E-3"/>
                  <c:y val="5.8073894609327681E-3"/>
                </c:manualLayout>
              </c:layout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separator>
</c:separator>
            </c:dLbl>
            <c:dLbl>
              <c:idx val="8"/>
              <c:layout>
                <c:manualLayout>
                  <c:x val="8.632787850997993E-2"/>
                  <c:y val="1.2820512820512821E-3"/>
                </c:manualLayout>
              </c:layout>
              <c:tx>
                <c:rich>
                  <a:bodyPr/>
                  <a:lstStyle/>
                  <a:p>
                    <a:r>
                      <a:rPr lang="en-US" dirty="0">
                        <a:solidFill>
                          <a:schemeClr val="tx1"/>
                        </a:solidFill>
                      </a:rPr>
                      <a:t>Public </a:t>
                    </a:r>
                    <a:r>
                      <a:rPr lang="en-US" dirty="0" smtClean="0">
                        <a:solidFill>
                          <a:schemeClr val="tx1"/>
                        </a:solidFill>
                      </a:rPr>
                      <a:t>health</a:t>
                    </a:r>
                    <a:r>
                      <a:rPr lang="en-US" dirty="0">
                        <a:solidFill>
                          <a:schemeClr val="tx1"/>
                        </a:solidFill>
                      </a:rPr>
                      <a:t>
2.8%</a:t>
                    </a:r>
                    <a:endParaRPr lang="en-US" dirty="0"/>
                  </a:p>
                </c:rich>
              </c:tx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separator>
</c:separator>
            </c:dLbl>
            <c:numFmt formatCode="0.0%" sourceLinked="0"/>
            <c:txPr>
              <a:bodyPr/>
              <a:lstStyle/>
              <a:p>
                <a:pPr>
                  <a:defRPr sz="1200" b="0">
                    <a:solidFill>
                      <a:schemeClr val="tx1"/>
                    </a:solidFill>
                  </a:defRPr>
                </a:pPr>
                <a:endParaRPr lang="en-US"/>
              </a:p>
            </c:txPr>
            <c:dLblPos val="bestFit"/>
            <c:showLegendKey val="0"/>
            <c:showVal val="1"/>
            <c:showCatName val="1"/>
            <c:showSerName val="0"/>
            <c:showPercent val="0"/>
            <c:showBubbleSize val="0"/>
            <c:separator>
</c:separator>
            <c:showLeaderLines val="1"/>
          </c:dLbls>
          <c:cat>
            <c:strRef>
              <c:f>Sheet1!$A$2:$A$10</c:f>
              <c:strCache>
                <c:ptCount val="9"/>
                <c:pt idx="0">
                  <c:v>Hospitals</c:v>
                </c:pt>
                <c:pt idx="1">
                  <c:v>Drugs</c:v>
                </c:pt>
                <c:pt idx="2">
                  <c:v>Physicians</c:v>
                </c:pt>
                <c:pt idx="3">
                  <c:v>Other Institutions</c:v>
                </c:pt>
                <c:pt idx="4">
                  <c:v>Other Professionals</c:v>
                </c:pt>
                <c:pt idx="5">
                  <c:v>Other Health Spending</c:v>
                </c:pt>
                <c:pt idx="6">
                  <c:v>Capital</c:v>
                </c:pt>
                <c:pt idx="7">
                  <c:v>Administration</c:v>
                </c:pt>
                <c:pt idx="8">
                  <c:v>Public Health</c:v>
                </c:pt>
              </c:strCache>
            </c:strRef>
          </c:cat>
          <c:val>
            <c:numRef>
              <c:f>Sheet1!$B$2:$B$10</c:f>
              <c:numCache>
                <c:formatCode>0.0%</c:formatCode>
                <c:ptCount val="9"/>
                <c:pt idx="0">
                  <c:v>0.2546820766492221</c:v>
                </c:pt>
                <c:pt idx="1">
                  <c:v>0.19347047975549472</c:v>
                </c:pt>
                <c:pt idx="2">
                  <c:v>0.1543588717643409</c:v>
                </c:pt>
                <c:pt idx="3">
                  <c:v>0.14486538200388557</c:v>
                </c:pt>
                <c:pt idx="4">
                  <c:v>9.9597047523769716E-2</c:v>
                </c:pt>
                <c:pt idx="5">
                  <c:v>5.0031671264646353E-2</c:v>
                </c:pt>
                <c:pt idx="6">
                  <c:v>4.7125364649826945E-2</c:v>
                </c:pt>
                <c:pt idx="7">
                  <c:v>2.7987638127069388E-2</c:v>
                </c:pt>
                <c:pt idx="8">
                  <c:v>2.7881468261744237E-2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  <c:userShapes r:id="rId2"/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CA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 sz="1400" b="1"/>
            </a:pPr>
            <a:r>
              <a:rPr lang="en-US" sz="1400" b="1" dirty="0">
                <a:solidFill>
                  <a:schemeClr val="tx1"/>
                </a:solidFill>
              </a:rPr>
              <a:t>Public- and </a:t>
            </a:r>
            <a:r>
              <a:rPr lang="en-US" sz="1400" b="1" dirty="0" smtClean="0">
                <a:solidFill>
                  <a:schemeClr val="tx1"/>
                </a:solidFill>
              </a:rPr>
              <a:t>private-sector shares </a:t>
            </a:r>
            <a:r>
              <a:rPr lang="en-US" sz="1400" b="1" dirty="0">
                <a:solidFill>
                  <a:schemeClr val="tx1"/>
                </a:solidFill>
              </a:rPr>
              <a:t>of </a:t>
            </a:r>
            <a:r>
              <a:rPr lang="en-US" sz="1400" b="1" dirty="0" smtClean="0">
                <a:solidFill>
                  <a:schemeClr val="tx1"/>
                </a:solidFill>
              </a:rPr>
              <a:t>total health expenditure</a:t>
            </a:r>
          </a:p>
        </c:rich>
      </c:tx>
      <c:layout/>
      <c:overlay val="0"/>
    </c:title>
    <c:autoTitleDeleted val="0"/>
    <c:plotArea>
      <c:layout>
        <c:manualLayout>
          <c:layoutTarget val="inner"/>
          <c:xMode val="edge"/>
          <c:yMode val="edge"/>
          <c:x val="7.5445156705970948E-2"/>
          <c:y val="9.1139713305067649E-2"/>
          <c:w val="0.89001642823956684"/>
          <c:h val="0.63480338821283699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Public share</c:v>
                </c:pt>
              </c:strCache>
            </c:strRef>
          </c:tx>
          <c:spPr>
            <a:ln w="12700">
              <a:solidFill>
                <a:srgbClr val="8B9B3C"/>
              </a:solidFill>
              <a:prstDash val="solid"/>
            </a:ln>
          </c:spPr>
          <c:marker>
            <c:symbol val="diamond"/>
            <c:size val="10"/>
            <c:spPr>
              <a:solidFill>
                <a:srgbClr val="8B9B3C"/>
              </a:solidFill>
              <a:ln w="6350">
                <a:solidFill>
                  <a:schemeClr val="tx1"/>
                </a:solidFill>
              </a:ln>
            </c:spPr>
          </c:marker>
          <c:dPt>
            <c:idx val="35"/>
            <c:bubble3D val="0"/>
          </c:dPt>
          <c:dPt>
            <c:idx val="36"/>
            <c:marker>
              <c:spPr>
                <a:solidFill>
                  <a:srgbClr val="8B9B3C"/>
                </a:solidFill>
                <a:ln w="6350">
                  <a:solidFill>
                    <a:schemeClr val="tx1"/>
                  </a:solidFill>
                </a:ln>
                <a:effectLst>
                  <a:outerShdw blurRad="50800" dist="50800" dir="5400000" algn="ctr" rotWithShape="0">
                    <a:schemeClr val="bg1"/>
                  </a:outerShdw>
                </a:effectLst>
              </c:spPr>
            </c:marker>
            <c:bubble3D val="0"/>
            <c:spPr>
              <a:ln w="12700">
                <a:solidFill>
                  <a:srgbClr val="8B9B3C"/>
                </a:solidFill>
                <a:prstDash val="solid"/>
              </a:ln>
              <a:effectLst>
                <a:outerShdw blurRad="50800" dist="50800" dir="5400000" algn="ctr" rotWithShape="0">
                  <a:schemeClr val="bg1"/>
                </a:outerShdw>
              </a:effectLst>
            </c:spPr>
          </c:dPt>
          <c:dPt>
            <c:idx val="37"/>
            <c:bubble3D val="0"/>
          </c:dPt>
          <c:dPt>
            <c:idx val="38"/>
            <c:marker>
              <c:spPr>
                <a:solidFill>
                  <a:srgbClr val="8B9B3C"/>
                </a:solidFill>
                <a:ln>
                  <a:solidFill>
                    <a:schemeClr val="tx1"/>
                  </a:solidFill>
                </a:ln>
              </c:spPr>
            </c:marker>
            <c:bubble3D val="0"/>
          </c:dPt>
          <c:dPt>
            <c:idx val="39"/>
            <c:marker>
              <c:symbol val="circle"/>
              <c:size val="8"/>
              <c:spPr>
                <a:solidFill>
                  <a:schemeClr val="bg1"/>
                </a:solidFill>
                <a:ln w="6350">
                  <a:solidFill>
                    <a:schemeClr val="tx1"/>
                  </a:solidFill>
                </a:ln>
              </c:spPr>
            </c:marker>
            <c:bubble3D val="0"/>
          </c:dPt>
          <c:dPt>
            <c:idx val="40"/>
            <c:marker>
              <c:symbol val="circle"/>
              <c:size val="8"/>
              <c:spPr>
                <a:solidFill>
                  <a:schemeClr val="bg1"/>
                </a:solidFill>
                <a:ln w="6350">
                  <a:solidFill>
                    <a:schemeClr val="tx1"/>
                  </a:solidFill>
                </a:ln>
              </c:spPr>
            </c:marker>
            <c:bubble3D val="0"/>
          </c:dPt>
          <c:dLbls>
            <c:dLbl>
              <c:idx val="0"/>
              <c:delete val="1"/>
            </c:dLbl>
            <c:dLbl>
              <c:idx val="1"/>
              <c:layout>
                <c:manualLayout>
                  <c:x val="-3.3710018796821242E-2"/>
                  <c:y val="-4.3339794064203511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2"/>
              <c:delete val="1"/>
            </c:dLbl>
            <c:dLbl>
              <c:idx val="3"/>
              <c:delete val="1"/>
            </c:dLbl>
            <c:dLbl>
              <c:idx val="4"/>
              <c:delete val="1"/>
            </c:dLbl>
            <c:dLbl>
              <c:idx val="5"/>
              <c:delete val="1"/>
            </c:dLbl>
            <c:dLbl>
              <c:idx val="6"/>
              <c:delete val="1"/>
            </c:dLbl>
            <c:dLbl>
              <c:idx val="7"/>
              <c:delete val="1"/>
            </c:dLbl>
            <c:dLbl>
              <c:idx val="8"/>
              <c:delete val="1"/>
            </c:dLbl>
            <c:dLbl>
              <c:idx val="9"/>
              <c:delete val="1"/>
            </c:dLbl>
            <c:dLbl>
              <c:idx val="10"/>
              <c:delete val="1"/>
            </c:dLbl>
            <c:dLbl>
              <c:idx val="11"/>
              <c:delete val="1"/>
            </c:dLbl>
            <c:dLbl>
              <c:idx val="12"/>
              <c:delete val="1"/>
            </c:dLbl>
            <c:dLbl>
              <c:idx val="13"/>
              <c:delete val="1"/>
            </c:dLbl>
            <c:dLbl>
              <c:idx val="14"/>
              <c:delete val="1"/>
            </c:dLbl>
            <c:dLbl>
              <c:idx val="15"/>
              <c:delete val="1"/>
            </c:dLbl>
            <c:dLbl>
              <c:idx val="16"/>
              <c:delete val="1"/>
            </c:dLbl>
            <c:dLbl>
              <c:idx val="17"/>
              <c:delete val="1"/>
            </c:dLbl>
            <c:dLbl>
              <c:idx val="18"/>
              <c:delete val="1"/>
            </c:dLbl>
            <c:dLbl>
              <c:idx val="19"/>
              <c:delete val="1"/>
            </c:dLbl>
            <c:dLbl>
              <c:idx val="20"/>
              <c:delete val="1"/>
            </c:dLbl>
            <c:dLbl>
              <c:idx val="22"/>
              <c:delete val="1"/>
            </c:dLbl>
            <c:dLbl>
              <c:idx val="23"/>
              <c:delete val="1"/>
            </c:dLbl>
            <c:dLbl>
              <c:idx val="24"/>
              <c:delete val="1"/>
            </c:dLbl>
            <c:dLbl>
              <c:idx val="25"/>
              <c:delete val="1"/>
            </c:dLbl>
            <c:dLbl>
              <c:idx val="26"/>
              <c:delete val="1"/>
            </c:dLbl>
            <c:dLbl>
              <c:idx val="27"/>
              <c:delete val="1"/>
            </c:dLbl>
            <c:dLbl>
              <c:idx val="28"/>
              <c:delete val="1"/>
            </c:dLbl>
            <c:dLbl>
              <c:idx val="29"/>
              <c:delete val="1"/>
            </c:dLbl>
            <c:dLbl>
              <c:idx val="30"/>
              <c:delete val="1"/>
            </c:dLbl>
            <c:dLbl>
              <c:idx val="31"/>
              <c:delete val="1"/>
            </c:dLbl>
            <c:dLbl>
              <c:idx val="32"/>
              <c:delete val="1"/>
            </c:dLbl>
            <c:dLbl>
              <c:idx val="33"/>
              <c:delete val="1"/>
            </c:dLbl>
            <c:dLbl>
              <c:idx val="34"/>
              <c:delete val="1"/>
            </c:dLbl>
            <c:dLbl>
              <c:idx val="35"/>
              <c:delete val="1"/>
            </c:dLbl>
            <c:dLbl>
              <c:idx val="36"/>
              <c:delete val="1"/>
            </c:dLbl>
            <c:dLbl>
              <c:idx val="37"/>
              <c:delete val="1"/>
            </c:dLbl>
            <c:dLbl>
              <c:idx val="38"/>
              <c:delete val="1"/>
            </c:dLbl>
            <c:dLbl>
              <c:idx val="39"/>
              <c:delete val="1"/>
            </c:dLbl>
            <c:numFmt formatCode="0.0%" sourceLinked="0"/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1975</c:v>
                </c:pt>
                <c:pt idx="1">
                  <c:v>1976</c:v>
                </c:pt>
                <c:pt idx="2">
                  <c:v>1977</c:v>
                </c:pt>
                <c:pt idx="3">
                  <c:v>1978</c:v>
                </c:pt>
                <c:pt idx="4">
                  <c:v>1979</c:v>
                </c:pt>
                <c:pt idx="5">
                  <c:v>1980</c:v>
                </c:pt>
                <c:pt idx="6">
                  <c:v>1981</c:v>
                </c:pt>
                <c:pt idx="7">
                  <c:v>1982</c:v>
                </c:pt>
                <c:pt idx="8">
                  <c:v>1983</c:v>
                </c:pt>
                <c:pt idx="9">
                  <c:v>1984</c:v>
                </c:pt>
                <c:pt idx="10">
                  <c:v>1985</c:v>
                </c:pt>
                <c:pt idx="11">
                  <c:v>1986</c:v>
                </c:pt>
                <c:pt idx="12">
                  <c:v>1987</c:v>
                </c:pt>
                <c:pt idx="13">
                  <c:v>1988</c:v>
                </c:pt>
                <c:pt idx="14">
                  <c:v>1989</c:v>
                </c:pt>
                <c:pt idx="15">
                  <c:v>1990</c:v>
                </c:pt>
                <c:pt idx="16">
                  <c:v>1991</c:v>
                </c:pt>
                <c:pt idx="17">
                  <c:v>1992</c:v>
                </c:pt>
                <c:pt idx="18">
                  <c:v>1993</c:v>
                </c:pt>
                <c:pt idx="19">
                  <c:v>1994</c:v>
                </c:pt>
                <c:pt idx="20">
                  <c:v>1995</c:v>
                </c:pt>
                <c:pt idx="21">
                  <c:v>1996</c:v>
                </c:pt>
                <c:pt idx="22">
                  <c:v>1997</c:v>
                </c:pt>
                <c:pt idx="23">
                  <c:v>1998</c:v>
                </c:pt>
                <c:pt idx="24">
                  <c:v>1999</c:v>
                </c:pt>
                <c:pt idx="25">
                  <c:v>2000</c:v>
                </c:pt>
                <c:pt idx="26">
                  <c:v>2001</c:v>
                </c:pt>
                <c:pt idx="27">
                  <c:v>2002</c:v>
                </c:pt>
                <c:pt idx="28">
                  <c:v>2003</c:v>
                </c:pt>
                <c:pt idx="29">
                  <c:v>2004</c:v>
                </c:pt>
                <c:pt idx="30">
                  <c:v>2005</c:v>
                </c:pt>
                <c:pt idx="31">
                  <c:v>2006</c:v>
                </c:pt>
                <c:pt idx="32">
                  <c:v>2007</c:v>
                </c:pt>
                <c:pt idx="33">
                  <c:v>2008</c:v>
                </c:pt>
                <c:pt idx="34">
                  <c:v>2009</c:v>
                </c:pt>
                <c:pt idx="35">
                  <c:v>2010</c:v>
                </c:pt>
                <c:pt idx="36">
                  <c:v>2011</c:v>
                </c:pt>
                <c:pt idx="37">
                  <c:v>2012</c:v>
                </c:pt>
                <c:pt idx="38">
                  <c:v>2013</c:v>
                </c:pt>
                <c:pt idx="39">
                  <c:v>2014</c:v>
                </c:pt>
                <c:pt idx="40">
                  <c:v>2015</c:v>
                </c:pt>
              </c:numCache>
            </c:numRef>
          </c:cat>
          <c:val>
            <c:numRef>
              <c:f>Sheet1!$B$2:$B$42</c:f>
              <c:numCache>
                <c:formatCode>General</c:formatCode>
                <c:ptCount val="41"/>
                <c:pt idx="0">
                  <c:v>0.76235157322733249</c:v>
                </c:pt>
                <c:pt idx="1">
                  <c:v>0.76991894749043543</c:v>
                </c:pt>
                <c:pt idx="2">
                  <c:v>0.76663917518604596</c:v>
                </c:pt>
                <c:pt idx="3">
                  <c:v>0.76230004946938634</c:v>
                </c:pt>
                <c:pt idx="4">
                  <c:v>0.75912990240836276</c:v>
                </c:pt>
                <c:pt idx="5">
                  <c:v>0.75529498426766739</c:v>
                </c:pt>
                <c:pt idx="6">
                  <c:v>0.75894573908303342</c:v>
                </c:pt>
                <c:pt idx="7">
                  <c:v>0.76227251088675441</c:v>
                </c:pt>
                <c:pt idx="8">
                  <c:v>0.76618923024100349</c:v>
                </c:pt>
                <c:pt idx="9">
                  <c:v>0.7608733559443579</c:v>
                </c:pt>
                <c:pt idx="10">
                  <c:v>0.75536441631806195</c:v>
                </c:pt>
                <c:pt idx="11">
                  <c:v>0.75059566542997236</c:v>
                </c:pt>
                <c:pt idx="12">
                  <c:v>0.74922626028905381</c:v>
                </c:pt>
                <c:pt idx="13">
                  <c:v>0.74889355910152877</c:v>
                </c:pt>
                <c:pt idx="14">
                  <c:v>0.74714263738837738</c:v>
                </c:pt>
                <c:pt idx="15">
                  <c:v>0.74502630732537911</c:v>
                </c:pt>
                <c:pt idx="16">
                  <c:v>0.74552116874916985</c:v>
                </c:pt>
                <c:pt idx="17">
                  <c:v>0.74071571378312495</c:v>
                </c:pt>
                <c:pt idx="18">
                  <c:v>0.72625410619392394</c:v>
                </c:pt>
                <c:pt idx="19">
                  <c:v>0.71877628485561373</c:v>
                </c:pt>
                <c:pt idx="20">
                  <c:v>0.7121382646192127</c:v>
                </c:pt>
                <c:pt idx="21">
                  <c:v>0.70818026891030939</c:v>
                </c:pt>
                <c:pt idx="22">
                  <c:v>0.70113514067111127</c:v>
                </c:pt>
                <c:pt idx="23">
                  <c:v>0.70383388940409108</c:v>
                </c:pt>
                <c:pt idx="24">
                  <c:v>0.6995577325454948</c:v>
                </c:pt>
                <c:pt idx="25">
                  <c:v>0.70251399508327983</c:v>
                </c:pt>
                <c:pt idx="26">
                  <c:v>0.69947484299918439</c:v>
                </c:pt>
                <c:pt idx="27">
                  <c:v>0.6945213129028045</c:v>
                </c:pt>
                <c:pt idx="28">
                  <c:v>0.70042167113665899</c:v>
                </c:pt>
                <c:pt idx="29">
                  <c:v>0.69962681246233982</c:v>
                </c:pt>
                <c:pt idx="30">
                  <c:v>0.70091685668493009</c:v>
                </c:pt>
                <c:pt idx="31">
                  <c:v>0.6968386211635873</c:v>
                </c:pt>
                <c:pt idx="32">
                  <c:v>0.70170258718051892</c:v>
                </c:pt>
                <c:pt idx="33">
                  <c:v>0.70552865687055244</c:v>
                </c:pt>
                <c:pt idx="34">
                  <c:v>0.70908699433689459</c:v>
                </c:pt>
                <c:pt idx="35">
                  <c:v>0.70438618143786369</c:v>
                </c:pt>
                <c:pt idx="36">
                  <c:v>0.70696034709336752</c:v>
                </c:pt>
                <c:pt idx="37">
                  <c:v>0.70628068440923752</c:v>
                </c:pt>
                <c:pt idx="38">
                  <c:v>0.70727145887746867</c:v>
                </c:pt>
                <c:pt idx="39">
                  <c:v>0.70821220898421866</c:v>
                </c:pt>
                <c:pt idx="40">
                  <c:v>0.70729801676281634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Private share</c:v>
                </c:pt>
              </c:strCache>
            </c:strRef>
          </c:tx>
          <c:spPr>
            <a:ln w="12700">
              <a:solidFill>
                <a:srgbClr val="93A445"/>
              </a:solidFill>
            </a:ln>
          </c:spPr>
          <c:marker>
            <c:symbol val="square"/>
            <c:size val="8"/>
            <c:spPr>
              <a:solidFill>
                <a:srgbClr val="B3BD81"/>
              </a:solidFill>
              <a:ln w="6350">
                <a:solidFill>
                  <a:schemeClr val="tx1"/>
                </a:solidFill>
              </a:ln>
            </c:spPr>
          </c:marker>
          <c:dPt>
            <c:idx val="35"/>
            <c:bubble3D val="0"/>
          </c:dPt>
          <c:dPt>
            <c:idx val="36"/>
            <c:bubble3D val="0"/>
            <c:spPr>
              <a:ln w="12700">
                <a:solidFill>
                  <a:srgbClr val="93A445"/>
                </a:solidFill>
              </a:ln>
              <a:effectLst>
                <a:outerShdw dist="50800" dir="4800000" sx="111000" sy="111000" algn="ctr" rotWithShape="0">
                  <a:srgbClr val="FFFFFF"/>
                </a:outerShdw>
              </a:effectLst>
            </c:spPr>
          </c:dPt>
          <c:dPt>
            <c:idx val="37"/>
            <c:bubble3D val="0"/>
          </c:dPt>
          <c:dPt>
            <c:idx val="38"/>
            <c:bubble3D val="0"/>
          </c:dPt>
          <c:dPt>
            <c:idx val="39"/>
            <c:marker>
              <c:symbol val="circle"/>
              <c:size val="8"/>
              <c:spPr>
                <a:solidFill>
                  <a:schemeClr val="bg1"/>
                </a:solidFill>
                <a:ln w="6350">
                  <a:solidFill>
                    <a:schemeClr val="tx1"/>
                  </a:solidFill>
                </a:ln>
              </c:spPr>
            </c:marker>
            <c:bubble3D val="0"/>
          </c:dPt>
          <c:dPt>
            <c:idx val="40"/>
            <c:marker>
              <c:symbol val="circle"/>
              <c:size val="8"/>
              <c:spPr>
                <a:solidFill>
                  <a:schemeClr val="bg1"/>
                </a:solidFill>
                <a:ln w="6350">
                  <a:solidFill>
                    <a:schemeClr val="tx1"/>
                  </a:solidFill>
                </a:ln>
              </c:spPr>
            </c:marker>
            <c:bubble3D val="0"/>
          </c:dPt>
          <c:dLbls>
            <c:dLbl>
              <c:idx val="1"/>
              <c:layout>
                <c:manualLayout>
                  <c:x val="-3.3068810237610699E-2"/>
                  <c:y val="-4.8401826484018175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21"/>
              <c:layout/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35"/>
              <c:delete val="1"/>
            </c:dLbl>
            <c:dLbl>
              <c:idx val="37"/>
              <c:delete val="1"/>
            </c:dLbl>
            <c:dLbl>
              <c:idx val="40"/>
              <c:layout/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</c:dLbl>
            <c:numFmt formatCode="0.0%" sourceLinked="0"/>
            <c:dLblPos val="t"/>
            <c:showLegendKey val="0"/>
            <c:showVal val="0"/>
            <c:showCatName val="0"/>
            <c:showSerName val="0"/>
            <c:showPercent val="0"/>
            <c:showBubbleSize val="0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1975</c:v>
                </c:pt>
                <c:pt idx="1">
                  <c:v>1976</c:v>
                </c:pt>
                <c:pt idx="2">
                  <c:v>1977</c:v>
                </c:pt>
                <c:pt idx="3">
                  <c:v>1978</c:v>
                </c:pt>
                <c:pt idx="4">
                  <c:v>1979</c:v>
                </c:pt>
                <c:pt idx="5">
                  <c:v>1980</c:v>
                </c:pt>
                <c:pt idx="6">
                  <c:v>1981</c:v>
                </c:pt>
                <c:pt idx="7">
                  <c:v>1982</c:v>
                </c:pt>
                <c:pt idx="8">
                  <c:v>1983</c:v>
                </c:pt>
                <c:pt idx="9">
                  <c:v>1984</c:v>
                </c:pt>
                <c:pt idx="10">
                  <c:v>1985</c:v>
                </c:pt>
                <c:pt idx="11">
                  <c:v>1986</c:v>
                </c:pt>
                <c:pt idx="12">
                  <c:v>1987</c:v>
                </c:pt>
                <c:pt idx="13">
                  <c:v>1988</c:v>
                </c:pt>
                <c:pt idx="14">
                  <c:v>1989</c:v>
                </c:pt>
                <c:pt idx="15">
                  <c:v>1990</c:v>
                </c:pt>
                <c:pt idx="16">
                  <c:v>1991</c:v>
                </c:pt>
                <c:pt idx="17">
                  <c:v>1992</c:v>
                </c:pt>
                <c:pt idx="18">
                  <c:v>1993</c:v>
                </c:pt>
                <c:pt idx="19">
                  <c:v>1994</c:v>
                </c:pt>
                <c:pt idx="20">
                  <c:v>1995</c:v>
                </c:pt>
                <c:pt idx="21">
                  <c:v>1996</c:v>
                </c:pt>
                <c:pt idx="22">
                  <c:v>1997</c:v>
                </c:pt>
                <c:pt idx="23">
                  <c:v>1998</c:v>
                </c:pt>
                <c:pt idx="24">
                  <c:v>1999</c:v>
                </c:pt>
                <c:pt idx="25">
                  <c:v>2000</c:v>
                </c:pt>
                <c:pt idx="26">
                  <c:v>2001</c:v>
                </c:pt>
                <c:pt idx="27">
                  <c:v>2002</c:v>
                </c:pt>
                <c:pt idx="28">
                  <c:v>2003</c:v>
                </c:pt>
                <c:pt idx="29">
                  <c:v>2004</c:v>
                </c:pt>
                <c:pt idx="30">
                  <c:v>2005</c:v>
                </c:pt>
                <c:pt idx="31">
                  <c:v>2006</c:v>
                </c:pt>
                <c:pt idx="32">
                  <c:v>2007</c:v>
                </c:pt>
                <c:pt idx="33">
                  <c:v>2008</c:v>
                </c:pt>
                <c:pt idx="34">
                  <c:v>2009</c:v>
                </c:pt>
                <c:pt idx="35">
                  <c:v>2010</c:v>
                </c:pt>
                <c:pt idx="36">
                  <c:v>2011</c:v>
                </c:pt>
                <c:pt idx="37">
                  <c:v>2012</c:v>
                </c:pt>
                <c:pt idx="38">
                  <c:v>2013</c:v>
                </c:pt>
                <c:pt idx="39">
                  <c:v>2014</c:v>
                </c:pt>
                <c:pt idx="40">
                  <c:v>2015</c:v>
                </c:pt>
              </c:numCache>
            </c:numRef>
          </c:cat>
          <c:val>
            <c:numRef>
              <c:f>Sheet1!$C$2:$C$42</c:f>
              <c:numCache>
                <c:formatCode>General</c:formatCode>
                <c:ptCount val="41"/>
                <c:pt idx="0">
                  <c:v>0.23764842677266748</c:v>
                </c:pt>
                <c:pt idx="1">
                  <c:v>0.23008105250956454</c:v>
                </c:pt>
                <c:pt idx="2">
                  <c:v>0.23336082481395412</c:v>
                </c:pt>
                <c:pt idx="3">
                  <c:v>0.23769995053061369</c:v>
                </c:pt>
                <c:pt idx="4">
                  <c:v>0.24087009759163724</c:v>
                </c:pt>
                <c:pt idx="5">
                  <c:v>0.24470501573233266</c:v>
                </c:pt>
                <c:pt idx="6">
                  <c:v>0.24105426091696658</c:v>
                </c:pt>
                <c:pt idx="7">
                  <c:v>0.23772748911324557</c:v>
                </c:pt>
                <c:pt idx="8">
                  <c:v>0.23381076975899645</c:v>
                </c:pt>
                <c:pt idx="9">
                  <c:v>0.23912664405564216</c:v>
                </c:pt>
                <c:pt idx="10">
                  <c:v>0.24463558368193797</c:v>
                </c:pt>
                <c:pt idx="11">
                  <c:v>0.2494043345700277</c:v>
                </c:pt>
                <c:pt idx="12">
                  <c:v>0.25077373971094613</c:v>
                </c:pt>
                <c:pt idx="13">
                  <c:v>0.25110644089847139</c:v>
                </c:pt>
                <c:pt idx="14">
                  <c:v>0.2528573626116225</c:v>
                </c:pt>
                <c:pt idx="15">
                  <c:v>0.25497369267462094</c:v>
                </c:pt>
                <c:pt idx="16">
                  <c:v>0.25447883125083004</c:v>
                </c:pt>
                <c:pt idx="17">
                  <c:v>0.25928428621687516</c:v>
                </c:pt>
                <c:pt idx="18">
                  <c:v>0.27374589380607622</c:v>
                </c:pt>
                <c:pt idx="19">
                  <c:v>0.28122371514438632</c:v>
                </c:pt>
                <c:pt idx="20">
                  <c:v>0.28786173538078735</c:v>
                </c:pt>
                <c:pt idx="21">
                  <c:v>0.29181973108969061</c:v>
                </c:pt>
                <c:pt idx="22">
                  <c:v>0.29886485932888862</c:v>
                </c:pt>
                <c:pt idx="23">
                  <c:v>0.29616611059590903</c:v>
                </c:pt>
                <c:pt idx="24">
                  <c:v>0.30044226745450525</c:v>
                </c:pt>
                <c:pt idx="25">
                  <c:v>0.29748600491672023</c:v>
                </c:pt>
                <c:pt idx="26">
                  <c:v>0.30052515700081556</c:v>
                </c:pt>
                <c:pt idx="27">
                  <c:v>0.3054786870971955</c:v>
                </c:pt>
                <c:pt idx="28">
                  <c:v>0.2995783288633409</c:v>
                </c:pt>
                <c:pt idx="29">
                  <c:v>0.30037318753766012</c:v>
                </c:pt>
                <c:pt idx="30">
                  <c:v>0.29908314331507008</c:v>
                </c:pt>
                <c:pt idx="31">
                  <c:v>0.30316137883641292</c:v>
                </c:pt>
                <c:pt idx="32">
                  <c:v>0.29829741281948108</c:v>
                </c:pt>
                <c:pt idx="33">
                  <c:v>0.2944713431294475</c:v>
                </c:pt>
                <c:pt idx="34">
                  <c:v>0.29091300566310535</c:v>
                </c:pt>
                <c:pt idx="35">
                  <c:v>0.29561381856213631</c:v>
                </c:pt>
                <c:pt idx="36">
                  <c:v>0.29303965290663248</c:v>
                </c:pt>
                <c:pt idx="37">
                  <c:v>0.29371931559076248</c:v>
                </c:pt>
                <c:pt idx="38">
                  <c:v>0.29272854112253127</c:v>
                </c:pt>
                <c:pt idx="39">
                  <c:v>0.29178779101578128</c:v>
                </c:pt>
                <c:pt idx="40">
                  <c:v>0.29270198323718344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Forecast</c:v>
                </c:pt>
              </c:strCache>
            </c:strRef>
          </c:tx>
          <c:spPr>
            <a:ln w="12700">
              <a:solidFill>
                <a:srgbClr val="93A445"/>
              </a:solidFill>
            </a:ln>
          </c:spPr>
          <c:marker>
            <c:symbol val="circle"/>
            <c:size val="8"/>
            <c:spPr>
              <a:solidFill>
                <a:schemeClr val="bg1"/>
              </a:solidFill>
              <a:ln>
                <a:solidFill>
                  <a:schemeClr val="tx1"/>
                </a:solidFill>
              </a:ln>
            </c:spPr>
          </c:marker>
          <c:cat>
            <c:numRef>
              <c:f>Sheet1!$A$2:$A$42</c:f>
              <c:numCache>
                <c:formatCode>General</c:formatCode>
                <c:ptCount val="41"/>
                <c:pt idx="0">
                  <c:v>1975</c:v>
                </c:pt>
                <c:pt idx="1">
                  <c:v>1976</c:v>
                </c:pt>
                <c:pt idx="2">
                  <c:v>1977</c:v>
                </c:pt>
                <c:pt idx="3">
                  <c:v>1978</c:v>
                </c:pt>
                <c:pt idx="4">
                  <c:v>1979</c:v>
                </c:pt>
                <c:pt idx="5">
                  <c:v>1980</c:v>
                </c:pt>
                <c:pt idx="6">
                  <c:v>1981</c:v>
                </c:pt>
                <c:pt idx="7">
                  <c:v>1982</c:v>
                </c:pt>
                <c:pt idx="8">
                  <c:v>1983</c:v>
                </c:pt>
                <c:pt idx="9">
                  <c:v>1984</c:v>
                </c:pt>
                <c:pt idx="10">
                  <c:v>1985</c:v>
                </c:pt>
                <c:pt idx="11">
                  <c:v>1986</c:v>
                </c:pt>
                <c:pt idx="12">
                  <c:v>1987</c:v>
                </c:pt>
                <c:pt idx="13">
                  <c:v>1988</c:v>
                </c:pt>
                <c:pt idx="14">
                  <c:v>1989</c:v>
                </c:pt>
                <c:pt idx="15">
                  <c:v>1990</c:v>
                </c:pt>
                <c:pt idx="16">
                  <c:v>1991</c:v>
                </c:pt>
                <c:pt idx="17">
                  <c:v>1992</c:v>
                </c:pt>
                <c:pt idx="18">
                  <c:v>1993</c:v>
                </c:pt>
                <c:pt idx="19">
                  <c:v>1994</c:v>
                </c:pt>
                <c:pt idx="20">
                  <c:v>1995</c:v>
                </c:pt>
                <c:pt idx="21">
                  <c:v>1996</c:v>
                </c:pt>
                <c:pt idx="22">
                  <c:v>1997</c:v>
                </c:pt>
                <c:pt idx="23">
                  <c:v>1998</c:v>
                </c:pt>
                <c:pt idx="24">
                  <c:v>1999</c:v>
                </c:pt>
                <c:pt idx="25">
                  <c:v>2000</c:v>
                </c:pt>
                <c:pt idx="26">
                  <c:v>2001</c:v>
                </c:pt>
                <c:pt idx="27">
                  <c:v>2002</c:v>
                </c:pt>
                <c:pt idx="28">
                  <c:v>2003</c:v>
                </c:pt>
                <c:pt idx="29">
                  <c:v>2004</c:v>
                </c:pt>
                <c:pt idx="30">
                  <c:v>2005</c:v>
                </c:pt>
                <c:pt idx="31">
                  <c:v>2006</c:v>
                </c:pt>
                <c:pt idx="32">
                  <c:v>2007</c:v>
                </c:pt>
                <c:pt idx="33">
                  <c:v>2008</c:v>
                </c:pt>
                <c:pt idx="34">
                  <c:v>2009</c:v>
                </c:pt>
                <c:pt idx="35">
                  <c:v>2010</c:v>
                </c:pt>
                <c:pt idx="36">
                  <c:v>2011</c:v>
                </c:pt>
                <c:pt idx="37">
                  <c:v>2012</c:v>
                </c:pt>
                <c:pt idx="38">
                  <c:v>2013</c:v>
                </c:pt>
                <c:pt idx="39">
                  <c:v>2014</c:v>
                </c:pt>
                <c:pt idx="40">
                  <c:v>2015</c:v>
                </c:pt>
              </c:numCache>
            </c:numRef>
          </c:cat>
          <c:val>
            <c:numRef>
              <c:f>Sheet1!$D$2:$D$42</c:f>
              <c:numCache>
                <c:formatCode>General</c:formatCode>
                <c:ptCount val="41"/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07464576"/>
        <c:axId val="107696896"/>
      </c:lineChart>
      <c:catAx>
        <c:axId val="10746457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ln>
            <a:solidFill>
              <a:schemeClr val="tx1"/>
            </a:solidFill>
          </a:ln>
        </c:spPr>
        <c:txPr>
          <a:bodyPr rot="-2700000"/>
          <a:lstStyle/>
          <a:p>
            <a:pPr>
              <a:defRPr/>
            </a:pPr>
            <a:endParaRPr lang="en-US"/>
          </a:p>
        </c:txPr>
        <c:crossAx val="107696896"/>
        <c:crosses val="autoZero"/>
        <c:auto val="1"/>
        <c:lblAlgn val="ctr"/>
        <c:lblOffset val="100"/>
        <c:tickLblSkip val="2"/>
        <c:noMultiLvlLbl val="0"/>
      </c:catAx>
      <c:valAx>
        <c:axId val="107696896"/>
        <c:scaling>
          <c:orientation val="minMax"/>
          <c:max val="1"/>
        </c:scaling>
        <c:delete val="0"/>
        <c:axPos val="l"/>
        <c:majorGridlines>
          <c:spPr>
            <a:ln>
              <a:solidFill>
                <a:schemeClr val="bg1"/>
              </a:solidFill>
            </a:ln>
          </c:spPr>
        </c:majorGridlines>
        <c:numFmt formatCode="0%" sourceLinked="0"/>
        <c:majorTickMark val="out"/>
        <c:minorTickMark val="none"/>
        <c:tickLblPos val="nextTo"/>
        <c:spPr>
          <a:ln>
            <a:solidFill>
              <a:schemeClr val="tx1"/>
            </a:solidFill>
          </a:ln>
        </c:spPr>
        <c:crossAx val="107464576"/>
        <c:crosses val="autoZero"/>
        <c:crossBetween val="between"/>
        <c:majorUnit val="0.2"/>
      </c:valAx>
      <c:spPr>
        <a:noFill/>
        <a:ln w="25400">
          <a:noFill/>
        </a:ln>
      </c:spPr>
    </c:plotArea>
    <c:legend>
      <c:legendPos val="b"/>
      <c:layout>
        <c:manualLayout>
          <c:xMode val="edge"/>
          <c:yMode val="edge"/>
          <c:x val="0.24456902887139106"/>
          <c:y val="0.87492149844905764"/>
          <c:w val="0.51086194225721782"/>
          <c:h val="5.8411834884275829E-2"/>
        </c:manualLayout>
      </c:layout>
      <c:overlay val="0"/>
      <c:spPr>
        <a:ln w="63500"/>
      </c:spPr>
      <c:txPr>
        <a:bodyPr/>
        <a:lstStyle/>
        <a:p>
          <a:pPr>
            <a:defRPr sz="1800" baseline="12000"/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1200"/>
      </a:pPr>
      <a:endParaRPr lang="en-US"/>
    </a:p>
  </c:txPr>
  <c:externalData r:id="rId1">
    <c:autoUpdate val="0"/>
  </c:externalData>
  <c:userShapes r:id="rId2"/>
</c:chartSpace>
</file>

<file path=ppt/charts/chart6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CA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&lt;1</c:v>
                </c:pt>
              </c:strCache>
            </c:strRef>
          </c:tx>
          <c:spPr>
            <a:solidFill>
              <a:srgbClr val="8B9B3C"/>
            </a:solidFill>
            <a:ln w="6350">
              <a:solidFill>
                <a:schemeClr val="tx1"/>
              </a:solidFill>
            </a:ln>
          </c:spPr>
          <c:invertIfNegative val="0"/>
          <c:dPt>
            <c:idx val="0"/>
            <c:invertIfNegative val="0"/>
            <c:bubble3D val="0"/>
            <c:spPr>
              <a:solidFill>
                <a:srgbClr val="8B9B3C"/>
              </a:solidFill>
              <a:ln w="6350">
                <a:solidFill>
                  <a:schemeClr val="tx1"/>
                </a:solidFill>
              </a:ln>
            </c:spPr>
          </c:dPt>
          <c:dLbls>
            <c:numFmt formatCode="0.0%" sourceLinked="0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numRef>
              <c:f>Sheet1!$A$2:$A$3</c:f>
              <c:numCache>
                <c:formatCode>General</c:formatCode>
                <c:ptCount val="2"/>
                <c:pt idx="0">
                  <c:v>2003</c:v>
                </c:pt>
                <c:pt idx="1">
                  <c:v>2013</c:v>
                </c:pt>
              </c:numCache>
            </c:numRef>
          </c:cat>
          <c:val>
            <c:numRef>
              <c:f>Sheet1!$B$2:$B$3</c:f>
              <c:numCache>
                <c:formatCode>0.0%</c:formatCode>
                <c:ptCount val="2"/>
                <c:pt idx="0">
                  <c:v>2.3775524179311832E-2</c:v>
                </c:pt>
                <c:pt idx="1">
                  <c:v>2.5017698190241675E-2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1–64</c:v>
                </c:pt>
              </c:strCache>
            </c:strRef>
          </c:tx>
          <c:spPr>
            <a:solidFill>
              <a:schemeClr val="bg1"/>
            </a:solidFill>
            <a:ln w="6350">
              <a:solidFill>
                <a:schemeClr val="tx1"/>
              </a:solidFill>
            </a:ln>
          </c:spPr>
          <c:invertIfNegative val="0"/>
          <c:dLbls>
            <c:numFmt formatCode="0.0%" sourceLinked="0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numRef>
              <c:f>Sheet1!$A$2:$A$3</c:f>
              <c:numCache>
                <c:formatCode>General</c:formatCode>
                <c:ptCount val="2"/>
                <c:pt idx="0">
                  <c:v>2003</c:v>
                </c:pt>
                <c:pt idx="1">
                  <c:v>2013</c:v>
                </c:pt>
              </c:numCache>
            </c:numRef>
          </c:cat>
          <c:val>
            <c:numRef>
              <c:f>Sheet1!$C$2:$C$3</c:f>
              <c:numCache>
                <c:formatCode>0.0%</c:formatCode>
                <c:ptCount val="2"/>
                <c:pt idx="0">
                  <c:v>0.46247485737685506</c:v>
                </c:pt>
                <c:pt idx="1">
                  <c:v>0.48287866336799501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65+</c:v>
                </c:pt>
              </c:strCache>
            </c:strRef>
          </c:tx>
          <c:spPr>
            <a:solidFill>
              <a:srgbClr val="B3BD81"/>
            </a:solidFill>
            <a:ln w="6350">
              <a:solidFill>
                <a:schemeClr val="tx1"/>
              </a:solidFill>
            </a:ln>
          </c:spPr>
          <c:invertIfNegative val="0"/>
          <c:dLbls>
            <c:numFmt formatCode="0.0%" sourceLinked="0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numRef>
              <c:f>Sheet1!$A$2:$A$3</c:f>
              <c:numCache>
                <c:formatCode>General</c:formatCode>
                <c:ptCount val="2"/>
                <c:pt idx="0">
                  <c:v>2003</c:v>
                </c:pt>
                <c:pt idx="1">
                  <c:v>2013</c:v>
                </c:pt>
              </c:numCache>
            </c:numRef>
          </c:cat>
          <c:val>
            <c:numRef>
              <c:f>Sheet1!$D$2:$D$3</c:f>
              <c:numCache>
                <c:formatCode>0.0%</c:formatCode>
                <c:ptCount val="2"/>
                <c:pt idx="0">
                  <c:v>0.51374961844383293</c:v>
                </c:pt>
                <c:pt idx="1">
                  <c:v>0.49210363844176325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21182848"/>
        <c:axId val="121197312"/>
      </c:barChart>
      <c:catAx>
        <c:axId val="121182848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>
                    <a:solidFill>
                      <a:schemeClr val="tx1"/>
                    </a:solidFill>
                  </a:defRPr>
                </a:pPr>
                <a:r>
                  <a:rPr lang="en-CA" b="0" dirty="0" smtClean="0">
                    <a:solidFill>
                      <a:schemeClr val="tx1"/>
                    </a:solidFill>
                  </a:rPr>
                  <a:t>Age group</a:t>
                </a:r>
                <a:endParaRPr lang="en-CA" b="0" dirty="0">
                  <a:solidFill>
                    <a:schemeClr val="tx1"/>
                  </a:solidFill>
                </a:endParaRP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spPr>
          <a:ln w="6350">
            <a:solidFill>
              <a:schemeClr val="tx1"/>
            </a:solidFill>
          </a:ln>
        </c:spPr>
        <c:crossAx val="121197312"/>
        <c:crosses val="autoZero"/>
        <c:auto val="1"/>
        <c:lblAlgn val="ctr"/>
        <c:lblOffset val="100"/>
        <c:noMultiLvlLbl val="0"/>
      </c:catAx>
      <c:valAx>
        <c:axId val="121197312"/>
        <c:scaling>
          <c:orientation val="minMax"/>
        </c:scaling>
        <c:delete val="0"/>
        <c:axPos val="l"/>
        <c:numFmt formatCode="0%" sourceLinked="0"/>
        <c:majorTickMark val="out"/>
        <c:minorTickMark val="none"/>
        <c:tickLblPos val="nextTo"/>
        <c:spPr>
          <a:ln w="6350">
            <a:solidFill>
              <a:schemeClr val="tx1"/>
            </a:solidFill>
          </a:ln>
        </c:spPr>
        <c:crossAx val="121182848"/>
        <c:crosses val="autoZero"/>
        <c:crossBetween val="between"/>
      </c:valAx>
    </c:plotArea>
    <c:legend>
      <c:legendPos val="b"/>
      <c:layout>
        <c:manualLayout>
          <c:xMode val="edge"/>
          <c:yMode val="edge"/>
          <c:x val="0.39011596940278337"/>
          <c:y val="0.8925412881082172"/>
          <c:w val="0.26913161115176837"/>
          <c:h val="6.6433070866141739E-2"/>
        </c:manualLayout>
      </c:layout>
      <c:overlay val="0"/>
      <c:txPr>
        <a:bodyPr/>
        <a:lstStyle/>
        <a:p>
          <a:pPr>
            <a:defRPr sz="1800" baseline="12000"/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1200"/>
      </a:pPr>
      <a:endParaRPr lang="en-US"/>
    </a:p>
  </c:txPr>
  <c:externalData r:id="rId1">
    <c:autoUpdate val="0"/>
  </c:externalData>
  <c:userShapes r:id="rId2"/>
</c:chartSpace>
</file>

<file path=ppt/charts/chart6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CA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2470497678174844"/>
          <c:y val="6.682103296409983E-2"/>
          <c:w val="0.85549111649505361"/>
          <c:h val="0.66075514925041146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 Public  </c:v>
                </c:pt>
              </c:strCache>
            </c:strRef>
          </c:tx>
          <c:spPr>
            <a:ln w="12700">
              <a:solidFill>
                <a:srgbClr val="8B9B3C"/>
              </a:solidFill>
              <a:prstDash val="solid"/>
            </a:ln>
          </c:spPr>
          <c:marker>
            <c:symbol val="square"/>
            <c:size val="8"/>
            <c:spPr>
              <a:solidFill>
                <a:srgbClr val="8B9B3C"/>
              </a:solidFill>
              <a:ln w="6350">
                <a:solidFill>
                  <a:schemeClr val="tx1"/>
                </a:solidFill>
              </a:ln>
            </c:spPr>
          </c:marker>
          <c:dPt>
            <c:idx val="38"/>
            <c:bubble3D val="0"/>
          </c:dPt>
          <c:dPt>
            <c:idx val="39"/>
            <c:marker>
              <c:symbol val="circle"/>
              <c:size val="8"/>
              <c:spPr>
                <a:solidFill>
                  <a:schemeClr val="bg1"/>
                </a:solidFill>
                <a:ln w="6350">
                  <a:solidFill>
                    <a:schemeClr val="tx1"/>
                  </a:solidFill>
                </a:ln>
              </c:spPr>
            </c:marker>
            <c:bubble3D val="0"/>
          </c:dPt>
          <c:dPt>
            <c:idx val="40"/>
            <c:marker>
              <c:symbol val="circle"/>
              <c:size val="8"/>
              <c:spPr>
                <a:solidFill>
                  <a:schemeClr val="bg1"/>
                </a:solidFill>
                <a:ln w="6350">
                  <a:solidFill>
                    <a:schemeClr val="tx1"/>
                  </a:solidFill>
                </a:ln>
              </c:spPr>
            </c:marker>
            <c:bubble3D val="0"/>
          </c:dPt>
          <c:cat>
            <c:numRef>
              <c:f>Sheet1!$A$2:$A$42</c:f>
              <c:numCache>
                <c:formatCode>General</c:formatCode>
                <c:ptCount val="41"/>
                <c:pt idx="0">
                  <c:v>1975</c:v>
                </c:pt>
                <c:pt idx="1">
                  <c:v>1976</c:v>
                </c:pt>
                <c:pt idx="2">
                  <c:v>1977</c:v>
                </c:pt>
                <c:pt idx="3">
                  <c:v>1978</c:v>
                </c:pt>
                <c:pt idx="4">
                  <c:v>1979</c:v>
                </c:pt>
                <c:pt idx="5">
                  <c:v>1980</c:v>
                </c:pt>
                <c:pt idx="6">
                  <c:v>1981</c:v>
                </c:pt>
                <c:pt idx="7">
                  <c:v>1982</c:v>
                </c:pt>
                <c:pt idx="8">
                  <c:v>1983</c:v>
                </c:pt>
                <c:pt idx="9">
                  <c:v>1984</c:v>
                </c:pt>
                <c:pt idx="10">
                  <c:v>1985</c:v>
                </c:pt>
                <c:pt idx="11">
                  <c:v>1986</c:v>
                </c:pt>
                <c:pt idx="12">
                  <c:v>1987</c:v>
                </c:pt>
                <c:pt idx="13">
                  <c:v>1988</c:v>
                </c:pt>
                <c:pt idx="14">
                  <c:v>1989</c:v>
                </c:pt>
                <c:pt idx="15">
                  <c:v>1990</c:v>
                </c:pt>
                <c:pt idx="16">
                  <c:v>1991</c:v>
                </c:pt>
                <c:pt idx="17">
                  <c:v>1992</c:v>
                </c:pt>
                <c:pt idx="18">
                  <c:v>1993</c:v>
                </c:pt>
                <c:pt idx="19">
                  <c:v>1994</c:v>
                </c:pt>
                <c:pt idx="20">
                  <c:v>1995</c:v>
                </c:pt>
                <c:pt idx="21">
                  <c:v>1996</c:v>
                </c:pt>
                <c:pt idx="22">
                  <c:v>1997</c:v>
                </c:pt>
                <c:pt idx="23">
                  <c:v>1998</c:v>
                </c:pt>
                <c:pt idx="24">
                  <c:v>1999</c:v>
                </c:pt>
                <c:pt idx="25">
                  <c:v>2000</c:v>
                </c:pt>
                <c:pt idx="26">
                  <c:v>2001</c:v>
                </c:pt>
                <c:pt idx="27">
                  <c:v>2002</c:v>
                </c:pt>
                <c:pt idx="28">
                  <c:v>2003</c:v>
                </c:pt>
                <c:pt idx="29">
                  <c:v>2004</c:v>
                </c:pt>
                <c:pt idx="30">
                  <c:v>2005</c:v>
                </c:pt>
                <c:pt idx="31">
                  <c:v>2006</c:v>
                </c:pt>
                <c:pt idx="32">
                  <c:v>2007</c:v>
                </c:pt>
                <c:pt idx="33">
                  <c:v>2008</c:v>
                </c:pt>
                <c:pt idx="34">
                  <c:v>2009</c:v>
                </c:pt>
                <c:pt idx="35">
                  <c:v>2010</c:v>
                </c:pt>
                <c:pt idx="36">
                  <c:v>2011</c:v>
                </c:pt>
                <c:pt idx="37">
                  <c:v>2012</c:v>
                </c:pt>
                <c:pt idx="38">
                  <c:v>2013</c:v>
                </c:pt>
                <c:pt idx="39">
                  <c:v>2014</c:v>
                </c:pt>
                <c:pt idx="40">
                  <c:v>2015</c:v>
                </c:pt>
              </c:numCache>
            </c:numRef>
          </c:cat>
          <c:val>
            <c:numRef>
              <c:f>Sheet1!$B$2:$B$42</c:f>
              <c:numCache>
                <c:formatCode>_-"$"* #,##0_-;\-"$"* #,##0_-;_-"$"* "-"??_-;_-@_-</c:formatCode>
                <c:ptCount val="41"/>
                <c:pt idx="0">
                  <c:v>1324.86266713287</c:v>
                </c:pt>
                <c:pt idx="1">
                  <c:v>1314.6289836559458</c:v>
                </c:pt>
                <c:pt idx="2">
                  <c:v>1323.4615464002957</c:v>
                </c:pt>
                <c:pt idx="3">
                  <c:v>1364.3256551730615</c:v>
                </c:pt>
                <c:pt idx="4">
                  <c:v>1378.5205393193089</c:v>
                </c:pt>
                <c:pt idx="5">
                  <c:v>1399.3750189361028</c:v>
                </c:pt>
                <c:pt idx="6">
                  <c:v>1493.7480944791566</c:v>
                </c:pt>
                <c:pt idx="7">
                  <c:v>1553.4125126937427</c:v>
                </c:pt>
                <c:pt idx="8">
                  <c:v>1643.1516065080411</c:v>
                </c:pt>
                <c:pt idx="9">
                  <c:v>1658.6745096388815</c:v>
                </c:pt>
                <c:pt idx="10">
                  <c:v>1669.0628676952256</c:v>
                </c:pt>
                <c:pt idx="11">
                  <c:v>1650.3557030430379</c:v>
                </c:pt>
                <c:pt idx="12">
                  <c:v>1667.6417813705359</c:v>
                </c:pt>
                <c:pt idx="13">
                  <c:v>1738.8269032922376</c:v>
                </c:pt>
                <c:pt idx="14">
                  <c:v>1756.4936960472796</c:v>
                </c:pt>
                <c:pt idx="15">
                  <c:v>1763.2161505104639</c:v>
                </c:pt>
                <c:pt idx="16">
                  <c:v>1849.6319958976658</c:v>
                </c:pt>
                <c:pt idx="17">
                  <c:v>1843.1223209338277</c:v>
                </c:pt>
                <c:pt idx="18">
                  <c:v>1818.4826444135831</c:v>
                </c:pt>
                <c:pt idx="19">
                  <c:v>1815.5730713499042</c:v>
                </c:pt>
                <c:pt idx="20">
                  <c:v>1803.5708379592959</c:v>
                </c:pt>
                <c:pt idx="21">
                  <c:v>1767.2418153867127</c:v>
                </c:pt>
                <c:pt idx="22">
                  <c:v>1792.5699699007027</c:v>
                </c:pt>
                <c:pt idx="23">
                  <c:v>1922.5583184782174</c:v>
                </c:pt>
                <c:pt idx="24">
                  <c:v>1926.3283184293787</c:v>
                </c:pt>
                <c:pt idx="25">
                  <c:v>1964.9725819284165</c:v>
                </c:pt>
                <c:pt idx="26">
                  <c:v>2070.450756362176</c:v>
                </c:pt>
                <c:pt idx="27">
                  <c:v>2091.0403469594908</c:v>
                </c:pt>
                <c:pt idx="28">
                  <c:v>2097.1941663077182</c:v>
                </c:pt>
                <c:pt idx="29">
                  <c:v>2212.9511304917837</c:v>
                </c:pt>
                <c:pt idx="30">
                  <c:v>2229.5890031099848</c:v>
                </c:pt>
                <c:pt idx="31">
                  <c:v>2344.8381323338763</c:v>
                </c:pt>
                <c:pt idx="32">
                  <c:v>2367.7277143427759</c:v>
                </c:pt>
                <c:pt idx="33">
                  <c:v>2462.7197512199587</c:v>
                </c:pt>
                <c:pt idx="34">
                  <c:v>2558.4875595244507</c:v>
                </c:pt>
                <c:pt idx="35">
                  <c:v>2601.7915980208036</c:v>
                </c:pt>
                <c:pt idx="36">
                  <c:v>2598.5166194054827</c:v>
                </c:pt>
                <c:pt idx="37">
                  <c:v>2566.1942526406683</c:v>
                </c:pt>
                <c:pt idx="38">
                  <c:v>2578.9191938812555</c:v>
                </c:pt>
                <c:pt idx="39">
                  <c:v>2567.5268249117735</c:v>
                </c:pt>
                <c:pt idx="40">
                  <c:v>2525.5419717311697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 Private </c:v>
                </c:pt>
              </c:strCache>
            </c:strRef>
          </c:tx>
          <c:spPr>
            <a:ln w="12700">
              <a:solidFill>
                <a:srgbClr val="B3BD81"/>
              </a:solidFill>
            </a:ln>
          </c:spPr>
          <c:marker>
            <c:symbol val="diamond"/>
            <c:size val="9"/>
            <c:spPr>
              <a:solidFill>
                <a:srgbClr val="B3BD81"/>
              </a:solidFill>
              <a:ln w="6350">
                <a:solidFill>
                  <a:schemeClr val="tx1"/>
                </a:solidFill>
              </a:ln>
            </c:spPr>
          </c:marker>
          <c:dPt>
            <c:idx val="38"/>
            <c:bubble3D val="0"/>
          </c:dPt>
          <c:dPt>
            <c:idx val="39"/>
            <c:marker>
              <c:symbol val="circle"/>
              <c:size val="8"/>
              <c:spPr>
                <a:solidFill>
                  <a:schemeClr val="bg1"/>
                </a:solidFill>
                <a:ln w="6350">
                  <a:solidFill>
                    <a:schemeClr val="tx1"/>
                  </a:solidFill>
                </a:ln>
              </c:spPr>
            </c:marker>
            <c:bubble3D val="0"/>
          </c:dPt>
          <c:dPt>
            <c:idx val="40"/>
            <c:marker>
              <c:symbol val="circle"/>
              <c:size val="8"/>
              <c:spPr>
                <a:solidFill>
                  <a:schemeClr val="bg1"/>
                </a:solidFill>
                <a:ln w="6350">
                  <a:solidFill>
                    <a:schemeClr val="tx1"/>
                  </a:solidFill>
                </a:ln>
              </c:spPr>
            </c:marker>
            <c:bubble3D val="0"/>
          </c:dPt>
          <c:cat>
            <c:numRef>
              <c:f>Sheet1!$A$2:$A$42</c:f>
              <c:numCache>
                <c:formatCode>General</c:formatCode>
                <c:ptCount val="41"/>
                <c:pt idx="0">
                  <c:v>1975</c:v>
                </c:pt>
                <c:pt idx="1">
                  <c:v>1976</c:v>
                </c:pt>
                <c:pt idx="2">
                  <c:v>1977</c:v>
                </c:pt>
                <c:pt idx="3">
                  <c:v>1978</c:v>
                </c:pt>
                <c:pt idx="4">
                  <c:v>1979</c:v>
                </c:pt>
                <c:pt idx="5">
                  <c:v>1980</c:v>
                </c:pt>
                <c:pt idx="6">
                  <c:v>1981</c:v>
                </c:pt>
                <c:pt idx="7">
                  <c:v>1982</c:v>
                </c:pt>
                <c:pt idx="8">
                  <c:v>1983</c:v>
                </c:pt>
                <c:pt idx="9">
                  <c:v>1984</c:v>
                </c:pt>
                <c:pt idx="10">
                  <c:v>1985</c:v>
                </c:pt>
                <c:pt idx="11">
                  <c:v>1986</c:v>
                </c:pt>
                <c:pt idx="12">
                  <c:v>1987</c:v>
                </c:pt>
                <c:pt idx="13">
                  <c:v>1988</c:v>
                </c:pt>
                <c:pt idx="14">
                  <c:v>1989</c:v>
                </c:pt>
                <c:pt idx="15">
                  <c:v>1990</c:v>
                </c:pt>
                <c:pt idx="16">
                  <c:v>1991</c:v>
                </c:pt>
                <c:pt idx="17">
                  <c:v>1992</c:v>
                </c:pt>
                <c:pt idx="18">
                  <c:v>1993</c:v>
                </c:pt>
                <c:pt idx="19">
                  <c:v>1994</c:v>
                </c:pt>
                <c:pt idx="20">
                  <c:v>1995</c:v>
                </c:pt>
                <c:pt idx="21">
                  <c:v>1996</c:v>
                </c:pt>
                <c:pt idx="22">
                  <c:v>1997</c:v>
                </c:pt>
                <c:pt idx="23">
                  <c:v>1998</c:v>
                </c:pt>
                <c:pt idx="24">
                  <c:v>1999</c:v>
                </c:pt>
                <c:pt idx="25">
                  <c:v>2000</c:v>
                </c:pt>
                <c:pt idx="26">
                  <c:v>2001</c:v>
                </c:pt>
                <c:pt idx="27">
                  <c:v>2002</c:v>
                </c:pt>
                <c:pt idx="28">
                  <c:v>2003</c:v>
                </c:pt>
                <c:pt idx="29">
                  <c:v>2004</c:v>
                </c:pt>
                <c:pt idx="30">
                  <c:v>2005</c:v>
                </c:pt>
                <c:pt idx="31">
                  <c:v>2006</c:v>
                </c:pt>
                <c:pt idx="32">
                  <c:v>2007</c:v>
                </c:pt>
                <c:pt idx="33">
                  <c:v>2008</c:v>
                </c:pt>
                <c:pt idx="34">
                  <c:v>2009</c:v>
                </c:pt>
                <c:pt idx="35">
                  <c:v>2010</c:v>
                </c:pt>
                <c:pt idx="36">
                  <c:v>2011</c:v>
                </c:pt>
                <c:pt idx="37">
                  <c:v>2012</c:v>
                </c:pt>
                <c:pt idx="38">
                  <c:v>2013</c:v>
                </c:pt>
                <c:pt idx="39">
                  <c:v>2014</c:v>
                </c:pt>
                <c:pt idx="40">
                  <c:v>2015</c:v>
                </c:pt>
              </c:numCache>
            </c:numRef>
          </c:cat>
          <c:val>
            <c:numRef>
              <c:f>Sheet1!$C$2:$C$42</c:f>
              <c:numCache>
                <c:formatCode>_-"$"* #,##0_-;\-"$"* #,##0_-;_-"$"* "-"??_-;_-@_-</c:formatCode>
                <c:ptCount val="41"/>
                <c:pt idx="0">
                  <c:v>370.8632670232023</c:v>
                </c:pt>
                <c:pt idx="1">
                  <c:v>358.55181003516606</c:v>
                </c:pt>
                <c:pt idx="2">
                  <c:v>352.44168503822578</c:v>
                </c:pt>
                <c:pt idx="3">
                  <c:v>361.82082351662081</c:v>
                </c:pt>
                <c:pt idx="4">
                  <c:v>358.70410828420421</c:v>
                </c:pt>
                <c:pt idx="5">
                  <c:v>387.25131678576258</c:v>
                </c:pt>
                <c:pt idx="6">
                  <c:v>443.76072491510513</c:v>
                </c:pt>
                <c:pt idx="7">
                  <c:v>438.36395961209672</c:v>
                </c:pt>
                <c:pt idx="8">
                  <c:v>440.57359698033378</c:v>
                </c:pt>
                <c:pt idx="9">
                  <c:v>462.76235387531636</c:v>
                </c:pt>
                <c:pt idx="10">
                  <c:v>504.55567030295856</c:v>
                </c:pt>
                <c:pt idx="11">
                  <c:v>557.52314888992248</c:v>
                </c:pt>
                <c:pt idx="12">
                  <c:v>548.25384484624635</c:v>
                </c:pt>
                <c:pt idx="13">
                  <c:v>554.93378434219915</c:v>
                </c:pt>
                <c:pt idx="14">
                  <c:v>578.59767086256602</c:v>
                </c:pt>
                <c:pt idx="15">
                  <c:v>598.56958395896959</c:v>
                </c:pt>
                <c:pt idx="16">
                  <c:v>620.79417181600206</c:v>
                </c:pt>
                <c:pt idx="17">
                  <c:v>638.37592683792752</c:v>
                </c:pt>
                <c:pt idx="18">
                  <c:v>661.57158887693322</c:v>
                </c:pt>
                <c:pt idx="19">
                  <c:v>681.57274099395011</c:v>
                </c:pt>
                <c:pt idx="20">
                  <c:v>668.07163520551001</c:v>
                </c:pt>
                <c:pt idx="21">
                  <c:v>666.00966366648299</c:v>
                </c:pt>
                <c:pt idx="22">
                  <c:v>684.0251615587955</c:v>
                </c:pt>
                <c:pt idx="23">
                  <c:v>675.07218251380641</c:v>
                </c:pt>
                <c:pt idx="24">
                  <c:v>732.09764544371058</c:v>
                </c:pt>
                <c:pt idx="25">
                  <c:v>757.51572963892215</c:v>
                </c:pt>
                <c:pt idx="26">
                  <c:v>820.00825603033388</c:v>
                </c:pt>
                <c:pt idx="27">
                  <c:v>872.80795146021819</c:v>
                </c:pt>
                <c:pt idx="28">
                  <c:v>918.15024721996804</c:v>
                </c:pt>
                <c:pt idx="29">
                  <c:v>914.88459811860764</c:v>
                </c:pt>
                <c:pt idx="30">
                  <c:v>970.01376212369314</c:v>
                </c:pt>
                <c:pt idx="31">
                  <c:v>1012.0581485625466</c:v>
                </c:pt>
                <c:pt idx="32">
                  <c:v>1039.7820533429149</c:v>
                </c:pt>
                <c:pt idx="33">
                  <c:v>1089.436693327076</c:v>
                </c:pt>
                <c:pt idx="34">
                  <c:v>1108.7688949289536</c:v>
                </c:pt>
                <c:pt idx="35">
                  <c:v>1191.9662999683135</c:v>
                </c:pt>
                <c:pt idx="36">
                  <c:v>1181.7584883903467</c:v>
                </c:pt>
                <c:pt idx="37">
                  <c:v>1231.9224347950687</c:v>
                </c:pt>
                <c:pt idx="38">
                  <c:v>1237.8300442424388</c:v>
                </c:pt>
                <c:pt idx="39">
                  <c:v>1254.0657575935729</c:v>
                </c:pt>
                <c:pt idx="40">
                  <c:v>1258.9203637424184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Forecast</c:v>
                </c:pt>
              </c:strCache>
            </c:strRef>
          </c:tx>
          <c:spPr>
            <a:ln w="12700">
              <a:solidFill>
                <a:srgbClr val="8B9B3C"/>
              </a:solidFill>
            </a:ln>
          </c:spPr>
          <c:marker>
            <c:symbol val="circle"/>
            <c:size val="8"/>
            <c:spPr>
              <a:solidFill>
                <a:schemeClr val="bg1"/>
              </a:solidFill>
              <a:ln>
                <a:solidFill>
                  <a:schemeClr val="tx1"/>
                </a:solidFill>
              </a:ln>
            </c:spPr>
          </c:marker>
          <c:cat>
            <c:numRef>
              <c:f>Sheet1!$A$2:$A$42</c:f>
              <c:numCache>
                <c:formatCode>General</c:formatCode>
                <c:ptCount val="41"/>
                <c:pt idx="0">
                  <c:v>1975</c:v>
                </c:pt>
                <c:pt idx="1">
                  <c:v>1976</c:v>
                </c:pt>
                <c:pt idx="2">
                  <c:v>1977</c:v>
                </c:pt>
                <c:pt idx="3">
                  <c:v>1978</c:v>
                </c:pt>
                <c:pt idx="4">
                  <c:v>1979</c:v>
                </c:pt>
                <c:pt idx="5">
                  <c:v>1980</c:v>
                </c:pt>
                <c:pt idx="6">
                  <c:v>1981</c:v>
                </c:pt>
                <c:pt idx="7">
                  <c:v>1982</c:v>
                </c:pt>
                <c:pt idx="8">
                  <c:v>1983</c:v>
                </c:pt>
                <c:pt idx="9">
                  <c:v>1984</c:v>
                </c:pt>
                <c:pt idx="10">
                  <c:v>1985</c:v>
                </c:pt>
                <c:pt idx="11">
                  <c:v>1986</c:v>
                </c:pt>
                <c:pt idx="12">
                  <c:v>1987</c:v>
                </c:pt>
                <c:pt idx="13">
                  <c:v>1988</c:v>
                </c:pt>
                <c:pt idx="14">
                  <c:v>1989</c:v>
                </c:pt>
                <c:pt idx="15">
                  <c:v>1990</c:v>
                </c:pt>
                <c:pt idx="16">
                  <c:v>1991</c:v>
                </c:pt>
                <c:pt idx="17">
                  <c:v>1992</c:v>
                </c:pt>
                <c:pt idx="18">
                  <c:v>1993</c:v>
                </c:pt>
                <c:pt idx="19">
                  <c:v>1994</c:v>
                </c:pt>
                <c:pt idx="20">
                  <c:v>1995</c:v>
                </c:pt>
                <c:pt idx="21">
                  <c:v>1996</c:v>
                </c:pt>
                <c:pt idx="22">
                  <c:v>1997</c:v>
                </c:pt>
                <c:pt idx="23">
                  <c:v>1998</c:v>
                </c:pt>
                <c:pt idx="24">
                  <c:v>1999</c:v>
                </c:pt>
                <c:pt idx="25">
                  <c:v>2000</c:v>
                </c:pt>
                <c:pt idx="26">
                  <c:v>2001</c:v>
                </c:pt>
                <c:pt idx="27">
                  <c:v>2002</c:v>
                </c:pt>
                <c:pt idx="28">
                  <c:v>2003</c:v>
                </c:pt>
                <c:pt idx="29">
                  <c:v>2004</c:v>
                </c:pt>
                <c:pt idx="30">
                  <c:v>2005</c:v>
                </c:pt>
                <c:pt idx="31">
                  <c:v>2006</c:v>
                </c:pt>
                <c:pt idx="32">
                  <c:v>2007</c:v>
                </c:pt>
                <c:pt idx="33">
                  <c:v>2008</c:v>
                </c:pt>
                <c:pt idx="34">
                  <c:v>2009</c:v>
                </c:pt>
                <c:pt idx="35">
                  <c:v>2010</c:v>
                </c:pt>
                <c:pt idx="36">
                  <c:v>2011</c:v>
                </c:pt>
                <c:pt idx="37">
                  <c:v>2012</c:v>
                </c:pt>
                <c:pt idx="38">
                  <c:v>2013</c:v>
                </c:pt>
                <c:pt idx="39">
                  <c:v>2014</c:v>
                </c:pt>
                <c:pt idx="40">
                  <c:v>2015</c:v>
                </c:pt>
              </c:numCache>
            </c:numRef>
          </c:cat>
          <c:val>
            <c:numRef>
              <c:f>Sheet1!$D$2:$D$42</c:f>
              <c:numCache>
                <c:formatCode>General</c:formatCode>
                <c:ptCount val="41"/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20914304"/>
        <c:axId val="120916992"/>
      </c:lineChart>
      <c:catAx>
        <c:axId val="12091430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ln w="6350">
            <a:solidFill>
              <a:schemeClr val="tx1"/>
            </a:solidFill>
          </a:ln>
        </c:spPr>
        <c:txPr>
          <a:bodyPr rot="-2700000"/>
          <a:lstStyle/>
          <a:p>
            <a:pPr>
              <a:defRPr sz="1200"/>
            </a:pPr>
            <a:endParaRPr lang="en-US"/>
          </a:p>
        </c:txPr>
        <c:crossAx val="120916992"/>
        <c:crosses val="autoZero"/>
        <c:auto val="1"/>
        <c:lblAlgn val="ctr"/>
        <c:lblOffset val="100"/>
        <c:noMultiLvlLbl val="0"/>
      </c:catAx>
      <c:valAx>
        <c:axId val="120916992"/>
        <c:scaling>
          <c:orientation val="minMax"/>
        </c:scaling>
        <c:delete val="0"/>
        <c:axPos val="l"/>
        <c:numFmt formatCode="&quot;$&quot;#,##0" sourceLinked="0"/>
        <c:majorTickMark val="out"/>
        <c:minorTickMark val="none"/>
        <c:tickLblPos val="nextTo"/>
        <c:spPr>
          <a:ln w="6350">
            <a:solidFill>
              <a:schemeClr val="tx1"/>
            </a:solidFill>
          </a:ln>
        </c:spPr>
        <c:txPr>
          <a:bodyPr/>
          <a:lstStyle/>
          <a:p>
            <a:pPr>
              <a:defRPr sz="1200"/>
            </a:pPr>
            <a:endParaRPr lang="en-US"/>
          </a:p>
        </c:txPr>
        <c:crossAx val="120914304"/>
        <c:crosses val="autoZero"/>
        <c:crossBetween val="between"/>
      </c:valAx>
    </c:plotArea>
    <c:legend>
      <c:legendPos val="b"/>
      <c:layout>
        <c:manualLayout>
          <c:xMode val="edge"/>
          <c:yMode val="edge"/>
          <c:x val="0.20861902887139108"/>
          <c:y val="0.86658103118466123"/>
          <c:w val="0.61979889666569454"/>
          <c:h val="5.1816950300567266E-2"/>
        </c:manualLayout>
      </c:layout>
      <c:overlay val="0"/>
      <c:spPr>
        <a:noFill/>
      </c:spPr>
      <c:txPr>
        <a:bodyPr/>
        <a:lstStyle/>
        <a:p>
          <a:pPr>
            <a:defRPr sz="1800" baseline="12000"/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  <c:userShapes r:id="rId2"/>
</c:chartSpace>
</file>

<file path=ppt/charts/chart6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CA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0044514435695538"/>
          <c:y val="3.3284793728947236E-2"/>
          <c:w val="0.86501640419947523"/>
          <c:h val="0.70231018419559077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Expenditure</c:v>
                </c:pt>
              </c:strCache>
            </c:strRef>
          </c:tx>
          <c:spPr>
            <a:ln w="12700">
              <a:solidFill>
                <a:srgbClr val="8B9B3C"/>
              </a:solidFill>
              <a:prstDash val="solid"/>
            </a:ln>
          </c:spPr>
          <c:marker>
            <c:symbol val="diamond"/>
            <c:size val="9"/>
            <c:spPr>
              <a:solidFill>
                <a:srgbClr val="8B9B3C"/>
              </a:solidFill>
              <a:ln w="6350">
                <a:solidFill>
                  <a:schemeClr val="tx1"/>
                </a:solidFill>
                <a:prstDash val="solid"/>
              </a:ln>
            </c:spPr>
          </c:marker>
          <c:dPt>
            <c:idx val="35"/>
            <c:bubble3D val="0"/>
          </c:dPt>
          <c:dPt>
            <c:idx val="36"/>
            <c:marker>
              <c:spPr>
                <a:solidFill>
                  <a:srgbClr val="8B9B3C"/>
                </a:solidFill>
                <a:ln w="6350">
                  <a:solidFill>
                    <a:schemeClr val="tx1"/>
                  </a:solidFill>
                  <a:prstDash val="solid"/>
                </a:ln>
                <a:effectLst>
                  <a:outerShdw blurRad="50800" dist="50800" dir="5400000" algn="ctr" rotWithShape="0">
                    <a:schemeClr val="bg1"/>
                  </a:outerShdw>
                </a:effectLst>
              </c:spPr>
            </c:marker>
            <c:bubble3D val="0"/>
            <c:spPr>
              <a:ln w="12700">
                <a:solidFill>
                  <a:srgbClr val="8B9B3C"/>
                </a:solidFill>
                <a:prstDash val="solid"/>
              </a:ln>
              <a:effectLst>
                <a:outerShdw blurRad="50800" dist="50800" dir="5400000" algn="ctr" rotWithShape="0">
                  <a:schemeClr val="bg1"/>
                </a:outerShdw>
              </a:effectLst>
            </c:spPr>
          </c:dPt>
          <c:dPt>
            <c:idx val="37"/>
            <c:bubble3D val="0"/>
          </c:dPt>
          <c:dPt>
            <c:idx val="38"/>
            <c:bubble3D val="0"/>
            <c:spPr>
              <a:ln w="12700">
                <a:solidFill>
                  <a:srgbClr val="8B9B3C"/>
                </a:solidFill>
                <a:prstDash val="solid"/>
              </a:ln>
            </c:spPr>
          </c:dPt>
          <c:dPt>
            <c:idx val="39"/>
            <c:marker>
              <c:symbol val="circle"/>
              <c:size val="8"/>
              <c:spPr>
                <a:solidFill>
                  <a:schemeClr val="bg1"/>
                </a:solidFill>
                <a:ln w="6350">
                  <a:solidFill>
                    <a:schemeClr val="tx1"/>
                  </a:solidFill>
                  <a:prstDash val="solid"/>
                </a:ln>
              </c:spPr>
            </c:marker>
            <c:bubble3D val="0"/>
            <c:spPr>
              <a:ln w="12700">
                <a:solidFill>
                  <a:srgbClr val="8B9B3C"/>
                </a:solidFill>
                <a:prstDash val="solid"/>
              </a:ln>
            </c:spPr>
          </c:dPt>
          <c:dPt>
            <c:idx val="40"/>
            <c:marker>
              <c:symbol val="circle"/>
              <c:size val="8"/>
              <c:spPr>
                <a:solidFill>
                  <a:schemeClr val="bg1"/>
                </a:solidFill>
                <a:ln w="6350">
                  <a:solidFill>
                    <a:schemeClr val="tx1"/>
                  </a:solidFill>
                  <a:prstDash val="solid"/>
                </a:ln>
              </c:spPr>
            </c:marker>
            <c:bubble3D val="0"/>
          </c:dPt>
          <c:cat>
            <c:numRef>
              <c:f>Sheet1!$A$2:$A$42</c:f>
              <c:numCache>
                <c:formatCode>General</c:formatCode>
                <c:ptCount val="41"/>
                <c:pt idx="0">
                  <c:v>1975</c:v>
                </c:pt>
                <c:pt idx="1">
                  <c:v>1976</c:v>
                </c:pt>
                <c:pt idx="2">
                  <c:v>1977</c:v>
                </c:pt>
                <c:pt idx="3">
                  <c:v>1978</c:v>
                </c:pt>
                <c:pt idx="4">
                  <c:v>1979</c:v>
                </c:pt>
                <c:pt idx="5">
                  <c:v>1980</c:v>
                </c:pt>
                <c:pt idx="6">
                  <c:v>1981</c:v>
                </c:pt>
                <c:pt idx="7">
                  <c:v>1982</c:v>
                </c:pt>
                <c:pt idx="8">
                  <c:v>1983</c:v>
                </c:pt>
                <c:pt idx="9">
                  <c:v>1984</c:v>
                </c:pt>
                <c:pt idx="10">
                  <c:v>1985</c:v>
                </c:pt>
                <c:pt idx="11">
                  <c:v>1986</c:v>
                </c:pt>
                <c:pt idx="12">
                  <c:v>1987</c:v>
                </c:pt>
                <c:pt idx="13">
                  <c:v>1988</c:v>
                </c:pt>
                <c:pt idx="14">
                  <c:v>1989</c:v>
                </c:pt>
                <c:pt idx="15">
                  <c:v>1990</c:v>
                </c:pt>
                <c:pt idx="16">
                  <c:v>1991</c:v>
                </c:pt>
                <c:pt idx="17">
                  <c:v>1992</c:v>
                </c:pt>
                <c:pt idx="18">
                  <c:v>1993</c:v>
                </c:pt>
                <c:pt idx="19">
                  <c:v>1994</c:v>
                </c:pt>
                <c:pt idx="20">
                  <c:v>1995</c:v>
                </c:pt>
                <c:pt idx="21">
                  <c:v>1996</c:v>
                </c:pt>
                <c:pt idx="22">
                  <c:v>1997</c:v>
                </c:pt>
                <c:pt idx="23">
                  <c:v>1998</c:v>
                </c:pt>
                <c:pt idx="24">
                  <c:v>1999</c:v>
                </c:pt>
                <c:pt idx="25">
                  <c:v>2000</c:v>
                </c:pt>
                <c:pt idx="26">
                  <c:v>2001</c:v>
                </c:pt>
                <c:pt idx="27">
                  <c:v>2002</c:v>
                </c:pt>
                <c:pt idx="28">
                  <c:v>2003</c:v>
                </c:pt>
                <c:pt idx="29">
                  <c:v>2004</c:v>
                </c:pt>
                <c:pt idx="30">
                  <c:v>2005</c:v>
                </c:pt>
                <c:pt idx="31">
                  <c:v>2006</c:v>
                </c:pt>
                <c:pt idx="32">
                  <c:v>2007</c:v>
                </c:pt>
                <c:pt idx="33">
                  <c:v>2008</c:v>
                </c:pt>
                <c:pt idx="34">
                  <c:v>2009</c:v>
                </c:pt>
                <c:pt idx="35">
                  <c:v>2010</c:v>
                </c:pt>
                <c:pt idx="36">
                  <c:v>2011</c:v>
                </c:pt>
                <c:pt idx="37">
                  <c:v>2012</c:v>
                </c:pt>
                <c:pt idx="38">
                  <c:v>2013</c:v>
                </c:pt>
                <c:pt idx="39">
                  <c:v>2014</c:v>
                </c:pt>
                <c:pt idx="40">
                  <c:v>2015</c:v>
                </c:pt>
              </c:numCache>
            </c:numRef>
          </c:cat>
          <c:val>
            <c:numRef>
              <c:f>Sheet1!$B$2:$B$42</c:f>
              <c:numCache>
                <c:formatCode>0.00</c:formatCode>
                <c:ptCount val="41"/>
                <c:pt idx="0">
                  <c:v>4.4228200241523936</c:v>
                </c:pt>
                <c:pt idx="1">
                  <c:v>5.0408002215506169</c:v>
                </c:pt>
                <c:pt idx="2">
                  <c:v>5.5245880409922652</c:v>
                </c:pt>
                <c:pt idx="3">
                  <c:v>6.0718789200811409</c:v>
                </c:pt>
                <c:pt idx="4">
                  <c:v>6.7279577528183143</c:v>
                </c:pt>
                <c:pt idx="5">
                  <c:v>7.6340691554851832</c:v>
                </c:pt>
                <c:pt idx="6">
                  <c:v>8.9029620194162842</c:v>
                </c:pt>
                <c:pt idx="7">
                  <c:v>10.445219778526672</c:v>
                </c:pt>
                <c:pt idx="8">
                  <c:v>11.850046843660289</c:v>
                </c:pt>
                <c:pt idx="9">
                  <c:v>13.085983570382981</c:v>
                </c:pt>
                <c:pt idx="10">
                  <c:v>14.442802571088501</c:v>
                </c:pt>
                <c:pt idx="11">
                  <c:v>16.097248561451963</c:v>
                </c:pt>
                <c:pt idx="12">
                  <c:v>17.866362479651318</c:v>
                </c:pt>
                <c:pt idx="13">
                  <c:v>19.819769550352468</c:v>
                </c:pt>
                <c:pt idx="14">
                  <c:v>21.970755272684954</c:v>
                </c:pt>
                <c:pt idx="15">
                  <c:v>23.799082921406285</c:v>
                </c:pt>
                <c:pt idx="16">
                  <c:v>26.194322169340765</c:v>
                </c:pt>
                <c:pt idx="17">
                  <c:v>27.575212165045407</c:v>
                </c:pt>
                <c:pt idx="18">
                  <c:v>28.074860366044909</c:v>
                </c:pt>
                <c:pt idx="19">
                  <c:v>28.749052176335645</c:v>
                </c:pt>
                <c:pt idx="20">
                  <c:v>29.286723885059097</c:v>
                </c:pt>
                <c:pt idx="21">
                  <c:v>29.693659210895508</c:v>
                </c:pt>
                <c:pt idx="22">
                  <c:v>30.795091056825726</c:v>
                </c:pt>
                <c:pt idx="23">
                  <c:v>33.125617521652913</c:v>
                </c:pt>
                <c:pt idx="24">
                  <c:v>35.439223673743982</c:v>
                </c:pt>
                <c:pt idx="25">
                  <c:v>39.039972433273142</c:v>
                </c:pt>
                <c:pt idx="26">
                  <c:v>41.792156905543479</c:v>
                </c:pt>
                <c:pt idx="27">
                  <c:v>45.404576490889525</c:v>
                </c:pt>
                <c:pt idx="28">
                  <c:v>49.58911900714692</c:v>
                </c:pt>
                <c:pt idx="29">
                  <c:v>53.257122317892396</c:v>
                </c:pt>
                <c:pt idx="30">
                  <c:v>56.535399130378117</c:v>
                </c:pt>
                <c:pt idx="31">
                  <c:v>60.075254244433218</c:v>
                </c:pt>
                <c:pt idx="32">
                  <c:v>63.942066567097278</c:v>
                </c:pt>
                <c:pt idx="33">
                  <c:v>67.829322703765612</c:v>
                </c:pt>
                <c:pt idx="34">
                  <c:v>71.705733162337395</c:v>
                </c:pt>
                <c:pt idx="35">
                  <c:v>74.789127066140537</c:v>
                </c:pt>
                <c:pt idx="36">
                  <c:v>76.691019812757105</c:v>
                </c:pt>
                <c:pt idx="37">
                  <c:v>78.341519337144689</c:v>
                </c:pt>
                <c:pt idx="38">
                  <c:v>79.633660335421425</c:v>
                </c:pt>
                <c:pt idx="39">
                  <c:v>81.028957131000595</c:v>
                </c:pt>
                <c:pt idx="40">
                  <c:v>81.768728989595033</c:v>
                </c:pt>
              </c:numCache>
            </c:numRef>
          </c:val>
          <c:smooth val="0"/>
        </c:ser>
        <c:ser>
          <c:idx val="2"/>
          <c:order val="1"/>
          <c:tx>
            <c:strRef>
              <c:f>Sheet1!$C$1</c:f>
              <c:strCache>
                <c:ptCount val="1"/>
                <c:pt idx="0">
                  <c:v>Forecast</c:v>
                </c:pt>
              </c:strCache>
            </c:strRef>
          </c:tx>
          <c:spPr>
            <a:ln w="12700">
              <a:solidFill>
                <a:srgbClr val="8B9B3C"/>
              </a:solidFill>
            </a:ln>
          </c:spPr>
          <c:marker>
            <c:symbol val="circle"/>
            <c:size val="7"/>
            <c:spPr>
              <a:solidFill>
                <a:schemeClr val="bg1"/>
              </a:solidFill>
              <a:ln>
                <a:solidFill>
                  <a:schemeClr val="tx1"/>
                </a:solidFill>
              </a:ln>
            </c:spPr>
          </c:marker>
          <c:cat>
            <c:numRef>
              <c:f>Sheet1!$A$2:$A$42</c:f>
              <c:numCache>
                <c:formatCode>General</c:formatCode>
                <c:ptCount val="41"/>
                <c:pt idx="0">
                  <c:v>1975</c:v>
                </c:pt>
                <c:pt idx="1">
                  <c:v>1976</c:v>
                </c:pt>
                <c:pt idx="2">
                  <c:v>1977</c:v>
                </c:pt>
                <c:pt idx="3">
                  <c:v>1978</c:v>
                </c:pt>
                <c:pt idx="4">
                  <c:v>1979</c:v>
                </c:pt>
                <c:pt idx="5">
                  <c:v>1980</c:v>
                </c:pt>
                <c:pt idx="6">
                  <c:v>1981</c:v>
                </c:pt>
                <c:pt idx="7">
                  <c:v>1982</c:v>
                </c:pt>
                <c:pt idx="8">
                  <c:v>1983</c:v>
                </c:pt>
                <c:pt idx="9">
                  <c:v>1984</c:v>
                </c:pt>
                <c:pt idx="10">
                  <c:v>1985</c:v>
                </c:pt>
                <c:pt idx="11">
                  <c:v>1986</c:v>
                </c:pt>
                <c:pt idx="12">
                  <c:v>1987</c:v>
                </c:pt>
                <c:pt idx="13">
                  <c:v>1988</c:v>
                </c:pt>
                <c:pt idx="14">
                  <c:v>1989</c:v>
                </c:pt>
                <c:pt idx="15">
                  <c:v>1990</c:v>
                </c:pt>
                <c:pt idx="16">
                  <c:v>1991</c:v>
                </c:pt>
                <c:pt idx="17">
                  <c:v>1992</c:v>
                </c:pt>
                <c:pt idx="18">
                  <c:v>1993</c:v>
                </c:pt>
                <c:pt idx="19">
                  <c:v>1994</c:v>
                </c:pt>
                <c:pt idx="20">
                  <c:v>1995</c:v>
                </c:pt>
                <c:pt idx="21">
                  <c:v>1996</c:v>
                </c:pt>
                <c:pt idx="22">
                  <c:v>1997</c:v>
                </c:pt>
                <c:pt idx="23">
                  <c:v>1998</c:v>
                </c:pt>
                <c:pt idx="24">
                  <c:v>1999</c:v>
                </c:pt>
                <c:pt idx="25">
                  <c:v>2000</c:v>
                </c:pt>
                <c:pt idx="26">
                  <c:v>2001</c:v>
                </c:pt>
                <c:pt idx="27">
                  <c:v>2002</c:v>
                </c:pt>
                <c:pt idx="28">
                  <c:v>2003</c:v>
                </c:pt>
                <c:pt idx="29">
                  <c:v>2004</c:v>
                </c:pt>
                <c:pt idx="30">
                  <c:v>2005</c:v>
                </c:pt>
                <c:pt idx="31">
                  <c:v>2006</c:v>
                </c:pt>
                <c:pt idx="32">
                  <c:v>2007</c:v>
                </c:pt>
                <c:pt idx="33">
                  <c:v>2008</c:v>
                </c:pt>
                <c:pt idx="34">
                  <c:v>2009</c:v>
                </c:pt>
                <c:pt idx="35">
                  <c:v>2010</c:v>
                </c:pt>
                <c:pt idx="36">
                  <c:v>2011</c:v>
                </c:pt>
                <c:pt idx="37">
                  <c:v>2012</c:v>
                </c:pt>
                <c:pt idx="38">
                  <c:v>2013</c:v>
                </c:pt>
                <c:pt idx="39">
                  <c:v>2014</c:v>
                </c:pt>
                <c:pt idx="40">
                  <c:v>2015</c:v>
                </c:pt>
              </c:numCache>
            </c:numRef>
          </c:cat>
          <c:val>
            <c:numRef>
              <c:f>Sheet1!$C$2:$C$42</c:f>
              <c:numCache>
                <c:formatCode>General</c:formatCode>
                <c:ptCount val="41"/>
              </c:numCache>
            </c:numRef>
          </c:val>
          <c:smooth val="0"/>
        </c:ser>
        <c:ser>
          <c:idx val="1"/>
          <c:order val="2"/>
          <c:tx>
            <c:strRef>
              <c:f>Sheet1!$D$1</c:f>
              <c:strCache>
                <c:ptCount val="1"/>
                <c:pt idx="0">
                  <c:v>$80 Billion</c:v>
                </c:pt>
              </c:strCache>
            </c:strRef>
          </c:tx>
          <c:spPr>
            <a:ln w="12700">
              <a:solidFill>
                <a:schemeClr val="tx1"/>
              </a:solidFill>
              <a:prstDash val="sysDash"/>
            </a:ln>
          </c:spPr>
          <c:marker>
            <c:symbol val="none"/>
          </c:marker>
          <c:dPt>
            <c:idx val="39"/>
            <c:bubble3D val="0"/>
            <c:spPr>
              <a:ln w="12700">
                <a:gradFill flip="none" rotWithShape="1">
                  <a:gsLst>
                    <a:gs pos="0">
                      <a:schemeClr val="tx1"/>
                    </a:gs>
                    <a:gs pos="46000">
                      <a:schemeClr val="tx1"/>
                    </a:gs>
                    <a:gs pos="49000">
                      <a:schemeClr val="bg1"/>
                    </a:gs>
                  </a:gsLst>
                  <a:lin ang="0" scaled="1"/>
                  <a:tileRect/>
                </a:gradFill>
                <a:prstDash val="sysDash"/>
              </a:ln>
            </c:spPr>
          </c:dPt>
          <c:dLbls>
            <c:dLbl>
              <c:idx val="7"/>
              <c:layout>
                <c:manualLayout>
                  <c:x val="5.3702305723161391E-2"/>
                  <c:y val="-2.7955178679588129E-2"/>
                </c:manualLayout>
              </c:layout>
              <c:tx>
                <c:rich>
                  <a:bodyPr/>
                  <a:lstStyle/>
                  <a:p>
                    <a:r>
                      <a:rPr lang="en-US" dirty="0">
                        <a:solidFill>
                          <a:schemeClr val="tx1"/>
                        </a:solidFill>
                      </a:rPr>
                      <a:t>$80 </a:t>
                    </a:r>
                    <a:r>
                      <a:rPr lang="en-US" dirty="0" smtClean="0">
                        <a:solidFill>
                          <a:schemeClr val="tx1"/>
                        </a:solidFill>
                      </a:rPr>
                      <a:t>billion</a:t>
                    </a:r>
                    <a:endParaRPr lang="en-US" dirty="0"/>
                  </a:p>
                </c:rich>
              </c:tx>
              <c:dLblPos val="r"/>
              <c:showLegendKey val="0"/>
              <c:showVal val="0"/>
              <c:showCatName val="0"/>
              <c:showSerName val="1"/>
              <c:showPercent val="0"/>
              <c:showBubbleSize val="0"/>
            </c:dLbl>
            <c:txPr>
              <a:bodyPr/>
              <a:lstStyle/>
              <a:p>
                <a:pPr>
                  <a:defRPr>
                    <a:solidFill>
                      <a:schemeClr val="tx1"/>
                    </a:solidFill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1975</c:v>
                </c:pt>
                <c:pt idx="1">
                  <c:v>1976</c:v>
                </c:pt>
                <c:pt idx="2">
                  <c:v>1977</c:v>
                </c:pt>
                <c:pt idx="3">
                  <c:v>1978</c:v>
                </c:pt>
                <c:pt idx="4">
                  <c:v>1979</c:v>
                </c:pt>
                <c:pt idx="5">
                  <c:v>1980</c:v>
                </c:pt>
                <c:pt idx="6">
                  <c:v>1981</c:v>
                </c:pt>
                <c:pt idx="7">
                  <c:v>1982</c:v>
                </c:pt>
                <c:pt idx="8">
                  <c:v>1983</c:v>
                </c:pt>
                <c:pt idx="9">
                  <c:v>1984</c:v>
                </c:pt>
                <c:pt idx="10">
                  <c:v>1985</c:v>
                </c:pt>
                <c:pt idx="11">
                  <c:v>1986</c:v>
                </c:pt>
                <c:pt idx="12">
                  <c:v>1987</c:v>
                </c:pt>
                <c:pt idx="13">
                  <c:v>1988</c:v>
                </c:pt>
                <c:pt idx="14">
                  <c:v>1989</c:v>
                </c:pt>
                <c:pt idx="15">
                  <c:v>1990</c:v>
                </c:pt>
                <c:pt idx="16">
                  <c:v>1991</c:v>
                </c:pt>
                <c:pt idx="17">
                  <c:v>1992</c:v>
                </c:pt>
                <c:pt idx="18">
                  <c:v>1993</c:v>
                </c:pt>
                <c:pt idx="19">
                  <c:v>1994</c:v>
                </c:pt>
                <c:pt idx="20">
                  <c:v>1995</c:v>
                </c:pt>
                <c:pt idx="21">
                  <c:v>1996</c:v>
                </c:pt>
                <c:pt idx="22">
                  <c:v>1997</c:v>
                </c:pt>
                <c:pt idx="23">
                  <c:v>1998</c:v>
                </c:pt>
                <c:pt idx="24">
                  <c:v>1999</c:v>
                </c:pt>
                <c:pt idx="25">
                  <c:v>2000</c:v>
                </c:pt>
                <c:pt idx="26">
                  <c:v>2001</c:v>
                </c:pt>
                <c:pt idx="27">
                  <c:v>2002</c:v>
                </c:pt>
                <c:pt idx="28">
                  <c:v>2003</c:v>
                </c:pt>
                <c:pt idx="29">
                  <c:v>2004</c:v>
                </c:pt>
                <c:pt idx="30">
                  <c:v>2005</c:v>
                </c:pt>
                <c:pt idx="31">
                  <c:v>2006</c:v>
                </c:pt>
                <c:pt idx="32">
                  <c:v>2007</c:v>
                </c:pt>
                <c:pt idx="33">
                  <c:v>2008</c:v>
                </c:pt>
                <c:pt idx="34">
                  <c:v>2009</c:v>
                </c:pt>
                <c:pt idx="35">
                  <c:v>2010</c:v>
                </c:pt>
                <c:pt idx="36">
                  <c:v>2011</c:v>
                </c:pt>
                <c:pt idx="37">
                  <c:v>2012</c:v>
                </c:pt>
                <c:pt idx="38">
                  <c:v>2013</c:v>
                </c:pt>
                <c:pt idx="39">
                  <c:v>2014</c:v>
                </c:pt>
                <c:pt idx="40">
                  <c:v>2015</c:v>
                </c:pt>
              </c:numCache>
            </c:numRef>
          </c:cat>
          <c:val>
            <c:numRef>
              <c:f>Sheet1!$D$2:$D$42</c:f>
              <c:numCache>
                <c:formatCode>General</c:formatCode>
                <c:ptCount val="41"/>
                <c:pt idx="0">
                  <c:v>80</c:v>
                </c:pt>
                <c:pt idx="1">
                  <c:v>80</c:v>
                </c:pt>
                <c:pt idx="2">
                  <c:v>80</c:v>
                </c:pt>
                <c:pt idx="3">
                  <c:v>80</c:v>
                </c:pt>
                <c:pt idx="4">
                  <c:v>80</c:v>
                </c:pt>
                <c:pt idx="5">
                  <c:v>80</c:v>
                </c:pt>
                <c:pt idx="6">
                  <c:v>80</c:v>
                </c:pt>
                <c:pt idx="7">
                  <c:v>80</c:v>
                </c:pt>
                <c:pt idx="8">
                  <c:v>80</c:v>
                </c:pt>
                <c:pt idx="9">
                  <c:v>80</c:v>
                </c:pt>
                <c:pt idx="10">
                  <c:v>80</c:v>
                </c:pt>
                <c:pt idx="11">
                  <c:v>80</c:v>
                </c:pt>
                <c:pt idx="12">
                  <c:v>80</c:v>
                </c:pt>
                <c:pt idx="13">
                  <c:v>80</c:v>
                </c:pt>
                <c:pt idx="14">
                  <c:v>80</c:v>
                </c:pt>
                <c:pt idx="15">
                  <c:v>80</c:v>
                </c:pt>
                <c:pt idx="16">
                  <c:v>80</c:v>
                </c:pt>
                <c:pt idx="17">
                  <c:v>80</c:v>
                </c:pt>
                <c:pt idx="18">
                  <c:v>80</c:v>
                </c:pt>
                <c:pt idx="19">
                  <c:v>80</c:v>
                </c:pt>
                <c:pt idx="20">
                  <c:v>80</c:v>
                </c:pt>
                <c:pt idx="21">
                  <c:v>80</c:v>
                </c:pt>
                <c:pt idx="22">
                  <c:v>80</c:v>
                </c:pt>
                <c:pt idx="23">
                  <c:v>80</c:v>
                </c:pt>
                <c:pt idx="24">
                  <c:v>80</c:v>
                </c:pt>
                <c:pt idx="25">
                  <c:v>80</c:v>
                </c:pt>
                <c:pt idx="26">
                  <c:v>80</c:v>
                </c:pt>
                <c:pt idx="27">
                  <c:v>80</c:v>
                </c:pt>
                <c:pt idx="28">
                  <c:v>80</c:v>
                </c:pt>
                <c:pt idx="29">
                  <c:v>80</c:v>
                </c:pt>
                <c:pt idx="30">
                  <c:v>80</c:v>
                </c:pt>
                <c:pt idx="31">
                  <c:v>80</c:v>
                </c:pt>
                <c:pt idx="32">
                  <c:v>80</c:v>
                </c:pt>
                <c:pt idx="33">
                  <c:v>80</c:v>
                </c:pt>
                <c:pt idx="34">
                  <c:v>80</c:v>
                </c:pt>
                <c:pt idx="35">
                  <c:v>80</c:v>
                </c:pt>
                <c:pt idx="36">
                  <c:v>80</c:v>
                </c:pt>
                <c:pt idx="37">
                  <c:v>80</c:v>
                </c:pt>
                <c:pt idx="38">
                  <c:v>80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$40 Billion</c:v>
                </c:pt>
              </c:strCache>
            </c:strRef>
          </c:tx>
          <c:spPr>
            <a:ln w="12700">
              <a:solidFill>
                <a:schemeClr val="tx1"/>
              </a:solidFill>
              <a:prstDash val="sysDash"/>
            </a:ln>
          </c:spPr>
          <c:marker>
            <c:symbol val="none"/>
          </c:marker>
          <c:dPt>
            <c:idx val="26"/>
            <c:bubble3D val="0"/>
            <c:spPr>
              <a:ln w="12700">
                <a:gradFill flip="none" rotWithShape="1">
                  <a:gsLst>
                    <a:gs pos="0">
                      <a:schemeClr val="tx1"/>
                    </a:gs>
                    <a:gs pos="21000">
                      <a:schemeClr val="tx1"/>
                    </a:gs>
                    <a:gs pos="24000">
                      <a:schemeClr val="bg1"/>
                    </a:gs>
                  </a:gsLst>
                  <a:lin ang="0" scaled="1"/>
                  <a:tileRect/>
                </a:gradFill>
                <a:prstDash val="sysDash"/>
              </a:ln>
            </c:spPr>
          </c:dPt>
          <c:dLbls>
            <c:dLbl>
              <c:idx val="7"/>
              <c:layout>
                <c:manualLayout>
                  <c:x val="5.3702305723161391E-2"/>
                  <c:y val="-2.7955178679588129E-2"/>
                </c:manualLayout>
              </c:layout>
              <c:tx>
                <c:rich>
                  <a:bodyPr/>
                  <a:lstStyle/>
                  <a:p>
                    <a:pPr>
                      <a:defRPr>
                        <a:solidFill>
                          <a:schemeClr val="tx1"/>
                        </a:solidFill>
                      </a:defRPr>
                    </a:pPr>
                    <a:r>
                      <a:rPr lang="en-US" dirty="0">
                        <a:solidFill>
                          <a:schemeClr val="tx1"/>
                        </a:solidFill>
                      </a:rPr>
                      <a:t>$40 </a:t>
                    </a:r>
                    <a:r>
                      <a:rPr lang="en-US" dirty="0" smtClean="0">
                        <a:solidFill>
                          <a:schemeClr val="tx1"/>
                        </a:solidFill>
                      </a:rPr>
                      <a:t>billion</a:t>
                    </a:r>
                    <a:endParaRPr lang="en-US" dirty="0">
                      <a:solidFill>
                        <a:schemeClr val="tx1"/>
                      </a:solidFill>
                    </a:endParaRPr>
                  </a:p>
                </c:rich>
              </c:tx>
              <c:spPr/>
              <c:dLblPos val="r"/>
              <c:showLegendKey val="0"/>
              <c:showVal val="0"/>
              <c:showCatName val="0"/>
              <c:showSerName val="1"/>
              <c:showPercent val="0"/>
              <c:showBubbleSize val="0"/>
            </c:dLbl>
            <c:showLegendKey val="0"/>
            <c:showVal val="0"/>
            <c:showCatName val="0"/>
            <c:showSerName val="0"/>
            <c:showPercent val="0"/>
            <c:showBubbleSize val="0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1975</c:v>
                </c:pt>
                <c:pt idx="1">
                  <c:v>1976</c:v>
                </c:pt>
                <c:pt idx="2">
                  <c:v>1977</c:v>
                </c:pt>
                <c:pt idx="3">
                  <c:v>1978</c:v>
                </c:pt>
                <c:pt idx="4">
                  <c:v>1979</c:v>
                </c:pt>
                <c:pt idx="5">
                  <c:v>1980</c:v>
                </c:pt>
                <c:pt idx="6">
                  <c:v>1981</c:v>
                </c:pt>
                <c:pt idx="7">
                  <c:v>1982</c:v>
                </c:pt>
                <c:pt idx="8">
                  <c:v>1983</c:v>
                </c:pt>
                <c:pt idx="9">
                  <c:v>1984</c:v>
                </c:pt>
                <c:pt idx="10">
                  <c:v>1985</c:v>
                </c:pt>
                <c:pt idx="11">
                  <c:v>1986</c:v>
                </c:pt>
                <c:pt idx="12">
                  <c:v>1987</c:v>
                </c:pt>
                <c:pt idx="13">
                  <c:v>1988</c:v>
                </c:pt>
                <c:pt idx="14">
                  <c:v>1989</c:v>
                </c:pt>
                <c:pt idx="15">
                  <c:v>1990</c:v>
                </c:pt>
                <c:pt idx="16">
                  <c:v>1991</c:v>
                </c:pt>
                <c:pt idx="17">
                  <c:v>1992</c:v>
                </c:pt>
                <c:pt idx="18">
                  <c:v>1993</c:v>
                </c:pt>
                <c:pt idx="19">
                  <c:v>1994</c:v>
                </c:pt>
                <c:pt idx="20">
                  <c:v>1995</c:v>
                </c:pt>
                <c:pt idx="21">
                  <c:v>1996</c:v>
                </c:pt>
                <c:pt idx="22">
                  <c:v>1997</c:v>
                </c:pt>
                <c:pt idx="23">
                  <c:v>1998</c:v>
                </c:pt>
                <c:pt idx="24">
                  <c:v>1999</c:v>
                </c:pt>
                <c:pt idx="25">
                  <c:v>2000</c:v>
                </c:pt>
                <c:pt idx="26">
                  <c:v>2001</c:v>
                </c:pt>
                <c:pt idx="27">
                  <c:v>2002</c:v>
                </c:pt>
                <c:pt idx="28">
                  <c:v>2003</c:v>
                </c:pt>
                <c:pt idx="29">
                  <c:v>2004</c:v>
                </c:pt>
                <c:pt idx="30">
                  <c:v>2005</c:v>
                </c:pt>
                <c:pt idx="31">
                  <c:v>2006</c:v>
                </c:pt>
                <c:pt idx="32">
                  <c:v>2007</c:v>
                </c:pt>
                <c:pt idx="33">
                  <c:v>2008</c:v>
                </c:pt>
                <c:pt idx="34">
                  <c:v>2009</c:v>
                </c:pt>
                <c:pt idx="35">
                  <c:v>2010</c:v>
                </c:pt>
                <c:pt idx="36">
                  <c:v>2011</c:v>
                </c:pt>
                <c:pt idx="37">
                  <c:v>2012</c:v>
                </c:pt>
                <c:pt idx="38">
                  <c:v>2013</c:v>
                </c:pt>
                <c:pt idx="39">
                  <c:v>2014</c:v>
                </c:pt>
                <c:pt idx="40">
                  <c:v>2015</c:v>
                </c:pt>
              </c:numCache>
            </c:numRef>
          </c:cat>
          <c:val>
            <c:numRef>
              <c:f>Sheet1!$E$2:$E$42</c:f>
              <c:numCache>
                <c:formatCode>General</c:formatCode>
                <c:ptCount val="41"/>
                <c:pt idx="0">
                  <c:v>40</c:v>
                </c:pt>
                <c:pt idx="1">
                  <c:v>40</c:v>
                </c:pt>
                <c:pt idx="2">
                  <c:v>40</c:v>
                </c:pt>
                <c:pt idx="3">
                  <c:v>40</c:v>
                </c:pt>
                <c:pt idx="4">
                  <c:v>40</c:v>
                </c:pt>
                <c:pt idx="5">
                  <c:v>40</c:v>
                </c:pt>
                <c:pt idx="6">
                  <c:v>40</c:v>
                </c:pt>
                <c:pt idx="7">
                  <c:v>40</c:v>
                </c:pt>
                <c:pt idx="8">
                  <c:v>40</c:v>
                </c:pt>
                <c:pt idx="9">
                  <c:v>40</c:v>
                </c:pt>
                <c:pt idx="10">
                  <c:v>40</c:v>
                </c:pt>
                <c:pt idx="11">
                  <c:v>40</c:v>
                </c:pt>
                <c:pt idx="12">
                  <c:v>40</c:v>
                </c:pt>
                <c:pt idx="13">
                  <c:v>40</c:v>
                </c:pt>
                <c:pt idx="14">
                  <c:v>40</c:v>
                </c:pt>
                <c:pt idx="15">
                  <c:v>40</c:v>
                </c:pt>
                <c:pt idx="16">
                  <c:v>40</c:v>
                </c:pt>
                <c:pt idx="17">
                  <c:v>40</c:v>
                </c:pt>
                <c:pt idx="18">
                  <c:v>40</c:v>
                </c:pt>
                <c:pt idx="19">
                  <c:v>40</c:v>
                </c:pt>
                <c:pt idx="20">
                  <c:v>40</c:v>
                </c:pt>
                <c:pt idx="21">
                  <c:v>40</c:v>
                </c:pt>
                <c:pt idx="22">
                  <c:v>40</c:v>
                </c:pt>
                <c:pt idx="23">
                  <c:v>40</c:v>
                </c:pt>
                <c:pt idx="24">
                  <c:v>40</c:v>
                </c:pt>
                <c:pt idx="25">
                  <c:v>40</c:v>
                </c:pt>
                <c:pt idx="26">
                  <c:v>40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6244608"/>
        <c:axId val="46246144"/>
      </c:lineChart>
      <c:catAx>
        <c:axId val="4624460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ln w="6350">
            <a:solidFill>
              <a:schemeClr val="tx1"/>
            </a:solidFill>
          </a:ln>
        </c:spPr>
        <c:txPr>
          <a:bodyPr rot="-2700000" vert="horz"/>
          <a:lstStyle/>
          <a:p>
            <a:pPr>
              <a:defRPr/>
            </a:pPr>
            <a:endParaRPr lang="en-US"/>
          </a:p>
        </c:txPr>
        <c:crossAx val="46246144"/>
        <c:crosses val="autoZero"/>
        <c:auto val="1"/>
        <c:lblAlgn val="ctr"/>
        <c:lblOffset val="100"/>
        <c:tickLblSkip val="2"/>
        <c:noMultiLvlLbl val="0"/>
      </c:catAx>
      <c:valAx>
        <c:axId val="46246144"/>
        <c:scaling>
          <c:orientation val="minMax"/>
        </c:scaling>
        <c:delete val="0"/>
        <c:axPos val="l"/>
        <c:numFmt formatCode="&quot;$&quot;#,##0" sourceLinked="0"/>
        <c:majorTickMark val="out"/>
        <c:minorTickMark val="none"/>
        <c:tickLblPos val="nextTo"/>
        <c:spPr>
          <a:ln w="6350">
            <a:solidFill>
              <a:schemeClr val="tx1"/>
            </a:solidFill>
          </a:ln>
        </c:spPr>
        <c:crossAx val="46244608"/>
        <c:crosses val="autoZero"/>
        <c:crossBetween val="between"/>
      </c:valAx>
      <c:spPr>
        <a:noFill/>
        <a:ln w="25400">
          <a:noFill/>
        </a:ln>
      </c:spPr>
    </c:plotArea>
    <c:legend>
      <c:legendPos val="b"/>
      <c:legendEntry>
        <c:idx val="2"/>
        <c:delete val="1"/>
      </c:legendEntry>
      <c:legendEntry>
        <c:idx val="3"/>
        <c:delete val="1"/>
      </c:legendEntry>
      <c:layout>
        <c:manualLayout>
          <c:xMode val="edge"/>
          <c:yMode val="edge"/>
          <c:x val="0.36181102362204726"/>
          <c:y val="0.86783676135651699"/>
          <c:w val="0.32160844915596504"/>
          <c:h val="4.9425398748233387E-2"/>
        </c:manualLayout>
      </c:layout>
      <c:overlay val="0"/>
      <c:txPr>
        <a:bodyPr/>
        <a:lstStyle/>
        <a:p>
          <a:pPr>
            <a:defRPr sz="1800" baseline="12000"/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1200"/>
      </a:pPr>
      <a:endParaRPr lang="en-US"/>
    </a:p>
  </c:txPr>
  <c:externalData r:id="rId1">
    <c:autoUpdate val="0"/>
  </c:externalData>
  <c:userShapes r:id="rId2"/>
</c:chartSpace>
</file>

<file path=ppt/charts/chart6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CA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8097541165796735E-2"/>
          <c:y val="2.3024491200327638E-2"/>
          <c:w val="0.92341842397336249"/>
          <c:h val="0.67404183429028963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Actual </c:v>
                </c:pt>
              </c:strCache>
            </c:strRef>
          </c:tx>
          <c:spPr>
            <a:solidFill>
              <a:srgbClr val="8B9B3C"/>
            </a:solidFill>
            <a:ln w="6350">
              <a:solidFill>
                <a:schemeClr val="tx1"/>
              </a:solidFill>
              <a:prstDash val="solid"/>
            </a:ln>
          </c:spPr>
          <c:invertIfNegative val="0"/>
          <c:dPt>
            <c:idx val="37"/>
            <c:invertIfNegative val="0"/>
            <c:bubble3D val="0"/>
            <c:spPr>
              <a:solidFill>
                <a:srgbClr val="8B9B3C"/>
              </a:solidFill>
              <a:ln w="6350">
                <a:solidFill>
                  <a:schemeClr val="tx1"/>
                </a:solidFill>
                <a:prstDash val="solid"/>
              </a:ln>
            </c:spPr>
          </c:dPt>
          <c:dPt>
            <c:idx val="38"/>
            <c:invertIfNegative val="0"/>
            <c:bubble3D val="0"/>
            <c:spPr>
              <a:solidFill>
                <a:srgbClr val="8B9B3C"/>
              </a:solidFill>
              <a:ln w="6350">
                <a:solidFill>
                  <a:schemeClr val="tx1"/>
                </a:solidFill>
                <a:prstDash val="solid"/>
              </a:ln>
            </c:spPr>
          </c:dPt>
          <c:cat>
            <c:numRef>
              <c:f>Sheet1!$A$2:$A$41</c:f>
              <c:numCache>
                <c:formatCode>General</c:formatCode>
                <c:ptCount val="40"/>
                <c:pt idx="0">
                  <c:v>1976</c:v>
                </c:pt>
                <c:pt idx="1">
                  <c:v>1977</c:v>
                </c:pt>
                <c:pt idx="2">
                  <c:v>1978</c:v>
                </c:pt>
                <c:pt idx="3">
                  <c:v>1979</c:v>
                </c:pt>
                <c:pt idx="4">
                  <c:v>1980</c:v>
                </c:pt>
                <c:pt idx="5">
                  <c:v>1981</c:v>
                </c:pt>
                <c:pt idx="6">
                  <c:v>1982</c:v>
                </c:pt>
                <c:pt idx="7">
                  <c:v>1983</c:v>
                </c:pt>
                <c:pt idx="8">
                  <c:v>1984</c:v>
                </c:pt>
                <c:pt idx="9">
                  <c:v>1985</c:v>
                </c:pt>
                <c:pt idx="10">
                  <c:v>1986</c:v>
                </c:pt>
                <c:pt idx="11">
                  <c:v>1987</c:v>
                </c:pt>
                <c:pt idx="12">
                  <c:v>1988</c:v>
                </c:pt>
                <c:pt idx="13">
                  <c:v>1989</c:v>
                </c:pt>
                <c:pt idx="14">
                  <c:v>1990</c:v>
                </c:pt>
                <c:pt idx="15">
                  <c:v>1991</c:v>
                </c:pt>
                <c:pt idx="16">
                  <c:v>1992</c:v>
                </c:pt>
                <c:pt idx="17">
                  <c:v>1993</c:v>
                </c:pt>
                <c:pt idx="18">
                  <c:v>1994</c:v>
                </c:pt>
                <c:pt idx="19">
                  <c:v>1995</c:v>
                </c:pt>
                <c:pt idx="20">
                  <c:v>1996</c:v>
                </c:pt>
                <c:pt idx="21">
                  <c:v>1997</c:v>
                </c:pt>
                <c:pt idx="22">
                  <c:v>1998</c:v>
                </c:pt>
                <c:pt idx="23">
                  <c:v>1999</c:v>
                </c:pt>
                <c:pt idx="24">
                  <c:v>2000</c:v>
                </c:pt>
                <c:pt idx="25">
                  <c:v>2001</c:v>
                </c:pt>
                <c:pt idx="26">
                  <c:v>2002</c:v>
                </c:pt>
                <c:pt idx="27">
                  <c:v>2003</c:v>
                </c:pt>
                <c:pt idx="28">
                  <c:v>2004</c:v>
                </c:pt>
                <c:pt idx="29">
                  <c:v>2005</c:v>
                </c:pt>
                <c:pt idx="30">
                  <c:v>2006</c:v>
                </c:pt>
                <c:pt idx="31">
                  <c:v>2007</c:v>
                </c:pt>
                <c:pt idx="32">
                  <c:v>2008</c:v>
                </c:pt>
                <c:pt idx="33">
                  <c:v>2009</c:v>
                </c:pt>
                <c:pt idx="34">
                  <c:v>2010</c:v>
                </c:pt>
                <c:pt idx="35">
                  <c:v>2011</c:v>
                </c:pt>
                <c:pt idx="36">
                  <c:v>2012</c:v>
                </c:pt>
                <c:pt idx="37">
                  <c:v>2013</c:v>
                </c:pt>
                <c:pt idx="38">
                  <c:v>2014</c:v>
                </c:pt>
                <c:pt idx="39">
                  <c:v>2015</c:v>
                </c:pt>
              </c:numCache>
            </c:numRef>
          </c:cat>
          <c:val>
            <c:numRef>
              <c:f>Sheet1!$B$2:$B$41</c:f>
              <c:numCache>
                <c:formatCode>0.0%</c:formatCode>
                <c:ptCount val="40"/>
                <c:pt idx="0">
                  <c:v>2.1300012738146634E-2</c:v>
                </c:pt>
                <c:pt idx="1">
                  <c:v>-6.5552226484246745E-3</c:v>
                </c:pt>
                <c:pt idx="2">
                  <c:v>-5.287944449616E-3</c:v>
                </c:pt>
                <c:pt idx="3">
                  <c:v>-2.2044846118603134E-2</c:v>
                </c:pt>
                <c:pt idx="4">
                  <c:v>3.0328357332021438E-2</c:v>
                </c:pt>
                <c:pt idx="5">
                  <c:v>0.10000159722766</c:v>
                </c:pt>
                <c:pt idx="6">
                  <c:v>4.0184837988062494E-2</c:v>
                </c:pt>
                <c:pt idx="7">
                  <c:v>4.2842328758894821E-2</c:v>
                </c:pt>
                <c:pt idx="8">
                  <c:v>3.7416214874306242E-2</c:v>
                </c:pt>
                <c:pt idx="9">
                  <c:v>2.7508921251022E-2</c:v>
                </c:pt>
                <c:pt idx="10">
                  <c:v>5.7089909972736441E-2</c:v>
                </c:pt>
                <c:pt idx="11">
                  <c:v>3.0050256881686055E-2</c:v>
                </c:pt>
                <c:pt idx="12">
                  <c:v>4.1228832447715469E-2</c:v>
                </c:pt>
                <c:pt idx="13">
                  <c:v>2.2145410414724953E-2</c:v>
                </c:pt>
                <c:pt idx="14">
                  <c:v>-3.1649513345930469E-3</c:v>
                </c:pt>
                <c:pt idx="15">
                  <c:v>4.1322011074968357E-2</c:v>
                </c:pt>
                <c:pt idx="16">
                  <c:v>-3.811251675859384E-3</c:v>
                </c:pt>
                <c:pt idx="17">
                  <c:v>-3.5734616610080594E-2</c:v>
                </c:pt>
                <c:pt idx="18">
                  <c:v>-9.5089453994262607E-3</c:v>
                </c:pt>
                <c:pt idx="19">
                  <c:v>-2.3238558784274721E-2</c:v>
                </c:pt>
                <c:pt idx="20">
                  <c:v>-1.3979262600605558E-2</c:v>
                </c:pt>
                <c:pt idx="21">
                  <c:v>-1.0871969414760985E-2</c:v>
                </c:pt>
                <c:pt idx="22">
                  <c:v>2.3381958210676901E-2</c:v>
                </c:pt>
                <c:pt idx="23">
                  <c:v>5.035714857349749E-2</c:v>
                </c:pt>
                <c:pt idx="24">
                  <c:v>4.6949261310695212E-2</c:v>
                </c:pt>
                <c:pt idx="25">
                  <c:v>1.9210926160509345E-2</c:v>
                </c:pt>
                <c:pt idx="26">
                  <c:v>2.6090822914604184E-2</c:v>
                </c:pt>
                <c:pt idx="27">
                  <c:v>6.6440880784882861E-2</c:v>
                </c:pt>
                <c:pt idx="28">
                  <c:v>3.8161527851542143E-2</c:v>
                </c:pt>
                <c:pt idx="29">
                  <c:v>1.8457028417265153E-2</c:v>
                </c:pt>
                <c:pt idx="30">
                  <c:v>2.5177152301965045E-2</c:v>
                </c:pt>
                <c:pt idx="31">
                  <c:v>3.2229110865016342E-2</c:v>
                </c:pt>
                <c:pt idx="32">
                  <c:v>2.4200218895040093E-2</c:v>
                </c:pt>
                <c:pt idx="33">
                  <c:v>2.0969529840645817E-2</c:v>
                </c:pt>
                <c:pt idx="34">
                  <c:v>2.3555845425773381E-2</c:v>
                </c:pt>
                <c:pt idx="35">
                  <c:v>-1.9273122540287346E-2</c:v>
                </c:pt>
                <c:pt idx="36">
                  <c:v>-6.3281781260887682E-3</c:v>
                </c:pt>
                <c:pt idx="37">
                  <c:v>-2.619176842406068E-2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Forecast</c:v>
                </c:pt>
              </c:strCache>
            </c:strRef>
          </c:tx>
          <c:spPr>
            <a:solidFill>
              <a:schemeClr val="bg1"/>
            </a:solidFill>
            <a:ln>
              <a:solidFill>
                <a:schemeClr val="tx1"/>
              </a:solidFill>
            </a:ln>
          </c:spPr>
          <c:invertIfNegative val="0"/>
          <c:dPt>
            <c:idx val="38"/>
            <c:invertIfNegative val="0"/>
            <c:bubble3D val="0"/>
            <c:spPr>
              <a:solidFill>
                <a:schemeClr val="bg1"/>
              </a:solidFill>
              <a:ln w="6350">
                <a:solidFill>
                  <a:schemeClr val="tx1"/>
                </a:solidFill>
              </a:ln>
            </c:spPr>
          </c:dPt>
          <c:dPt>
            <c:idx val="39"/>
            <c:invertIfNegative val="0"/>
            <c:bubble3D val="0"/>
            <c:spPr>
              <a:solidFill>
                <a:schemeClr val="bg1"/>
              </a:solidFill>
              <a:ln w="6350">
                <a:solidFill>
                  <a:schemeClr val="tx1"/>
                </a:solidFill>
              </a:ln>
            </c:spPr>
          </c:dPt>
          <c:cat>
            <c:numRef>
              <c:f>Sheet1!$A$2:$A$41</c:f>
              <c:numCache>
                <c:formatCode>General</c:formatCode>
                <c:ptCount val="40"/>
                <c:pt idx="0">
                  <c:v>1976</c:v>
                </c:pt>
                <c:pt idx="1">
                  <c:v>1977</c:v>
                </c:pt>
                <c:pt idx="2">
                  <c:v>1978</c:v>
                </c:pt>
                <c:pt idx="3">
                  <c:v>1979</c:v>
                </c:pt>
                <c:pt idx="4">
                  <c:v>1980</c:v>
                </c:pt>
                <c:pt idx="5">
                  <c:v>1981</c:v>
                </c:pt>
                <c:pt idx="6">
                  <c:v>1982</c:v>
                </c:pt>
                <c:pt idx="7">
                  <c:v>1983</c:v>
                </c:pt>
                <c:pt idx="8">
                  <c:v>1984</c:v>
                </c:pt>
                <c:pt idx="9">
                  <c:v>1985</c:v>
                </c:pt>
                <c:pt idx="10">
                  <c:v>1986</c:v>
                </c:pt>
                <c:pt idx="11">
                  <c:v>1987</c:v>
                </c:pt>
                <c:pt idx="12">
                  <c:v>1988</c:v>
                </c:pt>
                <c:pt idx="13">
                  <c:v>1989</c:v>
                </c:pt>
                <c:pt idx="14">
                  <c:v>1990</c:v>
                </c:pt>
                <c:pt idx="15">
                  <c:v>1991</c:v>
                </c:pt>
                <c:pt idx="16">
                  <c:v>1992</c:v>
                </c:pt>
                <c:pt idx="17">
                  <c:v>1993</c:v>
                </c:pt>
                <c:pt idx="18">
                  <c:v>1994</c:v>
                </c:pt>
                <c:pt idx="19">
                  <c:v>1995</c:v>
                </c:pt>
                <c:pt idx="20">
                  <c:v>1996</c:v>
                </c:pt>
                <c:pt idx="21">
                  <c:v>1997</c:v>
                </c:pt>
                <c:pt idx="22">
                  <c:v>1998</c:v>
                </c:pt>
                <c:pt idx="23">
                  <c:v>1999</c:v>
                </c:pt>
                <c:pt idx="24">
                  <c:v>2000</c:v>
                </c:pt>
                <c:pt idx="25">
                  <c:v>2001</c:v>
                </c:pt>
                <c:pt idx="26">
                  <c:v>2002</c:v>
                </c:pt>
                <c:pt idx="27">
                  <c:v>2003</c:v>
                </c:pt>
                <c:pt idx="28">
                  <c:v>2004</c:v>
                </c:pt>
                <c:pt idx="29">
                  <c:v>2005</c:v>
                </c:pt>
                <c:pt idx="30">
                  <c:v>2006</c:v>
                </c:pt>
                <c:pt idx="31">
                  <c:v>2007</c:v>
                </c:pt>
                <c:pt idx="32">
                  <c:v>2008</c:v>
                </c:pt>
                <c:pt idx="33">
                  <c:v>2009</c:v>
                </c:pt>
                <c:pt idx="34">
                  <c:v>2010</c:v>
                </c:pt>
                <c:pt idx="35">
                  <c:v>2011</c:v>
                </c:pt>
                <c:pt idx="36">
                  <c:v>2012</c:v>
                </c:pt>
                <c:pt idx="37">
                  <c:v>2013</c:v>
                </c:pt>
                <c:pt idx="38">
                  <c:v>2014</c:v>
                </c:pt>
                <c:pt idx="39">
                  <c:v>2015</c:v>
                </c:pt>
              </c:numCache>
            </c:numRef>
          </c:cat>
          <c:val>
            <c:numRef>
              <c:f>Sheet1!$C$2:$C$41</c:f>
              <c:numCache>
                <c:formatCode>General</c:formatCode>
                <c:ptCount val="40"/>
                <c:pt idx="38" formatCode="0.0%">
                  <c:v>-3.220289485896255E-3</c:v>
                </c:pt>
                <c:pt idx="39" formatCode="0.0%">
                  <c:v>-2.4384915184629374E-2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100"/>
        <c:axId val="79643392"/>
        <c:axId val="79644928"/>
      </c:barChart>
      <c:lineChart>
        <c:grouping val="standard"/>
        <c:varyColors val="0"/>
        <c:ser>
          <c:idx val="2"/>
          <c:order val="2"/>
          <c:tx>
            <c:strRef>
              <c:f>Sheet1!$D$1</c:f>
              <c:strCache>
                <c:ptCount val="1"/>
                <c:pt idx="0">
                  <c:v>Average (1975–1991)</c:v>
                </c:pt>
              </c:strCache>
            </c:strRef>
          </c:tx>
          <c:spPr>
            <a:ln w="12700">
              <a:solidFill>
                <a:schemeClr val="tx1"/>
              </a:solidFill>
              <a:prstDash val="sysDot"/>
            </a:ln>
          </c:spPr>
          <c:marker>
            <c:symbol val="none"/>
          </c:marker>
          <c:dPt>
            <c:idx val="15"/>
            <c:bubble3D val="0"/>
          </c:dPt>
          <c:dLbls>
            <c:dLbl>
              <c:idx val="2"/>
              <c:layout>
                <c:manualLayout>
                  <c:x val="0.11579640633242345"/>
                  <c:y val="-6.3375765240810761E-2"/>
                </c:manualLayout>
              </c:layout>
              <c:numFmt formatCode="0.0%" sourceLinked="0"/>
              <c:spPr/>
              <c:txPr>
                <a:bodyPr/>
                <a:lstStyle/>
                <a:p>
                  <a:pPr>
                    <a:defRPr/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showLegendKey val="0"/>
            <c:showVal val="0"/>
            <c:showCatName val="0"/>
            <c:showSerName val="0"/>
            <c:showPercent val="0"/>
            <c:showBubbleSize val="0"/>
          </c:dLbls>
          <c:cat>
            <c:numRef>
              <c:f>Sheet1!$A$2:$A$40</c:f>
              <c:numCache>
                <c:formatCode>General</c:formatCode>
                <c:ptCount val="39"/>
                <c:pt idx="0">
                  <c:v>1976</c:v>
                </c:pt>
                <c:pt idx="1">
                  <c:v>1977</c:v>
                </c:pt>
                <c:pt idx="2">
                  <c:v>1978</c:v>
                </c:pt>
                <c:pt idx="3">
                  <c:v>1979</c:v>
                </c:pt>
                <c:pt idx="4">
                  <c:v>1980</c:v>
                </c:pt>
                <c:pt idx="5">
                  <c:v>1981</c:v>
                </c:pt>
                <c:pt idx="6">
                  <c:v>1982</c:v>
                </c:pt>
                <c:pt idx="7">
                  <c:v>1983</c:v>
                </c:pt>
                <c:pt idx="8">
                  <c:v>1984</c:v>
                </c:pt>
                <c:pt idx="9">
                  <c:v>1985</c:v>
                </c:pt>
                <c:pt idx="10">
                  <c:v>1986</c:v>
                </c:pt>
                <c:pt idx="11">
                  <c:v>1987</c:v>
                </c:pt>
                <c:pt idx="12">
                  <c:v>1988</c:v>
                </c:pt>
                <c:pt idx="13">
                  <c:v>1989</c:v>
                </c:pt>
                <c:pt idx="14">
                  <c:v>1990</c:v>
                </c:pt>
                <c:pt idx="15">
                  <c:v>1991</c:v>
                </c:pt>
                <c:pt idx="16">
                  <c:v>1992</c:v>
                </c:pt>
                <c:pt idx="17">
                  <c:v>1993</c:v>
                </c:pt>
                <c:pt idx="18">
                  <c:v>1994</c:v>
                </c:pt>
                <c:pt idx="19">
                  <c:v>1995</c:v>
                </c:pt>
                <c:pt idx="20">
                  <c:v>1996</c:v>
                </c:pt>
                <c:pt idx="21">
                  <c:v>1997</c:v>
                </c:pt>
                <c:pt idx="22">
                  <c:v>1998</c:v>
                </c:pt>
                <c:pt idx="23">
                  <c:v>1999</c:v>
                </c:pt>
                <c:pt idx="24">
                  <c:v>2000</c:v>
                </c:pt>
                <c:pt idx="25">
                  <c:v>2001</c:v>
                </c:pt>
                <c:pt idx="26">
                  <c:v>2002</c:v>
                </c:pt>
                <c:pt idx="27">
                  <c:v>2003</c:v>
                </c:pt>
                <c:pt idx="28">
                  <c:v>2004</c:v>
                </c:pt>
                <c:pt idx="29">
                  <c:v>2005</c:v>
                </c:pt>
                <c:pt idx="30">
                  <c:v>2006</c:v>
                </c:pt>
                <c:pt idx="31">
                  <c:v>2007</c:v>
                </c:pt>
                <c:pt idx="32">
                  <c:v>2008</c:v>
                </c:pt>
                <c:pt idx="33">
                  <c:v>2009</c:v>
                </c:pt>
                <c:pt idx="34">
                  <c:v>2010</c:v>
                </c:pt>
                <c:pt idx="35">
                  <c:v>2011</c:v>
                </c:pt>
                <c:pt idx="36">
                  <c:v>2012</c:v>
                </c:pt>
                <c:pt idx="37">
                  <c:v>2013</c:v>
                </c:pt>
                <c:pt idx="38">
                  <c:v>2014</c:v>
                </c:pt>
              </c:numCache>
            </c:numRef>
          </c:cat>
          <c:val>
            <c:numRef>
              <c:f>Sheet1!$D$2:$D$41</c:f>
              <c:numCache>
                <c:formatCode>0.00%</c:formatCode>
                <c:ptCount val="40"/>
                <c:pt idx="0">
                  <c:v>2.8014481331199548E-2</c:v>
                </c:pt>
                <c:pt idx="1">
                  <c:v>2.8014481331199548E-2</c:v>
                </c:pt>
                <c:pt idx="2">
                  <c:v>2.8014481331199548E-2</c:v>
                </c:pt>
                <c:pt idx="3">
                  <c:v>2.8014481331199548E-2</c:v>
                </c:pt>
                <c:pt idx="4">
                  <c:v>2.8014481331199548E-2</c:v>
                </c:pt>
                <c:pt idx="5">
                  <c:v>2.8014481331199548E-2</c:v>
                </c:pt>
                <c:pt idx="6">
                  <c:v>2.8014481331199548E-2</c:v>
                </c:pt>
                <c:pt idx="7">
                  <c:v>2.8014481331199548E-2</c:v>
                </c:pt>
                <c:pt idx="8">
                  <c:v>2.8014481331199548E-2</c:v>
                </c:pt>
                <c:pt idx="9">
                  <c:v>2.8014481331199548E-2</c:v>
                </c:pt>
                <c:pt idx="10">
                  <c:v>2.8014481331199548E-2</c:v>
                </c:pt>
                <c:pt idx="11">
                  <c:v>2.8014481331199548E-2</c:v>
                </c:pt>
                <c:pt idx="12">
                  <c:v>2.8014481331199548E-2</c:v>
                </c:pt>
                <c:pt idx="13">
                  <c:v>2.8014481331199548E-2</c:v>
                </c:pt>
                <c:pt idx="14">
                  <c:v>2.8014481331199548E-2</c:v>
                </c:pt>
                <c:pt idx="15">
                  <c:v>2.8014481331199548E-2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Average (1991–1996)</c:v>
                </c:pt>
              </c:strCache>
            </c:strRef>
          </c:tx>
          <c:spPr>
            <a:ln w="12700">
              <a:solidFill>
                <a:schemeClr val="tx1"/>
              </a:solidFill>
              <a:prstDash val="sysDash"/>
            </a:ln>
          </c:spPr>
          <c:marker>
            <c:symbol val="none"/>
          </c:marker>
          <c:dLbls>
            <c:dLbl>
              <c:idx val="15"/>
              <c:layout>
                <c:manualLayout>
                  <c:x val="5.0788446447601665E-2"/>
                  <c:y val="5.2486187845303865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</c:dLbl>
            <c:numFmt formatCode="0.0%" sourceLinked="0"/>
            <c:showLegendKey val="0"/>
            <c:showVal val="0"/>
            <c:showCatName val="0"/>
            <c:showSerName val="0"/>
            <c:showPercent val="0"/>
            <c:showBubbleSize val="0"/>
          </c:dLbls>
          <c:cat>
            <c:numRef>
              <c:f>Sheet1!$A$2:$A$40</c:f>
              <c:numCache>
                <c:formatCode>General</c:formatCode>
                <c:ptCount val="39"/>
                <c:pt idx="0">
                  <c:v>1976</c:v>
                </c:pt>
                <c:pt idx="1">
                  <c:v>1977</c:v>
                </c:pt>
                <c:pt idx="2">
                  <c:v>1978</c:v>
                </c:pt>
                <c:pt idx="3">
                  <c:v>1979</c:v>
                </c:pt>
                <c:pt idx="4">
                  <c:v>1980</c:v>
                </c:pt>
                <c:pt idx="5">
                  <c:v>1981</c:v>
                </c:pt>
                <c:pt idx="6">
                  <c:v>1982</c:v>
                </c:pt>
                <c:pt idx="7">
                  <c:v>1983</c:v>
                </c:pt>
                <c:pt idx="8">
                  <c:v>1984</c:v>
                </c:pt>
                <c:pt idx="9">
                  <c:v>1985</c:v>
                </c:pt>
                <c:pt idx="10">
                  <c:v>1986</c:v>
                </c:pt>
                <c:pt idx="11">
                  <c:v>1987</c:v>
                </c:pt>
                <c:pt idx="12">
                  <c:v>1988</c:v>
                </c:pt>
                <c:pt idx="13">
                  <c:v>1989</c:v>
                </c:pt>
                <c:pt idx="14">
                  <c:v>1990</c:v>
                </c:pt>
                <c:pt idx="15">
                  <c:v>1991</c:v>
                </c:pt>
                <c:pt idx="16">
                  <c:v>1992</c:v>
                </c:pt>
                <c:pt idx="17">
                  <c:v>1993</c:v>
                </c:pt>
                <c:pt idx="18">
                  <c:v>1994</c:v>
                </c:pt>
                <c:pt idx="19">
                  <c:v>1995</c:v>
                </c:pt>
                <c:pt idx="20">
                  <c:v>1996</c:v>
                </c:pt>
                <c:pt idx="21">
                  <c:v>1997</c:v>
                </c:pt>
                <c:pt idx="22">
                  <c:v>1998</c:v>
                </c:pt>
                <c:pt idx="23">
                  <c:v>1999</c:v>
                </c:pt>
                <c:pt idx="24">
                  <c:v>2000</c:v>
                </c:pt>
                <c:pt idx="25">
                  <c:v>2001</c:v>
                </c:pt>
                <c:pt idx="26">
                  <c:v>2002</c:v>
                </c:pt>
                <c:pt idx="27">
                  <c:v>2003</c:v>
                </c:pt>
                <c:pt idx="28">
                  <c:v>2004</c:v>
                </c:pt>
                <c:pt idx="29">
                  <c:v>2005</c:v>
                </c:pt>
                <c:pt idx="30">
                  <c:v>2006</c:v>
                </c:pt>
                <c:pt idx="31">
                  <c:v>2007</c:v>
                </c:pt>
                <c:pt idx="32">
                  <c:v>2008</c:v>
                </c:pt>
                <c:pt idx="33">
                  <c:v>2009</c:v>
                </c:pt>
                <c:pt idx="34">
                  <c:v>2010</c:v>
                </c:pt>
                <c:pt idx="35">
                  <c:v>2011</c:v>
                </c:pt>
                <c:pt idx="36">
                  <c:v>2012</c:v>
                </c:pt>
                <c:pt idx="37">
                  <c:v>2013</c:v>
                </c:pt>
                <c:pt idx="38">
                  <c:v>2014</c:v>
                </c:pt>
              </c:numCache>
            </c:numRef>
          </c:cat>
          <c:val>
            <c:numRef>
              <c:f>Sheet1!$E$2:$E$41</c:f>
              <c:numCache>
                <c:formatCode>General</c:formatCode>
                <c:ptCount val="40"/>
                <c:pt idx="15" formatCode="0.00%">
                  <c:v>-1.7318761846424668E-2</c:v>
                </c:pt>
                <c:pt idx="16" formatCode="0.00%">
                  <c:v>-1.7318761846424668E-2</c:v>
                </c:pt>
                <c:pt idx="17" formatCode="0.00%">
                  <c:v>-1.7318761846424668E-2</c:v>
                </c:pt>
                <c:pt idx="18" formatCode="0.00%">
                  <c:v>-1.7318761846424668E-2</c:v>
                </c:pt>
                <c:pt idx="19" formatCode="0.00%">
                  <c:v>-1.7318761846424668E-2</c:v>
                </c:pt>
                <c:pt idx="20" formatCode="0.00%">
                  <c:v>-1.7318761846424668E-2</c:v>
                </c:pt>
              </c:numCache>
            </c:numRef>
          </c:val>
          <c:smooth val="0"/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Average (1996–2010)</c:v>
                </c:pt>
              </c:strCache>
            </c:strRef>
          </c:tx>
          <c:spPr>
            <a:ln w="12700">
              <a:solidFill>
                <a:schemeClr val="tx1"/>
              </a:solidFill>
            </a:ln>
          </c:spPr>
          <c:marker>
            <c:symbol val="none"/>
          </c:marker>
          <c:dPt>
            <c:idx val="21"/>
            <c:bubble3D val="0"/>
            <c:spPr>
              <a:ln w="12700">
                <a:solidFill>
                  <a:schemeClr val="tx1"/>
                </a:solidFill>
                <a:prstDash val="solid"/>
              </a:ln>
            </c:spPr>
          </c:dPt>
          <c:dLbls>
            <c:dLbl>
              <c:idx val="33"/>
              <c:layout>
                <c:manualLayout>
                  <c:x val="-0.11463386781032064"/>
                  <c:y val="-3.867443600072031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</c:dLbl>
            <c:numFmt formatCode="0.0%" sourceLinked="0"/>
            <c:showLegendKey val="0"/>
            <c:showVal val="0"/>
            <c:showCatName val="0"/>
            <c:showSerName val="0"/>
            <c:showPercent val="0"/>
            <c:showBubbleSize val="0"/>
          </c:dLbls>
          <c:cat>
            <c:numRef>
              <c:f>Sheet1!$A$2:$A$40</c:f>
              <c:numCache>
                <c:formatCode>General</c:formatCode>
                <c:ptCount val="39"/>
                <c:pt idx="0">
                  <c:v>1976</c:v>
                </c:pt>
                <c:pt idx="1">
                  <c:v>1977</c:v>
                </c:pt>
                <c:pt idx="2">
                  <c:v>1978</c:v>
                </c:pt>
                <c:pt idx="3">
                  <c:v>1979</c:v>
                </c:pt>
                <c:pt idx="4">
                  <c:v>1980</c:v>
                </c:pt>
                <c:pt idx="5">
                  <c:v>1981</c:v>
                </c:pt>
                <c:pt idx="6">
                  <c:v>1982</c:v>
                </c:pt>
                <c:pt idx="7">
                  <c:v>1983</c:v>
                </c:pt>
                <c:pt idx="8">
                  <c:v>1984</c:v>
                </c:pt>
                <c:pt idx="9">
                  <c:v>1985</c:v>
                </c:pt>
                <c:pt idx="10">
                  <c:v>1986</c:v>
                </c:pt>
                <c:pt idx="11">
                  <c:v>1987</c:v>
                </c:pt>
                <c:pt idx="12">
                  <c:v>1988</c:v>
                </c:pt>
                <c:pt idx="13">
                  <c:v>1989</c:v>
                </c:pt>
                <c:pt idx="14">
                  <c:v>1990</c:v>
                </c:pt>
                <c:pt idx="15">
                  <c:v>1991</c:v>
                </c:pt>
                <c:pt idx="16">
                  <c:v>1992</c:v>
                </c:pt>
                <c:pt idx="17">
                  <c:v>1993</c:v>
                </c:pt>
                <c:pt idx="18">
                  <c:v>1994</c:v>
                </c:pt>
                <c:pt idx="19">
                  <c:v>1995</c:v>
                </c:pt>
                <c:pt idx="20">
                  <c:v>1996</c:v>
                </c:pt>
                <c:pt idx="21">
                  <c:v>1997</c:v>
                </c:pt>
                <c:pt idx="22">
                  <c:v>1998</c:v>
                </c:pt>
                <c:pt idx="23">
                  <c:v>1999</c:v>
                </c:pt>
                <c:pt idx="24">
                  <c:v>2000</c:v>
                </c:pt>
                <c:pt idx="25">
                  <c:v>2001</c:v>
                </c:pt>
                <c:pt idx="26">
                  <c:v>2002</c:v>
                </c:pt>
                <c:pt idx="27">
                  <c:v>2003</c:v>
                </c:pt>
                <c:pt idx="28">
                  <c:v>2004</c:v>
                </c:pt>
                <c:pt idx="29">
                  <c:v>2005</c:v>
                </c:pt>
                <c:pt idx="30">
                  <c:v>2006</c:v>
                </c:pt>
                <c:pt idx="31">
                  <c:v>2007</c:v>
                </c:pt>
                <c:pt idx="32">
                  <c:v>2008</c:v>
                </c:pt>
                <c:pt idx="33">
                  <c:v>2009</c:v>
                </c:pt>
                <c:pt idx="34">
                  <c:v>2010</c:v>
                </c:pt>
                <c:pt idx="35">
                  <c:v>2011</c:v>
                </c:pt>
                <c:pt idx="36">
                  <c:v>2012</c:v>
                </c:pt>
                <c:pt idx="37">
                  <c:v>2013</c:v>
                </c:pt>
                <c:pt idx="38">
                  <c:v>2014</c:v>
                </c:pt>
              </c:numCache>
            </c:numRef>
          </c:cat>
          <c:val>
            <c:numRef>
              <c:f>Sheet1!$F$2:$F$41</c:f>
              <c:numCache>
                <c:formatCode>General</c:formatCode>
                <c:ptCount val="40"/>
                <c:pt idx="20" formatCode="0.00%">
                  <c:v>2.8731985568600349E-2</c:v>
                </c:pt>
                <c:pt idx="21" formatCode="0.00%">
                  <c:v>2.8731985568600349E-2</c:v>
                </c:pt>
                <c:pt idx="22" formatCode="0.00%">
                  <c:v>2.8731985568600349E-2</c:v>
                </c:pt>
                <c:pt idx="23" formatCode="0.00%">
                  <c:v>2.8731985568600349E-2</c:v>
                </c:pt>
                <c:pt idx="24" formatCode="0.00%">
                  <c:v>2.8731985568600349E-2</c:v>
                </c:pt>
                <c:pt idx="25" formatCode="0.00%">
                  <c:v>2.8731985568600349E-2</c:v>
                </c:pt>
                <c:pt idx="26" formatCode="0.00%">
                  <c:v>2.8731985568600349E-2</c:v>
                </c:pt>
                <c:pt idx="27" formatCode="0.00%">
                  <c:v>2.8731985568600349E-2</c:v>
                </c:pt>
                <c:pt idx="28" formatCode="0.00%">
                  <c:v>2.8731985568600349E-2</c:v>
                </c:pt>
                <c:pt idx="29" formatCode="0.00%">
                  <c:v>2.8731985568600349E-2</c:v>
                </c:pt>
                <c:pt idx="30" formatCode="0.00%">
                  <c:v>2.8731985568600349E-2</c:v>
                </c:pt>
                <c:pt idx="31" formatCode="0.00%">
                  <c:v>2.8731985568600349E-2</c:v>
                </c:pt>
                <c:pt idx="32" formatCode="0.00%">
                  <c:v>2.8731985568600349E-2</c:v>
                </c:pt>
                <c:pt idx="33" formatCode="0.00%">
                  <c:v>2.8731985568600349E-2</c:v>
                </c:pt>
                <c:pt idx="34" formatCode="0.00%">
                  <c:v>2.8731985568600349E-2</c:v>
                </c:pt>
              </c:numCache>
            </c:numRef>
          </c:val>
          <c:smooth val="0"/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Average (2010–2015)</c:v>
                </c:pt>
              </c:strCache>
            </c:strRef>
          </c:tx>
          <c:spPr>
            <a:ln w="12700">
              <a:solidFill>
                <a:schemeClr val="dk1">
                  <a:shade val="95000"/>
                  <a:satMod val="105000"/>
                </a:schemeClr>
              </a:solidFill>
              <a:prstDash val="dashDot"/>
            </a:ln>
          </c:spPr>
          <c:marker>
            <c:symbol val="none"/>
          </c:marker>
          <c:dLbls>
            <c:dLbl>
              <c:idx val="35"/>
              <c:layout>
                <c:manualLayout>
                  <c:x val="-4.7839506172839504E-2"/>
                  <c:y val="5.2040713047918026E-2"/>
                </c:manualLayout>
              </c:layout>
              <c:numFmt formatCode="0.0%" sourceLinked="0"/>
              <c:spPr/>
              <c:txPr>
                <a:bodyPr/>
                <a:lstStyle/>
                <a:p>
                  <a:pPr>
                    <a:defRPr/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showLegendKey val="0"/>
            <c:showVal val="0"/>
            <c:showCatName val="0"/>
            <c:showSerName val="0"/>
            <c:showPercent val="0"/>
            <c:showBubbleSize val="0"/>
          </c:dLbls>
          <c:val>
            <c:numRef>
              <c:f>Sheet1!$G$2:$G$41</c:f>
              <c:numCache>
                <c:formatCode>General</c:formatCode>
                <c:ptCount val="40"/>
                <c:pt idx="34" formatCode="0.00%">
                  <c:v>-1.5924458470339187E-2</c:v>
                </c:pt>
                <c:pt idx="35" formatCode="0.00%">
                  <c:v>-1.5924458470339187E-2</c:v>
                </c:pt>
                <c:pt idx="36" formatCode="0.00%">
                  <c:v>-1.5924458470339187E-2</c:v>
                </c:pt>
                <c:pt idx="37" formatCode="0.00%">
                  <c:v>-1.5924458470339187E-2</c:v>
                </c:pt>
                <c:pt idx="38" formatCode="0.00%">
                  <c:v>-1.5924458470339187E-2</c:v>
                </c:pt>
                <c:pt idx="39" formatCode="0.00%">
                  <c:v>-1.5924458470339187E-2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79643392"/>
        <c:axId val="79644928"/>
      </c:lineChart>
      <c:catAx>
        <c:axId val="7964339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low"/>
        <c:spPr>
          <a:ln w="6350">
            <a:solidFill>
              <a:schemeClr val="tx1"/>
            </a:solidFill>
            <a:prstDash val="solid"/>
          </a:ln>
        </c:spPr>
        <c:txPr>
          <a:bodyPr rot="-2700000" vert="horz"/>
          <a:lstStyle/>
          <a:p>
            <a:pPr>
              <a:defRPr/>
            </a:pPr>
            <a:endParaRPr lang="en-US"/>
          </a:p>
        </c:txPr>
        <c:crossAx val="79644928"/>
        <c:crosses val="autoZero"/>
        <c:auto val="1"/>
        <c:lblAlgn val="ctr"/>
        <c:lblOffset val="0"/>
        <c:tickLblSkip val="3"/>
        <c:tickMarkSkip val="3"/>
        <c:noMultiLvlLbl val="0"/>
      </c:catAx>
      <c:valAx>
        <c:axId val="79644928"/>
        <c:scaling>
          <c:orientation val="minMax"/>
          <c:min val="-4.0000000000000008E-2"/>
        </c:scaling>
        <c:delete val="0"/>
        <c:axPos val="l"/>
        <c:numFmt formatCode="0%" sourceLinked="0"/>
        <c:majorTickMark val="out"/>
        <c:minorTickMark val="none"/>
        <c:tickLblPos val="nextTo"/>
        <c:spPr>
          <a:ln w="6350">
            <a:solidFill>
              <a:schemeClr val="tx1"/>
            </a:solidFill>
            <a:prstDash val="solid"/>
          </a:ln>
        </c:spPr>
        <c:txPr>
          <a:bodyPr rot="0" vert="horz"/>
          <a:lstStyle/>
          <a:p>
            <a:pPr>
              <a:defRPr/>
            </a:pPr>
            <a:endParaRPr lang="en-US"/>
          </a:p>
        </c:txPr>
        <c:crossAx val="79643392"/>
        <c:crosses val="autoZero"/>
        <c:crossBetween val="between"/>
        <c:majorUnit val="2.0000000000000004E-2"/>
      </c:valAx>
      <c:spPr>
        <a:noFill/>
        <a:ln w="21544">
          <a:noFill/>
        </a:ln>
      </c:spPr>
    </c:plotArea>
    <c:legend>
      <c:legendPos val="b"/>
      <c:layout>
        <c:manualLayout>
          <c:xMode val="edge"/>
          <c:yMode val="edge"/>
          <c:x val="6.1571455586759145E-2"/>
          <c:y val="0.82469261657786674"/>
          <c:w val="0.92682869653724076"/>
          <c:h val="0.10430151588674751"/>
        </c:manualLayout>
      </c:layout>
      <c:overlay val="0"/>
      <c:txPr>
        <a:bodyPr/>
        <a:lstStyle/>
        <a:p>
          <a:pPr>
            <a:defRPr sz="1800" baseline="12000"/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</c:spPr>
  <c:txPr>
    <a:bodyPr/>
    <a:lstStyle/>
    <a:p>
      <a:pPr>
        <a:defRPr sz="1200" b="0" i="0" u="none" strike="noStrike" baseline="0">
          <a:solidFill>
            <a:schemeClr val="tx1"/>
          </a:solidFill>
          <a:latin typeface="Arial" panose="020B0604020202020204" pitchFamily="34" charset="0"/>
          <a:ea typeface="Arial Narrow"/>
          <a:cs typeface="Arial" panose="020B0604020202020204" pitchFamily="34" charset="0"/>
        </a:defRPr>
      </a:pPr>
      <a:endParaRPr lang="en-US"/>
    </a:p>
  </c:txPr>
  <c:externalData r:id="rId1">
    <c:autoUpdate val="0"/>
  </c:externalData>
  <c:userShapes r:id="rId2"/>
</c:chartSpace>
</file>

<file path=ppt/charts/chart6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CA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6.6488510870103504E-2"/>
          <c:y val="4.7046998031496062E-2"/>
          <c:w val="0.91370759669192281"/>
          <c:h val="0.71768249671916007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Ontario</c:v>
                </c:pt>
              </c:strCache>
            </c:strRef>
          </c:tx>
          <c:spPr>
            <a:ln w="12700">
              <a:solidFill>
                <a:srgbClr val="8B9B3C"/>
              </a:solidFill>
              <a:prstDash val="solid"/>
            </a:ln>
          </c:spPr>
          <c:marker>
            <c:symbol val="square"/>
            <c:size val="8"/>
            <c:spPr>
              <a:solidFill>
                <a:srgbClr val="8B9B3C"/>
              </a:solidFill>
              <a:ln>
                <a:solidFill>
                  <a:schemeClr val="tx1"/>
                </a:solidFill>
              </a:ln>
            </c:spPr>
          </c:marker>
          <c:dPt>
            <c:idx val="38"/>
            <c:bubble3D val="0"/>
          </c:dPt>
          <c:dPt>
            <c:idx val="39"/>
            <c:marker>
              <c:symbol val="circle"/>
              <c:size val="8"/>
              <c:spPr>
                <a:solidFill>
                  <a:schemeClr val="bg1"/>
                </a:solidFill>
                <a:ln>
                  <a:solidFill>
                    <a:schemeClr val="tx1"/>
                  </a:solidFill>
                </a:ln>
              </c:spPr>
            </c:marker>
            <c:bubble3D val="0"/>
          </c:dPt>
          <c:dPt>
            <c:idx val="40"/>
            <c:marker>
              <c:symbol val="circle"/>
              <c:size val="8"/>
              <c:spPr>
                <a:solidFill>
                  <a:schemeClr val="bg1"/>
                </a:solidFill>
                <a:ln>
                  <a:solidFill>
                    <a:schemeClr val="tx1"/>
                  </a:solidFill>
                </a:ln>
              </c:spPr>
            </c:marker>
            <c:bubble3D val="0"/>
          </c:dPt>
          <c:cat>
            <c:numRef>
              <c:f>Sheet1!$A$2:$A$42</c:f>
              <c:numCache>
                <c:formatCode>General</c:formatCode>
                <c:ptCount val="41"/>
                <c:pt idx="0">
                  <c:v>1975</c:v>
                </c:pt>
                <c:pt idx="1">
                  <c:v>1976</c:v>
                </c:pt>
                <c:pt idx="2">
                  <c:v>1977</c:v>
                </c:pt>
                <c:pt idx="3">
                  <c:v>1978</c:v>
                </c:pt>
                <c:pt idx="4">
                  <c:v>1979</c:v>
                </c:pt>
                <c:pt idx="5">
                  <c:v>1980</c:v>
                </c:pt>
                <c:pt idx="6">
                  <c:v>1981</c:v>
                </c:pt>
                <c:pt idx="7">
                  <c:v>1982</c:v>
                </c:pt>
                <c:pt idx="8">
                  <c:v>1983</c:v>
                </c:pt>
                <c:pt idx="9">
                  <c:v>1984</c:v>
                </c:pt>
                <c:pt idx="10">
                  <c:v>1985</c:v>
                </c:pt>
                <c:pt idx="11">
                  <c:v>1986</c:v>
                </c:pt>
                <c:pt idx="12">
                  <c:v>1987</c:v>
                </c:pt>
                <c:pt idx="13">
                  <c:v>1988</c:v>
                </c:pt>
                <c:pt idx="14">
                  <c:v>1989</c:v>
                </c:pt>
                <c:pt idx="15">
                  <c:v>1990</c:v>
                </c:pt>
                <c:pt idx="16">
                  <c:v>1991</c:v>
                </c:pt>
                <c:pt idx="17">
                  <c:v>1992</c:v>
                </c:pt>
                <c:pt idx="18">
                  <c:v>1993</c:v>
                </c:pt>
                <c:pt idx="19">
                  <c:v>1994</c:v>
                </c:pt>
                <c:pt idx="20">
                  <c:v>1995</c:v>
                </c:pt>
                <c:pt idx="21">
                  <c:v>1996</c:v>
                </c:pt>
                <c:pt idx="22">
                  <c:v>1997</c:v>
                </c:pt>
                <c:pt idx="23">
                  <c:v>1998</c:v>
                </c:pt>
                <c:pt idx="24">
                  <c:v>1999</c:v>
                </c:pt>
                <c:pt idx="25">
                  <c:v>2000</c:v>
                </c:pt>
                <c:pt idx="26">
                  <c:v>2001</c:v>
                </c:pt>
                <c:pt idx="27">
                  <c:v>2002</c:v>
                </c:pt>
                <c:pt idx="28">
                  <c:v>2003</c:v>
                </c:pt>
                <c:pt idx="29">
                  <c:v>2004</c:v>
                </c:pt>
                <c:pt idx="30">
                  <c:v>2005</c:v>
                </c:pt>
                <c:pt idx="31">
                  <c:v>2006</c:v>
                </c:pt>
                <c:pt idx="32">
                  <c:v>2007</c:v>
                </c:pt>
                <c:pt idx="33">
                  <c:v>2008</c:v>
                </c:pt>
                <c:pt idx="34">
                  <c:v>2009</c:v>
                </c:pt>
                <c:pt idx="35">
                  <c:v>2010</c:v>
                </c:pt>
                <c:pt idx="36">
                  <c:v>2011</c:v>
                </c:pt>
                <c:pt idx="37">
                  <c:v>2012</c:v>
                </c:pt>
                <c:pt idx="38">
                  <c:v>2013</c:v>
                </c:pt>
                <c:pt idx="39">
                  <c:v>2014</c:v>
                </c:pt>
                <c:pt idx="40">
                  <c:v>2015</c:v>
                </c:pt>
              </c:numCache>
            </c:numRef>
          </c:cat>
          <c:val>
            <c:numRef>
              <c:f>Sheet1!$B$2:$B$42</c:f>
              <c:numCache>
                <c:formatCode>General</c:formatCode>
                <c:ptCount val="41"/>
                <c:pt idx="6" formatCode="0.0%">
                  <c:v>6.728662136596493E-2</c:v>
                </c:pt>
                <c:pt idx="7" formatCode="0.0%">
                  <c:v>7.4493779444048266E-2</c:v>
                </c:pt>
                <c:pt idx="8" formatCode="0.0%">
                  <c:v>7.551359777003358E-2</c:v>
                </c:pt>
                <c:pt idx="9" formatCode="0.0%">
                  <c:v>7.4582707746574536E-2</c:v>
                </c:pt>
                <c:pt idx="10" formatCode="0.0%">
                  <c:v>7.4873908453244001E-2</c:v>
                </c:pt>
                <c:pt idx="11" formatCode="0.0%">
                  <c:v>7.6024731442553561E-2</c:v>
                </c:pt>
                <c:pt idx="12" formatCode="0.0%">
                  <c:v>7.6266909471279121E-2</c:v>
                </c:pt>
                <c:pt idx="13" formatCode="0.0%">
                  <c:v>7.6370580994803774E-2</c:v>
                </c:pt>
                <c:pt idx="14" formatCode="0.0%">
                  <c:v>7.7955539097722987E-2</c:v>
                </c:pt>
                <c:pt idx="15" formatCode="0.0%">
                  <c:v>8.3151649021554863E-2</c:v>
                </c:pt>
                <c:pt idx="16" formatCode="0.0%">
                  <c:v>9.1346757600828457E-2</c:v>
                </c:pt>
                <c:pt idx="17" formatCode="0.0%">
                  <c:v>9.4777766888169648E-2</c:v>
                </c:pt>
                <c:pt idx="18" formatCode="0.0%">
                  <c:v>9.3606581554143406E-2</c:v>
                </c:pt>
                <c:pt idx="19" formatCode="0.0%">
                  <c:v>9.0454180462308922E-2</c:v>
                </c:pt>
                <c:pt idx="20" formatCode="0.0%">
                  <c:v>8.7371155298968953E-2</c:v>
                </c:pt>
                <c:pt idx="21" formatCode="0.0%">
                  <c:v>8.5904487402021959E-2</c:v>
                </c:pt>
                <c:pt idx="22" formatCode="0.0%">
                  <c:v>8.3887929263645467E-2</c:v>
                </c:pt>
                <c:pt idx="23" formatCode="0.0%">
                  <c:v>8.5318790187048563E-2</c:v>
                </c:pt>
                <c:pt idx="24" formatCode="0.0%">
                  <c:v>8.5172628978420331E-2</c:v>
                </c:pt>
                <c:pt idx="25" formatCode="0.0%">
                  <c:v>8.6917934257742011E-2</c:v>
                </c:pt>
                <c:pt idx="26" formatCode="0.0%">
                  <c:v>8.9783698634394643E-2</c:v>
                </c:pt>
                <c:pt idx="27" formatCode="0.0%">
                  <c:v>9.263914668540249E-2</c:v>
                </c:pt>
                <c:pt idx="28" formatCode="0.0%">
                  <c:v>9.8104775560115057E-2</c:v>
                </c:pt>
                <c:pt idx="29" formatCode="0.0%">
                  <c:v>0.10043908607542655</c:v>
                </c:pt>
                <c:pt idx="30" formatCode="0.0%">
                  <c:v>0.102276717996809</c:v>
                </c:pt>
                <c:pt idx="31" formatCode="0.0%">
                  <c:v>0.10460750671162618</c:v>
                </c:pt>
                <c:pt idx="32" formatCode="0.0%">
                  <c:v>0.10696176929038041</c:v>
                </c:pt>
                <c:pt idx="33" formatCode="0.0%">
                  <c:v>0.11224779606833502</c:v>
                </c:pt>
                <c:pt idx="34" formatCode="0.0%">
                  <c:v>0.12042619935800902</c:v>
                </c:pt>
                <c:pt idx="35" formatCode="0.0%">
                  <c:v>0.11880719152683168</c:v>
                </c:pt>
                <c:pt idx="36" formatCode="0.0%">
                  <c:v>0.11643933257837362</c:v>
                </c:pt>
                <c:pt idx="37" formatCode="0.0%">
                  <c:v>0.11527321213324097</c:v>
                </c:pt>
                <c:pt idx="38" formatCode="0.0%">
                  <c:v>0.11446469456942444</c:v>
                </c:pt>
                <c:pt idx="39" formatCode="0.0%">
                  <c:v>0.11239384369720085</c:v>
                </c:pt>
                <c:pt idx="40" formatCode="0.0%">
                  <c:v>0.1101196803416877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Canada</c:v>
                </c:pt>
              </c:strCache>
            </c:strRef>
          </c:tx>
          <c:spPr>
            <a:ln w="12700">
              <a:solidFill>
                <a:schemeClr val="tx1"/>
              </a:solidFill>
              <a:prstDash val="dash"/>
            </a:ln>
          </c:spPr>
          <c:marker>
            <c:symbol val="none"/>
          </c:marker>
          <c:dPt>
            <c:idx val="38"/>
            <c:bubble3D val="0"/>
          </c:dPt>
          <c:dPt>
            <c:idx val="39"/>
            <c:bubble3D val="0"/>
          </c:dPt>
          <c:cat>
            <c:numRef>
              <c:f>Sheet1!$A$2:$A$42</c:f>
              <c:numCache>
                <c:formatCode>General</c:formatCode>
                <c:ptCount val="41"/>
                <c:pt idx="0">
                  <c:v>1975</c:v>
                </c:pt>
                <c:pt idx="1">
                  <c:v>1976</c:v>
                </c:pt>
                <c:pt idx="2">
                  <c:v>1977</c:v>
                </c:pt>
                <c:pt idx="3">
                  <c:v>1978</c:v>
                </c:pt>
                <c:pt idx="4">
                  <c:v>1979</c:v>
                </c:pt>
                <c:pt idx="5">
                  <c:v>1980</c:v>
                </c:pt>
                <c:pt idx="6">
                  <c:v>1981</c:v>
                </c:pt>
                <c:pt idx="7">
                  <c:v>1982</c:v>
                </c:pt>
                <c:pt idx="8">
                  <c:v>1983</c:v>
                </c:pt>
                <c:pt idx="9">
                  <c:v>1984</c:v>
                </c:pt>
                <c:pt idx="10">
                  <c:v>1985</c:v>
                </c:pt>
                <c:pt idx="11">
                  <c:v>1986</c:v>
                </c:pt>
                <c:pt idx="12">
                  <c:v>1987</c:v>
                </c:pt>
                <c:pt idx="13">
                  <c:v>1988</c:v>
                </c:pt>
                <c:pt idx="14">
                  <c:v>1989</c:v>
                </c:pt>
                <c:pt idx="15">
                  <c:v>1990</c:v>
                </c:pt>
                <c:pt idx="16">
                  <c:v>1991</c:v>
                </c:pt>
                <c:pt idx="17">
                  <c:v>1992</c:v>
                </c:pt>
                <c:pt idx="18">
                  <c:v>1993</c:v>
                </c:pt>
                <c:pt idx="19">
                  <c:v>1994</c:v>
                </c:pt>
                <c:pt idx="20">
                  <c:v>1995</c:v>
                </c:pt>
                <c:pt idx="21">
                  <c:v>1996</c:v>
                </c:pt>
                <c:pt idx="22">
                  <c:v>1997</c:v>
                </c:pt>
                <c:pt idx="23">
                  <c:v>1998</c:v>
                </c:pt>
                <c:pt idx="24">
                  <c:v>1999</c:v>
                </c:pt>
                <c:pt idx="25">
                  <c:v>2000</c:v>
                </c:pt>
                <c:pt idx="26">
                  <c:v>2001</c:v>
                </c:pt>
                <c:pt idx="27">
                  <c:v>2002</c:v>
                </c:pt>
                <c:pt idx="28">
                  <c:v>2003</c:v>
                </c:pt>
                <c:pt idx="29">
                  <c:v>2004</c:v>
                </c:pt>
                <c:pt idx="30">
                  <c:v>2005</c:v>
                </c:pt>
                <c:pt idx="31">
                  <c:v>2006</c:v>
                </c:pt>
                <c:pt idx="32">
                  <c:v>2007</c:v>
                </c:pt>
                <c:pt idx="33">
                  <c:v>2008</c:v>
                </c:pt>
                <c:pt idx="34">
                  <c:v>2009</c:v>
                </c:pt>
                <c:pt idx="35">
                  <c:v>2010</c:v>
                </c:pt>
                <c:pt idx="36">
                  <c:v>2011</c:v>
                </c:pt>
                <c:pt idx="37">
                  <c:v>2012</c:v>
                </c:pt>
                <c:pt idx="38">
                  <c:v>2013</c:v>
                </c:pt>
                <c:pt idx="39">
                  <c:v>2014</c:v>
                </c:pt>
                <c:pt idx="40">
                  <c:v>2015</c:v>
                </c:pt>
              </c:numCache>
            </c:numRef>
          </c:cat>
          <c:val>
            <c:numRef>
              <c:f>Sheet1!$C$2:$C$42</c:f>
              <c:numCache>
                <c:formatCode>0.0%</c:formatCode>
                <c:ptCount val="41"/>
                <c:pt idx="0">
                  <c:v>7.0154847225441144E-2</c:v>
                </c:pt>
                <c:pt idx="1">
                  <c:v>7.0145099083655543E-2</c:v>
                </c:pt>
                <c:pt idx="2">
                  <c:v>6.9796341035650647E-2</c:v>
                </c:pt>
                <c:pt idx="3">
                  <c:v>6.9674086769292251E-2</c:v>
                </c:pt>
                <c:pt idx="4">
                  <c:v>6.8387665529339961E-2</c:v>
                </c:pt>
                <c:pt idx="5">
                  <c:v>7.0733466492581512E-2</c:v>
                </c:pt>
                <c:pt idx="6">
                  <c:v>7.1684013060828236E-2</c:v>
                </c:pt>
                <c:pt idx="7">
                  <c:v>7.9541183525746892E-2</c:v>
                </c:pt>
                <c:pt idx="8">
                  <c:v>8.115810761202405E-2</c:v>
                </c:pt>
                <c:pt idx="9">
                  <c:v>8.0168833718115964E-2</c:v>
                </c:pt>
                <c:pt idx="10">
                  <c:v>8.0388945598148548E-2</c:v>
                </c:pt>
                <c:pt idx="11">
                  <c:v>8.3028201823537567E-2</c:v>
                </c:pt>
                <c:pt idx="12">
                  <c:v>8.2247649932692235E-2</c:v>
                </c:pt>
                <c:pt idx="13">
                  <c:v>8.1830308658077555E-2</c:v>
                </c:pt>
                <c:pt idx="14">
                  <c:v>8.4058173819513762E-2</c:v>
                </c:pt>
                <c:pt idx="15">
                  <c:v>8.8442477278133841E-2</c:v>
                </c:pt>
                <c:pt idx="16">
                  <c:v>9.5335264732031563E-2</c:v>
                </c:pt>
                <c:pt idx="17">
                  <c:v>9.7928723582745403E-2</c:v>
                </c:pt>
                <c:pt idx="18">
                  <c:v>9.6439675904849781E-2</c:v>
                </c:pt>
                <c:pt idx="19">
                  <c:v>9.3009300179476548E-2</c:v>
                </c:pt>
                <c:pt idx="20">
                  <c:v>8.9852170957519115E-2</c:v>
                </c:pt>
                <c:pt idx="21">
                  <c:v>8.7831367229737348E-2</c:v>
                </c:pt>
                <c:pt idx="22">
                  <c:v>8.7357036397884655E-2</c:v>
                </c:pt>
                <c:pt idx="23">
                  <c:v>8.974527053417955E-2</c:v>
                </c:pt>
                <c:pt idx="24">
                  <c:v>9.0301799031571164E-2</c:v>
                </c:pt>
                <c:pt idx="25">
                  <c:v>8.9794728320433295E-2</c:v>
                </c:pt>
                <c:pt idx="26">
                  <c:v>9.446450484815147E-2</c:v>
                </c:pt>
                <c:pt idx="27">
                  <c:v>9.7427037709558101E-2</c:v>
                </c:pt>
                <c:pt idx="28">
                  <c:v>9.9363551856064075E-2</c:v>
                </c:pt>
                <c:pt idx="29">
                  <c:v>9.929153693502589E-2</c:v>
                </c:pt>
                <c:pt idx="30">
                  <c:v>9.9380115523450566E-2</c:v>
                </c:pt>
                <c:pt idx="31">
                  <c:v>0.10130010811149125</c:v>
                </c:pt>
                <c:pt idx="32">
                  <c:v>0.10226868375459446</c:v>
                </c:pt>
                <c:pt idx="33">
                  <c:v>0.10446169005563422</c:v>
                </c:pt>
                <c:pt idx="34">
                  <c:v>0.11612682399668793</c:v>
                </c:pt>
                <c:pt idx="35">
                  <c:v>0.11616817252915743</c:v>
                </c:pt>
                <c:pt idx="36">
                  <c:v>0.1125575348296821</c:v>
                </c:pt>
                <c:pt idx="37">
                  <c:v>0.11218873671649612</c:v>
                </c:pt>
                <c:pt idx="38">
                  <c:v>0.11060418953470773</c:v>
                </c:pt>
                <c:pt idx="39">
                  <c:v>0.10922900135805734</c:v>
                </c:pt>
                <c:pt idx="40">
                  <c:v>0.10917567902246904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Forecast</c:v>
                </c:pt>
              </c:strCache>
            </c:strRef>
          </c:tx>
          <c:spPr>
            <a:ln w="12700">
              <a:solidFill>
                <a:srgbClr val="93A445"/>
              </a:solidFill>
            </a:ln>
          </c:spPr>
          <c:marker>
            <c:symbol val="circle"/>
            <c:size val="8"/>
            <c:spPr>
              <a:solidFill>
                <a:schemeClr val="bg1"/>
              </a:solidFill>
              <a:ln>
                <a:solidFill>
                  <a:schemeClr val="tx1"/>
                </a:solidFill>
              </a:ln>
            </c:spPr>
          </c:marker>
          <c:cat>
            <c:numRef>
              <c:f>Sheet1!$A$2:$A$42</c:f>
              <c:numCache>
                <c:formatCode>General</c:formatCode>
                <c:ptCount val="41"/>
                <c:pt idx="0">
                  <c:v>1975</c:v>
                </c:pt>
                <c:pt idx="1">
                  <c:v>1976</c:v>
                </c:pt>
                <c:pt idx="2">
                  <c:v>1977</c:v>
                </c:pt>
                <c:pt idx="3">
                  <c:v>1978</c:v>
                </c:pt>
                <c:pt idx="4">
                  <c:v>1979</c:v>
                </c:pt>
                <c:pt idx="5">
                  <c:v>1980</c:v>
                </c:pt>
                <c:pt idx="6">
                  <c:v>1981</c:v>
                </c:pt>
                <c:pt idx="7">
                  <c:v>1982</c:v>
                </c:pt>
                <c:pt idx="8">
                  <c:v>1983</c:v>
                </c:pt>
                <c:pt idx="9">
                  <c:v>1984</c:v>
                </c:pt>
                <c:pt idx="10">
                  <c:v>1985</c:v>
                </c:pt>
                <c:pt idx="11">
                  <c:v>1986</c:v>
                </c:pt>
                <c:pt idx="12">
                  <c:v>1987</c:v>
                </c:pt>
                <c:pt idx="13">
                  <c:v>1988</c:v>
                </c:pt>
                <c:pt idx="14">
                  <c:v>1989</c:v>
                </c:pt>
                <c:pt idx="15">
                  <c:v>1990</c:v>
                </c:pt>
                <c:pt idx="16">
                  <c:v>1991</c:v>
                </c:pt>
                <c:pt idx="17">
                  <c:v>1992</c:v>
                </c:pt>
                <c:pt idx="18">
                  <c:v>1993</c:v>
                </c:pt>
                <c:pt idx="19">
                  <c:v>1994</c:v>
                </c:pt>
                <c:pt idx="20">
                  <c:v>1995</c:v>
                </c:pt>
                <c:pt idx="21">
                  <c:v>1996</c:v>
                </c:pt>
                <c:pt idx="22">
                  <c:v>1997</c:v>
                </c:pt>
                <c:pt idx="23">
                  <c:v>1998</c:v>
                </c:pt>
                <c:pt idx="24">
                  <c:v>1999</c:v>
                </c:pt>
                <c:pt idx="25">
                  <c:v>2000</c:v>
                </c:pt>
                <c:pt idx="26">
                  <c:v>2001</c:v>
                </c:pt>
                <c:pt idx="27">
                  <c:v>2002</c:v>
                </c:pt>
                <c:pt idx="28">
                  <c:v>2003</c:v>
                </c:pt>
                <c:pt idx="29">
                  <c:v>2004</c:v>
                </c:pt>
                <c:pt idx="30">
                  <c:v>2005</c:v>
                </c:pt>
                <c:pt idx="31">
                  <c:v>2006</c:v>
                </c:pt>
                <c:pt idx="32">
                  <c:v>2007</c:v>
                </c:pt>
                <c:pt idx="33">
                  <c:v>2008</c:v>
                </c:pt>
                <c:pt idx="34">
                  <c:v>2009</c:v>
                </c:pt>
                <c:pt idx="35">
                  <c:v>2010</c:v>
                </c:pt>
                <c:pt idx="36">
                  <c:v>2011</c:v>
                </c:pt>
                <c:pt idx="37">
                  <c:v>2012</c:v>
                </c:pt>
                <c:pt idx="38">
                  <c:v>2013</c:v>
                </c:pt>
                <c:pt idx="39">
                  <c:v>2014</c:v>
                </c:pt>
                <c:pt idx="40">
                  <c:v>2015</c:v>
                </c:pt>
              </c:numCache>
            </c:numRef>
          </c:cat>
          <c:val>
            <c:numRef>
              <c:f>Sheet1!$D$2:$D$42</c:f>
              <c:numCache>
                <c:formatCode>General</c:formatCode>
                <c:ptCount val="41"/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79443072"/>
        <c:axId val="79446016"/>
      </c:lineChart>
      <c:catAx>
        <c:axId val="7944307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ln w="6350">
            <a:solidFill>
              <a:schemeClr val="tx1"/>
            </a:solidFill>
          </a:ln>
        </c:spPr>
        <c:txPr>
          <a:bodyPr rot="-2700000"/>
          <a:lstStyle/>
          <a:p>
            <a:pPr>
              <a:defRPr/>
            </a:pPr>
            <a:endParaRPr lang="en-US"/>
          </a:p>
        </c:txPr>
        <c:crossAx val="79446016"/>
        <c:crosses val="autoZero"/>
        <c:auto val="1"/>
        <c:lblAlgn val="ctr"/>
        <c:lblOffset val="100"/>
        <c:tickLblSkip val="2"/>
        <c:noMultiLvlLbl val="0"/>
      </c:catAx>
      <c:valAx>
        <c:axId val="79446016"/>
        <c:scaling>
          <c:orientation val="minMax"/>
          <c:min val="6.0000000000000012E-2"/>
        </c:scaling>
        <c:delete val="0"/>
        <c:axPos val="l"/>
        <c:numFmt formatCode="0%" sourceLinked="0"/>
        <c:majorTickMark val="out"/>
        <c:minorTickMark val="none"/>
        <c:tickLblPos val="nextTo"/>
        <c:spPr>
          <a:ln w="6350">
            <a:solidFill>
              <a:schemeClr val="tx1"/>
            </a:solidFill>
          </a:ln>
        </c:spPr>
        <c:crossAx val="79443072"/>
        <c:crosses val="autoZero"/>
        <c:crossBetween val="between"/>
      </c:valAx>
    </c:plotArea>
    <c:legend>
      <c:legendPos val="b"/>
      <c:layout>
        <c:manualLayout>
          <c:xMode val="edge"/>
          <c:yMode val="edge"/>
          <c:x val="0.29390675123942839"/>
          <c:y val="0.89299151082677164"/>
          <c:w val="0.42761859628657528"/>
          <c:h val="5.1816950300567266E-2"/>
        </c:manualLayout>
      </c:layout>
      <c:overlay val="0"/>
      <c:spPr>
        <a:noFill/>
      </c:spPr>
      <c:txPr>
        <a:bodyPr/>
        <a:lstStyle/>
        <a:p>
          <a:pPr>
            <a:defRPr sz="1800" baseline="12000"/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1200"/>
      </a:pPr>
      <a:endParaRPr lang="en-US"/>
    </a:p>
  </c:txPr>
  <c:externalData r:id="rId1">
    <c:autoUpdate val="0"/>
  </c:externalData>
  <c:userShapes r:id="rId2"/>
</c:chartSpace>
</file>

<file path=ppt/charts/chart6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CA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5221738721148096"/>
          <c:y val="9.3269129820310923E-2"/>
          <c:w val="0.48322418625554575"/>
          <c:h val="0.80320533010296802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Share</c:v>
                </c:pt>
              </c:strCache>
            </c:strRef>
          </c:tx>
          <c:spPr>
            <a:ln w="6350">
              <a:solidFill>
                <a:schemeClr val="tx1"/>
              </a:solidFill>
            </a:ln>
          </c:spPr>
          <c:dPt>
            <c:idx val="0"/>
            <c:bubble3D val="0"/>
            <c:spPr>
              <a:solidFill>
                <a:srgbClr val="8B9B3C"/>
              </a:solidFill>
              <a:ln w="6350">
                <a:solidFill>
                  <a:schemeClr val="tx1"/>
                </a:solidFill>
              </a:ln>
            </c:spPr>
          </c:dPt>
          <c:dPt>
            <c:idx val="1"/>
            <c:bubble3D val="0"/>
            <c:spPr>
              <a:solidFill>
                <a:schemeClr val="bg1"/>
              </a:solidFill>
              <a:ln w="6350">
                <a:solidFill>
                  <a:schemeClr val="tx1"/>
                </a:solidFill>
              </a:ln>
            </c:spPr>
          </c:dPt>
          <c:dPt>
            <c:idx val="2"/>
            <c:bubble3D val="0"/>
            <c:spPr>
              <a:solidFill>
                <a:srgbClr val="B4BF81"/>
              </a:solidFill>
              <a:ln w="6350">
                <a:solidFill>
                  <a:schemeClr val="tx1"/>
                </a:solidFill>
              </a:ln>
            </c:spPr>
          </c:dPt>
          <c:dPt>
            <c:idx val="3"/>
            <c:bubble3D val="0"/>
            <c:spPr>
              <a:pattFill prst="zigZag">
                <a:fgClr>
                  <a:srgbClr val="8B9B3C"/>
                </a:fgClr>
                <a:bgClr>
                  <a:schemeClr val="bg1"/>
                </a:bgClr>
              </a:pattFill>
              <a:ln w="6350">
                <a:solidFill>
                  <a:schemeClr val="tx1"/>
                </a:solidFill>
              </a:ln>
            </c:spPr>
          </c:dPt>
          <c:dPt>
            <c:idx val="4"/>
            <c:bubble3D val="0"/>
            <c:spPr>
              <a:solidFill>
                <a:srgbClr val="C9D1A5"/>
              </a:solidFill>
              <a:ln w="6350">
                <a:solidFill>
                  <a:schemeClr val="tx1"/>
                </a:solidFill>
              </a:ln>
            </c:spPr>
          </c:dPt>
          <c:dPt>
            <c:idx val="5"/>
            <c:bubble3D val="0"/>
            <c:spPr>
              <a:pattFill prst="ltUpDiag">
                <a:fgClr>
                  <a:srgbClr val="8B9B3C"/>
                </a:fgClr>
                <a:bgClr>
                  <a:schemeClr val="bg1"/>
                </a:bgClr>
              </a:pattFill>
              <a:ln w="6350">
                <a:solidFill>
                  <a:schemeClr val="tx1"/>
                </a:solidFill>
              </a:ln>
            </c:spPr>
          </c:dPt>
          <c:dPt>
            <c:idx val="6"/>
            <c:bubble3D val="0"/>
            <c:spPr>
              <a:solidFill>
                <a:srgbClr val="E4E8D0"/>
              </a:solidFill>
              <a:ln w="6350">
                <a:solidFill>
                  <a:schemeClr val="tx1"/>
                </a:solidFill>
              </a:ln>
            </c:spPr>
          </c:dPt>
          <c:dPt>
            <c:idx val="7"/>
            <c:bubble3D val="0"/>
            <c:spPr>
              <a:pattFill prst="openDmnd">
                <a:fgClr>
                  <a:schemeClr val="bg1"/>
                </a:fgClr>
                <a:bgClr>
                  <a:srgbClr val="8B9B3C"/>
                </a:bgClr>
              </a:pattFill>
              <a:ln w="6350">
                <a:solidFill>
                  <a:schemeClr val="tx1"/>
                </a:solidFill>
              </a:ln>
            </c:spPr>
          </c:dPt>
          <c:dPt>
            <c:idx val="8"/>
            <c:bubble3D val="0"/>
            <c:spPr>
              <a:pattFill prst="pct10">
                <a:fgClr>
                  <a:srgbClr val="8B9B3C"/>
                </a:fgClr>
                <a:bgClr>
                  <a:schemeClr val="bg1"/>
                </a:bgClr>
              </a:pattFill>
              <a:ln w="6350">
                <a:solidFill>
                  <a:schemeClr val="tx1"/>
                </a:solidFill>
              </a:ln>
            </c:spPr>
          </c:dPt>
          <c:dLbls>
            <c:dLbl>
              <c:idx val="0"/>
              <c:layout>
                <c:manualLayout>
                  <c:x val="2.8886189650512741E-2"/>
                  <c:y val="1.545507773066835E-2"/>
                </c:manualLayout>
              </c:layout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separator>
</c:separator>
            </c:dLbl>
            <c:dLbl>
              <c:idx val="1"/>
              <c:layout>
                <c:manualLayout>
                  <c:x val="4.8324289197749296E-2"/>
                  <c:y val="-3.2154546858113232E-2"/>
                </c:manualLayout>
              </c:layout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separator>
</c:separator>
            </c:dLbl>
            <c:dLbl>
              <c:idx val="2"/>
              <c:layout>
                <c:manualLayout>
                  <c:x val="2.4755929804956407E-2"/>
                  <c:y val="5.3016442797591493E-3"/>
                </c:manualLayout>
              </c:layout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separator>
</c:separator>
            </c:dLbl>
            <c:dLbl>
              <c:idx val="3"/>
              <c:layout>
                <c:manualLayout>
                  <c:x val="-5.5042194156891739E-4"/>
                  <c:y val="-1.263517060367454E-2"/>
                </c:manualLayout>
              </c:layout>
              <c:tx>
                <c:rich>
                  <a:bodyPr/>
                  <a:lstStyle/>
                  <a:p>
                    <a:r>
                      <a:rPr lang="en-US" dirty="0">
                        <a:solidFill>
                          <a:schemeClr val="tx1"/>
                        </a:solidFill>
                      </a:rPr>
                      <a:t>Other </a:t>
                    </a:r>
                    <a:r>
                      <a:rPr lang="en-US" dirty="0" smtClean="0">
                        <a:solidFill>
                          <a:schemeClr val="tx1"/>
                        </a:solidFill>
                      </a:rPr>
                      <a:t>institutions</a:t>
                    </a:r>
                    <a:r>
                      <a:rPr lang="en-US" dirty="0">
                        <a:solidFill>
                          <a:schemeClr val="tx1"/>
                        </a:solidFill>
                      </a:rPr>
                      <a:t>
10.6%</a:t>
                    </a:r>
                    <a:endParaRPr lang="en-US" dirty="0"/>
                  </a:p>
                </c:rich>
              </c:tx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separator>
</c:separator>
            </c:dLbl>
            <c:dLbl>
              <c:idx val="4"/>
              <c:layout>
                <c:manualLayout>
                  <c:x val="-1.6775935210181274E-2"/>
                  <c:y val="5.1072077528770497E-3"/>
                </c:manualLayout>
              </c:layout>
              <c:tx>
                <c:rich>
                  <a:bodyPr/>
                  <a:lstStyle/>
                  <a:p>
                    <a:r>
                      <a:rPr lang="en-US" dirty="0">
                        <a:solidFill>
                          <a:schemeClr val="tx1"/>
                        </a:solidFill>
                      </a:rPr>
                      <a:t>Other </a:t>
                    </a:r>
                    <a:r>
                      <a:rPr lang="en-US" dirty="0" smtClean="0">
                        <a:solidFill>
                          <a:schemeClr val="tx1"/>
                        </a:solidFill>
                      </a:rPr>
                      <a:t>professionals</a:t>
                    </a:r>
                    <a:r>
                      <a:rPr lang="en-US" dirty="0">
                        <a:solidFill>
                          <a:schemeClr val="tx1"/>
                        </a:solidFill>
                      </a:rPr>
                      <a:t>
9.8%</a:t>
                    </a:r>
                    <a:endParaRPr lang="en-US" dirty="0"/>
                  </a:p>
                </c:rich>
              </c:tx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separator>
</c:separator>
            </c:dLbl>
            <c:dLbl>
              <c:idx val="5"/>
              <c:layout>
                <c:manualLayout>
                  <c:x val="-1.6663579412773973E-2"/>
                  <c:y val="1.8028063799717366E-2"/>
                </c:manualLayout>
              </c:layout>
              <c:tx>
                <c:rich>
                  <a:bodyPr/>
                  <a:lstStyle/>
                  <a:p>
                    <a:r>
                      <a:rPr lang="en-US" dirty="0">
                        <a:solidFill>
                          <a:schemeClr val="tx1"/>
                        </a:solidFill>
                      </a:rPr>
                      <a:t>Other </a:t>
                    </a:r>
                    <a:r>
                      <a:rPr lang="en-US" dirty="0" smtClean="0">
                        <a:solidFill>
                          <a:schemeClr val="tx1"/>
                        </a:solidFill>
                      </a:rPr>
                      <a:t>health spending</a:t>
                    </a:r>
                    <a:r>
                      <a:rPr lang="en-US" dirty="0">
                        <a:solidFill>
                          <a:schemeClr val="tx1"/>
                        </a:solidFill>
                      </a:rPr>
                      <a:t>
6.4%</a:t>
                    </a:r>
                    <a:endParaRPr lang="en-US" dirty="0"/>
                  </a:p>
                </c:rich>
              </c:tx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separator>
</c:separator>
            </c:dLbl>
            <c:dLbl>
              <c:idx val="6"/>
              <c:layout>
                <c:manualLayout>
                  <c:x val="-1.9556832295307476E-2"/>
                  <c:y val="1.4898647284474056E-2"/>
                </c:manualLayout>
              </c:layout>
              <c:tx>
                <c:rich>
                  <a:bodyPr/>
                  <a:lstStyle/>
                  <a:p>
                    <a:r>
                      <a:rPr lang="en-US" dirty="0" smtClean="0">
                        <a:solidFill>
                          <a:schemeClr val="tx1"/>
                        </a:solidFill>
                      </a:rPr>
                      <a:t>Public health</a:t>
                    </a:r>
                    <a:r>
                      <a:rPr lang="en-US" dirty="0">
                        <a:solidFill>
                          <a:schemeClr val="tx1"/>
                        </a:solidFill>
                      </a:rPr>
                      <a:t>
5.8%</a:t>
                    </a:r>
                    <a:endParaRPr lang="en-US" dirty="0"/>
                  </a:p>
                </c:rich>
              </c:tx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separator>
</c:separator>
            </c:dLbl>
            <c:dLbl>
              <c:idx val="7"/>
              <c:layout>
                <c:manualLayout>
                  <c:x val="-1.9580882509238985E-2"/>
                  <c:y val="8.922673127397536E-3"/>
                </c:manualLayout>
              </c:layout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separator>
</c:separator>
            </c:dLbl>
            <c:dLbl>
              <c:idx val="8"/>
              <c:layout>
                <c:manualLayout>
                  <c:x val="9.0955844171618921E-2"/>
                  <c:y val="1.2820512820512821E-3"/>
                </c:manualLayout>
              </c:layout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separator>
</c:separator>
            </c:dLbl>
            <c:numFmt formatCode="0.0%" sourceLinked="0"/>
            <c:txPr>
              <a:bodyPr/>
              <a:lstStyle/>
              <a:p>
                <a:pPr>
                  <a:defRPr sz="1200" b="0">
                    <a:solidFill>
                      <a:schemeClr val="tx1"/>
                    </a:solidFill>
                  </a:defRPr>
                </a:pPr>
                <a:endParaRPr lang="en-US"/>
              </a:p>
            </c:txPr>
            <c:dLblPos val="bestFit"/>
            <c:showLegendKey val="0"/>
            <c:showVal val="1"/>
            <c:showCatName val="1"/>
            <c:showSerName val="0"/>
            <c:showPercent val="0"/>
            <c:showBubbleSize val="0"/>
            <c:separator>
</c:separator>
            <c:showLeaderLines val="1"/>
          </c:dLbls>
          <c:cat>
            <c:strRef>
              <c:f>Sheet1!$A$2:$A$10</c:f>
              <c:strCache>
                <c:ptCount val="9"/>
                <c:pt idx="0">
                  <c:v>Hospitals</c:v>
                </c:pt>
                <c:pt idx="1">
                  <c:v>Drugs</c:v>
                </c:pt>
                <c:pt idx="2">
                  <c:v>Physicians</c:v>
                </c:pt>
                <c:pt idx="3">
                  <c:v>Other Institutions</c:v>
                </c:pt>
                <c:pt idx="4">
                  <c:v>Other Professionals</c:v>
                </c:pt>
                <c:pt idx="5">
                  <c:v>Other Health Spending</c:v>
                </c:pt>
                <c:pt idx="6">
                  <c:v>Public Health</c:v>
                </c:pt>
                <c:pt idx="7">
                  <c:v>Capital</c:v>
                </c:pt>
                <c:pt idx="8">
                  <c:v>Administration</c:v>
                </c:pt>
              </c:strCache>
            </c:strRef>
          </c:cat>
          <c:val>
            <c:numRef>
              <c:f>Sheet1!$B$2:$B$10</c:f>
              <c:numCache>
                <c:formatCode>0.0%</c:formatCode>
                <c:ptCount val="9"/>
                <c:pt idx="0">
                  <c:v>0.28206166057629484</c:v>
                </c:pt>
                <c:pt idx="1">
                  <c:v>0.16653673451677473</c:v>
                </c:pt>
                <c:pt idx="2">
                  <c:v>0.16382396458154433</c:v>
                </c:pt>
                <c:pt idx="3">
                  <c:v>0.10595072583131508</c:v>
                </c:pt>
                <c:pt idx="4">
                  <c:v>9.8207418426886614E-2</c:v>
                </c:pt>
                <c:pt idx="5">
                  <c:v>6.4327317977402695E-2</c:v>
                </c:pt>
                <c:pt idx="6">
                  <c:v>5.7526351251600119E-2</c:v>
                </c:pt>
                <c:pt idx="7">
                  <c:v>3.457132893944543E-2</c:v>
                </c:pt>
                <c:pt idx="8">
                  <c:v>2.6994497898736106E-2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  <c:userShapes r:id="rId2"/>
</c:chartSpace>
</file>

<file path=ppt/charts/chart6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CA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6.30108317061987E-2"/>
          <c:y val="3.0012921461740359E-2"/>
          <c:w val="0.92002040624212367"/>
          <c:h val="0.7391244844394451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&lt;1</c:v>
                </c:pt>
              </c:strCache>
            </c:strRef>
          </c:tx>
          <c:spPr>
            <a:solidFill>
              <a:srgbClr val="8B9B3C"/>
            </a:solidFill>
            <a:ln w="6350">
              <a:solidFill>
                <a:schemeClr val="tx1"/>
              </a:solidFill>
            </a:ln>
          </c:spPr>
          <c:invertIfNegative val="0"/>
          <c:dPt>
            <c:idx val="0"/>
            <c:invertIfNegative val="0"/>
            <c:bubble3D val="0"/>
            <c:spPr>
              <a:solidFill>
                <a:srgbClr val="8B9B3C"/>
              </a:solidFill>
              <a:ln w="6350">
                <a:solidFill>
                  <a:schemeClr val="tx1"/>
                </a:solidFill>
              </a:ln>
            </c:spPr>
          </c:dPt>
          <c:dLbls>
            <c:numFmt formatCode="0.0%" sourceLinked="0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numRef>
              <c:f>Sheet1!$A$2:$A$3</c:f>
              <c:numCache>
                <c:formatCode>General</c:formatCode>
                <c:ptCount val="2"/>
                <c:pt idx="0">
                  <c:v>2003</c:v>
                </c:pt>
                <c:pt idx="1">
                  <c:v>2013</c:v>
                </c:pt>
              </c:numCache>
            </c:numRef>
          </c:cat>
          <c:val>
            <c:numRef>
              <c:f>Sheet1!$B$2:$B$3</c:f>
              <c:numCache>
                <c:formatCode>0.0%</c:formatCode>
                <c:ptCount val="2"/>
                <c:pt idx="0">
                  <c:v>3.2165873293730531E-2</c:v>
                </c:pt>
                <c:pt idx="1">
                  <c:v>3.0865866330979673E-2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1–64</c:v>
                </c:pt>
              </c:strCache>
            </c:strRef>
          </c:tx>
          <c:spPr>
            <a:solidFill>
              <a:schemeClr val="bg1"/>
            </a:solidFill>
            <a:ln w="6350">
              <a:solidFill>
                <a:schemeClr val="tx1"/>
              </a:solidFill>
            </a:ln>
          </c:spPr>
          <c:invertIfNegative val="0"/>
          <c:dLbls>
            <c:numFmt formatCode="0.0%" sourceLinked="0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numRef>
              <c:f>Sheet1!$A$2:$A$3</c:f>
              <c:numCache>
                <c:formatCode>General</c:formatCode>
                <c:ptCount val="2"/>
                <c:pt idx="0">
                  <c:v>2003</c:v>
                </c:pt>
                <c:pt idx="1">
                  <c:v>2013</c:v>
                </c:pt>
              </c:numCache>
            </c:numRef>
          </c:cat>
          <c:val>
            <c:numRef>
              <c:f>Sheet1!$C$2:$C$3</c:f>
              <c:numCache>
                <c:formatCode>0.0%</c:formatCode>
                <c:ptCount val="2"/>
                <c:pt idx="0">
                  <c:v>0.53386489173378304</c:v>
                </c:pt>
                <c:pt idx="1">
                  <c:v>0.50559804849252232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65+</c:v>
                </c:pt>
              </c:strCache>
            </c:strRef>
          </c:tx>
          <c:spPr>
            <a:solidFill>
              <a:srgbClr val="B3BD81"/>
            </a:solidFill>
            <a:ln w="6350">
              <a:solidFill>
                <a:schemeClr val="tx1"/>
              </a:solidFill>
            </a:ln>
          </c:spPr>
          <c:invertIfNegative val="0"/>
          <c:dLbls>
            <c:numFmt formatCode="0.0%" sourceLinked="0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numRef>
              <c:f>Sheet1!$A$2:$A$3</c:f>
              <c:numCache>
                <c:formatCode>General</c:formatCode>
                <c:ptCount val="2"/>
                <c:pt idx="0">
                  <c:v>2003</c:v>
                </c:pt>
                <c:pt idx="1">
                  <c:v>2013</c:v>
                </c:pt>
              </c:numCache>
            </c:numRef>
          </c:cat>
          <c:val>
            <c:numRef>
              <c:f>Sheet1!$D$2:$D$3</c:f>
              <c:numCache>
                <c:formatCode>0.0%</c:formatCode>
                <c:ptCount val="2"/>
                <c:pt idx="0">
                  <c:v>0.43396923497248635</c:v>
                </c:pt>
                <c:pt idx="1">
                  <c:v>0.46353608517649819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79539584"/>
        <c:axId val="79693312"/>
      </c:barChart>
      <c:catAx>
        <c:axId val="79539584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>
                    <a:solidFill>
                      <a:schemeClr val="tx1"/>
                    </a:solidFill>
                  </a:defRPr>
                </a:pPr>
                <a:r>
                  <a:rPr lang="en-CA" b="0" dirty="0" smtClean="0">
                    <a:solidFill>
                      <a:schemeClr val="tx1"/>
                    </a:solidFill>
                  </a:rPr>
                  <a:t>Age group</a:t>
                </a:r>
                <a:endParaRPr lang="en-CA" b="0" dirty="0">
                  <a:solidFill>
                    <a:schemeClr val="tx1"/>
                  </a:solidFill>
                </a:endParaRPr>
              </a:p>
            </c:rich>
          </c:tx>
          <c:layout>
            <c:manualLayout>
              <c:xMode val="edge"/>
              <c:yMode val="edge"/>
              <c:x val="0.47186692913385825"/>
              <c:y val="0.82316530746156724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spPr>
          <a:ln w="6350">
            <a:solidFill>
              <a:schemeClr val="tx1"/>
            </a:solidFill>
          </a:ln>
        </c:spPr>
        <c:crossAx val="79693312"/>
        <c:crosses val="autoZero"/>
        <c:auto val="1"/>
        <c:lblAlgn val="ctr"/>
        <c:lblOffset val="100"/>
        <c:noMultiLvlLbl val="0"/>
      </c:catAx>
      <c:valAx>
        <c:axId val="79693312"/>
        <c:scaling>
          <c:orientation val="minMax"/>
        </c:scaling>
        <c:delete val="0"/>
        <c:axPos val="l"/>
        <c:numFmt formatCode="0%" sourceLinked="0"/>
        <c:majorTickMark val="out"/>
        <c:minorTickMark val="none"/>
        <c:tickLblPos val="nextTo"/>
        <c:spPr>
          <a:ln w="6350">
            <a:solidFill>
              <a:schemeClr val="tx1"/>
            </a:solidFill>
          </a:ln>
        </c:spPr>
        <c:crossAx val="79539584"/>
        <c:crosses val="autoZero"/>
        <c:crossBetween val="between"/>
      </c:valAx>
    </c:plotArea>
    <c:legend>
      <c:legendPos val="b"/>
      <c:layout>
        <c:manualLayout>
          <c:xMode val="edge"/>
          <c:yMode val="edge"/>
          <c:x val="0.38857335958005251"/>
          <c:y val="0.89560906449193856"/>
          <c:w val="0.26913161115176837"/>
          <c:h val="6.6433070866141739E-2"/>
        </c:manualLayout>
      </c:layout>
      <c:overlay val="0"/>
      <c:txPr>
        <a:bodyPr/>
        <a:lstStyle/>
        <a:p>
          <a:pPr>
            <a:defRPr sz="1800" baseline="12000"/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1200"/>
      </a:pPr>
      <a:endParaRPr lang="en-US"/>
    </a:p>
  </c:txPr>
  <c:externalData r:id="rId1">
    <c:autoUpdate val="0"/>
  </c:externalData>
  <c:userShapes r:id="rId2"/>
</c:chartSpace>
</file>

<file path=ppt/charts/chart6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CA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2034593175853019"/>
          <c:y val="4.7047064322439144E-2"/>
          <c:w val="0.85985000000000011"/>
          <c:h val="0.66711122047244098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 Public  </c:v>
                </c:pt>
              </c:strCache>
            </c:strRef>
          </c:tx>
          <c:spPr>
            <a:ln w="12700">
              <a:solidFill>
                <a:srgbClr val="8B9B3C"/>
              </a:solidFill>
              <a:prstDash val="solid"/>
            </a:ln>
          </c:spPr>
          <c:marker>
            <c:symbol val="square"/>
            <c:size val="8"/>
            <c:spPr>
              <a:solidFill>
                <a:srgbClr val="8B9B3C"/>
              </a:solidFill>
              <a:ln w="6350">
                <a:solidFill>
                  <a:schemeClr val="tx1"/>
                </a:solidFill>
              </a:ln>
            </c:spPr>
          </c:marker>
          <c:dPt>
            <c:idx val="38"/>
            <c:bubble3D val="0"/>
          </c:dPt>
          <c:dPt>
            <c:idx val="39"/>
            <c:marker>
              <c:symbol val="circle"/>
              <c:size val="8"/>
              <c:spPr>
                <a:solidFill>
                  <a:schemeClr val="bg1"/>
                </a:solidFill>
                <a:ln w="6350">
                  <a:solidFill>
                    <a:schemeClr val="tx1"/>
                  </a:solidFill>
                </a:ln>
              </c:spPr>
            </c:marker>
            <c:bubble3D val="0"/>
          </c:dPt>
          <c:dPt>
            <c:idx val="40"/>
            <c:marker>
              <c:symbol val="circle"/>
              <c:size val="8"/>
              <c:spPr>
                <a:solidFill>
                  <a:schemeClr val="bg1"/>
                </a:solidFill>
                <a:ln w="6350">
                  <a:solidFill>
                    <a:schemeClr val="tx1"/>
                  </a:solidFill>
                </a:ln>
              </c:spPr>
            </c:marker>
            <c:bubble3D val="0"/>
          </c:dPt>
          <c:cat>
            <c:numRef>
              <c:f>Sheet1!$A$2:$A$42</c:f>
              <c:numCache>
                <c:formatCode>General</c:formatCode>
                <c:ptCount val="41"/>
                <c:pt idx="0">
                  <c:v>1975</c:v>
                </c:pt>
                <c:pt idx="1">
                  <c:v>1976</c:v>
                </c:pt>
                <c:pt idx="2">
                  <c:v>1977</c:v>
                </c:pt>
                <c:pt idx="3">
                  <c:v>1978</c:v>
                </c:pt>
                <c:pt idx="4">
                  <c:v>1979</c:v>
                </c:pt>
                <c:pt idx="5">
                  <c:v>1980</c:v>
                </c:pt>
                <c:pt idx="6">
                  <c:v>1981</c:v>
                </c:pt>
                <c:pt idx="7">
                  <c:v>1982</c:v>
                </c:pt>
                <c:pt idx="8">
                  <c:v>1983</c:v>
                </c:pt>
                <c:pt idx="9">
                  <c:v>1984</c:v>
                </c:pt>
                <c:pt idx="10">
                  <c:v>1985</c:v>
                </c:pt>
                <c:pt idx="11">
                  <c:v>1986</c:v>
                </c:pt>
                <c:pt idx="12">
                  <c:v>1987</c:v>
                </c:pt>
                <c:pt idx="13">
                  <c:v>1988</c:v>
                </c:pt>
                <c:pt idx="14">
                  <c:v>1989</c:v>
                </c:pt>
                <c:pt idx="15">
                  <c:v>1990</c:v>
                </c:pt>
                <c:pt idx="16">
                  <c:v>1991</c:v>
                </c:pt>
                <c:pt idx="17">
                  <c:v>1992</c:v>
                </c:pt>
                <c:pt idx="18">
                  <c:v>1993</c:v>
                </c:pt>
                <c:pt idx="19">
                  <c:v>1994</c:v>
                </c:pt>
                <c:pt idx="20">
                  <c:v>1995</c:v>
                </c:pt>
                <c:pt idx="21">
                  <c:v>1996</c:v>
                </c:pt>
                <c:pt idx="22">
                  <c:v>1997</c:v>
                </c:pt>
                <c:pt idx="23">
                  <c:v>1998</c:v>
                </c:pt>
                <c:pt idx="24">
                  <c:v>1999</c:v>
                </c:pt>
                <c:pt idx="25">
                  <c:v>2000</c:v>
                </c:pt>
                <c:pt idx="26">
                  <c:v>2001</c:v>
                </c:pt>
                <c:pt idx="27">
                  <c:v>2002</c:v>
                </c:pt>
                <c:pt idx="28">
                  <c:v>2003</c:v>
                </c:pt>
                <c:pt idx="29">
                  <c:v>2004</c:v>
                </c:pt>
                <c:pt idx="30">
                  <c:v>2005</c:v>
                </c:pt>
                <c:pt idx="31">
                  <c:v>2006</c:v>
                </c:pt>
                <c:pt idx="32">
                  <c:v>2007</c:v>
                </c:pt>
                <c:pt idx="33">
                  <c:v>2008</c:v>
                </c:pt>
                <c:pt idx="34">
                  <c:v>2009</c:v>
                </c:pt>
                <c:pt idx="35">
                  <c:v>2010</c:v>
                </c:pt>
                <c:pt idx="36">
                  <c:v>2011</c:v>
                </c:pt>
                <c:pt idx="37">
                  <c:v>2012</c:v>
                </c:pt>
                <c:pt idx="38">
                  <c:v>2013</c:v>
                </c:pt>
                <c:pt idx="39">
                  <c:v>2014</c:v>
                </c:pt>
                <c:pt idx="40">
                  <c:v>2015</c:v>
                </c:pt>
              </c:numCache>
            </c:numRef>
          </c:cat>
          <c:val>
            <c:numRef>
              <c:f>Sheet1!$B$2:$B$42</c:f>
              <c:numCache>
                <c:formatCode>_-"$"* #,##0_-;\-"$"* #,##0_-;_-"$"* "-"??_-;_-@_-</c:formatCode>
                <c:ptCount val="41"/>
                <c:pt idx="0">
                  <c:v>1274.8879604753431</c:v>
                </c:pt>
                <c:pt idx="1">
                  <c:v>1305.5458037393591</c:v>
                </c:pt>
                <c:pt idx="2">
                  <c:v>1294.7962249546852</c:v>
                </c:pt>
                <c:pt idx="3">
                  <c:v>1285.7504457935995</c:v>
                </c:pt>
                <c:pt idx="4">
                  <c:v>1263.1992856205816</c:v>
                </c:pt>
                <c:pt idx="5">
                  <c:v>1305.6195238042671</c:v>
                </c:pt>
                <c:pt idx="6">
                  <c:v>1447.9000669999839</c:v>
                </c:pt>
                <c:pt idx="7">
                  <c:v>1500.8957615639151</c:v>
                </c:pt>
                <c:pt idx="8">
                  <c:v>1566.1672311556474</c:v>
                </c:pt>
                <c:pt idx="9">
                  <c:v>1624.6097895680459</c:v>
                </c:pt>
                <c:pt idx="10">
                  <c:v>1668.6359515725751</c:v>
                </c:pt>
                <c:pt idx="11">
                  <c:v>1756.3034987722699</c:v>
                </c:pt>
                <c:pt idx="12">
                  <c:v>1808.068553538101</c:v>
                </c:pt>
                <c:pt idx="13">
                  <c:v>1884.5574489202022</c:v>
                </c:pt>
                <c:pt idx="14">
                  <c:v>1926.1689457157747</c:v>
                </c:pt>
                <c:pt idx="15">
                  <c:v>1925.3117184424148</c:v>
                </c:pt>
                <c:pt idx="16">
                  <c:v>1999.1031921084277</c:v>
                </c:pt>
                <c:pt idx="17">
                  <c:v>1984.4034673197477</c:v>
                </c:pt>
                <c:pt idx="18">
                  <c:v>1915.8518604388844</c:v>
                </c:pt>
                <c:pt idx="19">
                  <c:v>1901.6925835647924</c:v>
                </c:pt>
                <c:pt idx="20">
                  <c:v>1865.3972075902489</c:v>
                </c:pt>
                <c:pt idx="21">
                  <c:v>1839.8654237958044</c:v>
                </c:pt>
                <c:pt idx="22">
                  <c:v>1824.0651010829508</c:v>
                </c:pt>
                <c:pt idx="23">
                  <c:v>1902.4957686783255</c:v>
                </c:pt>
                <c:pt idx="24">
                  <c:v>1973.2827831052498</c:v>
                </c:pt>
                <c:pt idx="25">
                  <c:v>2071.8519272181479</c:v>
                </c:pt>
                <c:pt idx="26">
                  <c:v>2128.7163912212109</c:v>
                </c:pt>
                <c:pt idx="27">
                  <c:v>2167.8807388112218</c:v>
                </c:pt>
                <c:pt idx="28">
                  <c:v>2324.8758587753509</c:v>
                </c:pt>
                <c:pt idx="29">
                  <c:v>2405.9336861206921</c:v>
                </c:pt>
                <c:pt idx="30">
                  <c:v>2436.5072602141863</c:v>
                </c:pt>
                <c:pt idx="31">
                  <c:v>2497.1094113565191</c:v>
                </c:pt>
                <c:pt idx="32">
                  <c:v>2567.8478436954988</c:v>
                </c:pt>
                <c:pt idx="33">
                  <c:v>2635.0416084347994</c:v>
                </c:pt>
                <c:pt idx="34">
                  <c:v>2690.6960801350497</c:v>
                </c:pt>
                <c:pt idx="35">
                  <c:v>2735.7784173856035</c:v>
                </c:pt>
                <c:pt idx="36">
                  <c:v>2671.2406885395862</c:v>
                </c:pt>
                <c:pt idx="37">
                  <c:v>2654.2739676726078</c:v>
                </c:pt>
                <c:pt idx="38">
                  <c:v>2581.2263782605623</c:v>
                </c:pt>
                <c:pt idx="39">
                  <c:v>2569.4096928093718</c:v>
                </c:pt>
                <c:pt idx="40">
                  <c:v>2502.9206328140745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 Private </c:v>
                </c:pt>
              </c:strCache>
            </c:strRef>
          </c:tx>
          <c:spPr>
            <a:ln w="12700">
              <a:solidFill>
                <a:srgbClr val="B3BD81"/>
              </a:solidFill>
            </a:ln>
          </c:spPr>
          <c:marker>
            <c:symbol val="diamond"/>
            <c:size val="9"/>
            <c:spPr>
              <a:solidFill>
                <a:srgbClr val="B3BD81"/>
              </a:solidFill>
              <a:ln w="6350">
                <a:solidFill>
                  <a:schemeClr val="tx1"/>
                </a:solidFill>
              </a:ln>
            </c:spPr>
          </c:marker>
          <c:dPt>
            <c:idx val="38"/>
            <c:bubble3D val="0"/>
          </c:dPt>
          <c:dPt>
            <c:idx val="39"/>
            <c:marker>
              <c:symbol val="circle"/>
              <c:size val="8"/>
              <c:spPr>
                <a:solidFill>
                  <a:schemeClr val="bg1"/>
                </a:solidFill>
                <a:ln w="6350">
                  <a:solidFill>
                    <a:schemeClr val="tx1"/>
                  </a:solidFill>
                </a:ln>
              </c:spPr>
            </c:marker>
            <c:bubble3D val="0"/>
          </c:dPt>
          <c:dPt>
            <c:idx val="40"/>
            <c:marker>
              <c:symbol val="circle"/>
              <c:size val="8"/>
              <c:spPr>
                <a:solidFill>
                  <a:schemeClr val="bg1"/>
                </a:solidFill>
                <a:ln w="6350">
                  <a:solidFill>
                    <a:schemeClr val="tx1"/>
                  </a:solidFill>
                </a:ln>
              </c:spPr>
            </c:marker>
            <c:bubble3D val="0"/>
          </c:dPt>
          <c:cat>
            <c:numRef>
              <c:f>Sheet1!$A$2:$A$42</c:f>
              <c:numCache>
                <c:formatCode>General</c:formatCode>
                <c:ptCount val="41"/>
                <c:pt idx="0">
                  <c:v>1975</c:v>
                </c:pt>
                <c:pt idx="1">
                  <c:v>1976</c:v>
                </c:pt>
                <c:pt idx="2">
                  <c:v>1977</c:v>
                </c:pt>
                <c:pt idx="3">
                  <c:v>1978</c:v>
                </c:pt>
                <c:pt idx="4">
                  <c:v>1979</c:v>
                </c:pt>
                <c:pt idx="5">
                  <c:v>1980</c:v>
                </c:pt>
                <c:pt idx="6">
                  <c:v>1981</c:v>
                </c:pt>
                <c:pt idx="7">
                  <c:v>1982</c:v>
                </c:pt>
                <c:pt idx="8">
                  <c:v>1983</c:v>
                </c:pt>
                <c:pt idx="9">
                  <c:v>1984</c:v>
                </c:pt>
                <c:pt idx="10">
                  <c:v>1985</c:v>
                </c:pt>
                <c:pt idx="11">
                  <c:v>1986</c:v>
                </c:pt>
                <c:pt idx="12">
                  <c:v>1987</c:v>
                </c:pt>
                <c:pt idx="13">
                  <c:v>1988</c:v>
                </c:pt>
                <c:pt idx="14">
                  <c:v>1989</c:v>
                </c:pt>
                <c:pt idx="15">
                  <c:v>1990</c:v>
                </c:pt>
                <c:pt idx="16">
                  <c:v>1991</c:v>
                </c:pt>
                <c:pt idx="17">
                  <c:v>1992</c:v>
                </c:pt>
                <c:pt idx="18">
                  <c:v>1993</c:v>
                </c:pt>
                <c:pt idx="19">
                  <c:v>1994</c:v>
                </c:pt>
                <c:pt idx="20">
                  <c:v>1995</c:v>
                </c:pt>
                <c:pt idx="21">
                  <c:v>1996</c:v>
                </c:pt>
                <c:pt idx="22">
                  <c:v>1997</c:v>
                </c:pt>
                <c:pt idx="23">
                  <c:v>1998</c:v>
                </c:pt>
                <c:pt idx="24">
                  <c:v>1999</c:v>
                </c:pt>
                <c:pt idx="25">
                  <c:v>2000</c:v>
                </c:pt>
                <c:pt idx="26">
                  <c:v>2001</c:v>
                </c:pt>
                <c:pt idx="27">
                  <c:v>2002</c:v>
                </c:pt>
                <c:pt idx="28">
                  <c:v>2003</c:v>
                </c:pt>
                <c:pt idx="29">
                  <c:v>2004</c:v>
                </c:pt>
                <c:pt idx="30">
                  <c:v>2005</c:v>
                </c:pt>
                <c:pt idx="31">
                  <c:v>2006</c:v>
                </c:pt>
                <c:pt idx="32">
                  <c:v>2007</c:v>
                </c:pt>
                <c:pt idx="33">
                  <c:v>2008</c:v>
                </c:pt>
                <c:pt idx="34">
                  <c:v>2009</c:v>
                </c:pt>
                <c:pt idx="35">
                  <c:v>2010</c:v>
                </c:pt>
                <c:pt idx="36">
                  <c:v>2011</c:v>
                </c:pt>
                <c:pt idx="37">
                  <c:v>2012</c:v>
                </c:pt>
                <c:pt idx="38">
                  <c:v>2013</c:v>
                </c:pt>
                <c:pt idx="39">
                  <c:v>2014</c:v>
                </c:pt>
                <c:pt idx="40">
                  <c:v>2015</c:v>
                </c:pt>
              </c:numCache>
            </c:numRef>
          </c:cat>
          <c:val>
            <c:numRef>
              <c:f>Sheet1!$C$2:$C$42</c:f>
              <c:numCache>
                <c:formatCode>_-"$"* #,##0_-;\-"$"* #,##0_-;_-"$"* "-"??_-;_-@_-</c:formatCode>
                <c:ptCount val="41"/>
                <c:pt idx="0">
                  <c:v>467.75589984249666</c:v>
                </c:pt>
                <c:pt idx="1">
                  <c:v>463.21880339805045</c:v>
                </c:pt>
                <c:pt idx="2">
                  <c:v>485.12878903349451</c:v>
                </c:pt>
                <c:pt idx="3">
                  <c:v>520.40054324098446</c:v>
                </c:pt>
                <c:pt idx="4">
                  <c:v>564.20606151876257</c:v>
                </c:pt>
                <c:pt idx="5">
                  <c:v>580.9790504128257</c:v>
                </c:pt>
                <c:pt idx="6">
                  <c:v>576.46770933757773</c:v>
                </c:pt>
                <c:pt idx="7">
                  <c:v>601.53304305989047</c:v>
                </c:pt>
                <c:pt idx="8">
                  <c:v>624.99723608306579</c:v>
                </c:pt>
                <c:pt idx="9">
                  <c:v>649.1177653593071</c:v>
                </c:pt>
                <c:pt idx="10">
                  <c:v>664.17407031068706</c:v>
                </c:pt>
                <c:pt idx="11">
                  <c:v>674.18664616447336</c:v>
                </c:pt>
                <c:pt idx="12">
                  <c:v>690.73397032593039</c:v>
                </c:pt>
                <c:pt idx="13">
                  <c:v>701.20393705947163</c:v>
                </c:pt>
                <c:pt idx="14">
                  <c:v>713.62462730567631</c:v>
                </c:pt>
                <c:pt idx="15">
                  <c:v>727.12701604638585</c:v>
                </c:pt>
                <c:pt idx="16">
                  <c:v>742.04460495749447</c:v>
                </c:pt>
                <c:pt idx="17">
                  <c:v>762.88323757416538</c:v>
                </c:pt>
                <c:pt idx="18">
                  <c:v>800.61917182413163</c:v>
                </c:pt>
                <c:pt idx="19">
                  <c:v>826.52949421509027</c:v>
                </c:pt>
                <c:pt idx="20">
                  <c:v>878.6868982265762</c:v>
                </c:pt>
                <c:pt idx="21">
                  <c:v>883.47424779350604</c:v>
                </c:pt>
                <c:pt idx="22">
                  <c:v>918.57046609950783</c:v>
                </c:pt>
                <c:pt idx="23">
                  <c:v>954.04923346286546</c:v>
                </c:pt>
                <c:pt idx="24">
                  <c:v>999.34856046738548</c:v>
                </c:pt>
                <c:pt idx="25">
                  <c:v>1042.7652955386782</c:v>
                </c:pt>
                <c:pt idx="26">
                  <c:v>1079.6475361564724</c:v>
                </c:pt>
                <c:pt idx="27">
                  <c:v>1160.2915636659241</c:v>
                </c:pt>
                <c:pt idx="28">
                  <c:v>1165.7095863708873</c:v>
                </c:pt>
                <c:pt idx="29">
                  <c:v>1217.8759367353348</c:v>
                </c:pt>
                <c:pt idx="30">
                  <c:v>1227.6462340734965</c:v>
                </c:pt>
                <c:pt idx="31">
                  <c:v>1267.6646611300919</c:v>
                </c:pt>
                <c:pt idx="32">
                  <c:v>1294.4482895047338</c:v>
                </c:pt>
                <c:pt idx="33">
                  <c:v>1306.92175289737</c:v>
                </c:pt>
                <c:pt idx="34">
                  <c:v>1320.5340456187366</c:v>
                </c:pt>
                <c:pt idx="35">
                  <c:v>1353.392886552961</c:v>
                </c:pt>
                <c:pt idx="36">
                  <c:v>1363.266558527499</c:v>
                </c:pt>
                <c:pt idx="37">
                  <c:v>1370.6082330035986</c:v>
                </c:pt>
                <c:pt idx="38">
                  <c:v>1393.6663920780156</c:v>
                </c:pt>
                <c:pt idx="39">
                  <c:v>1390.0000542281343</c:v>
                </c:pt>
                <c:pt idx="40">
                  <c:v>1379.7691412802942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Forecast</c:v>
                </c:pt>
              </c:strCache>
            </c:strRef>
          </c:tx>
          <c:spPr>
            <a:ln w="12700">
              <a:solidFill>
                <a:srgbClr val="93A445"/>
              </a:solidFill>
            </a:ln>
          </c:spPr>
          <c:marker>
            <c:symbol val="circle"/>
            <c:size val="8"/>
            <c:spPr>
              <a:solidFill>
                <a:schemeClr val="bg1"/>
              </a:solidFill>
              <a:ln>
                <a:solidFill>
                  <a:schemeClr val="tx1"/>
                </a:solidFill>
              </a:ln>
            </c:spPr>
          </c:marker>
          <c:cat>
            <c:numRef>
              <c:f>Sheet1!$A$2:$A$42</c:f>
              <c:numCache>
                <c:formatCode>General</c:formatCode>
                <c:ptCount val="41"/>
                <c:pt idx="0">
                  <c:v>1975</c:v>
                </c:pt>
                <c:pt idx="1">
                  <c:v>1976</c:v>
                </c:pt>
                <c:pt idx="2">
                  <c:v>1977</c:v>
                </c:pt>
                <c:pt idx="3">
                  <c:v>1978</c:v>
                </c:pt>
                <c:pt idx="4">
                  <c:v>1979</c:v>
                </c:pt>
                <c:pt idx="5">
                  <c:v>1980</c:v>
                </c:pt>
                <c:pt idx="6">
                  <c:v>1981</c:v>
                </c:pt>
                <c:pt idx="7">
                  <c:v>1982</c:v>
                </c:pt>
                <c:pt idx="8">
                  <c:v>1983</c:v>
                </c:pt>
                <c:pt idx="9">
                  <c:v>1984</c:v>
                </c:pt>
                <c:pt idx="10">
                  <c:v>1985</c:v>
                </c:pt>
                <c:pt idx="11">
                  <c:v>1986</c:v>
                </c:pt>
                <c:pt idx="12">
                  <c:v>1987</c:v>
                </c:pt>
                <c:pt idx="13">
                  <c:v>1988</c:v>
                </c:pt>
                <c:pt idx="14">
                  <c:v>1989</c:v>
                </c:pt>
                <c:pt idx="15">
                  <c:v>1990</c:v>
                </c:pt>
                <c:pt idx="16">
                  <c:v>1991</c:v>
                </c:pt>
                <c:pt idx="17">
                  <c:v>1992</c:v>
                </c:pt>
                <c:pt idx="18">
                  <c:v>1993</c:v>
                </c:pt>
                <c:pt idx="19">
                  <c:v>1994</c:v>
                </c:pt>
                <c:pt idx="20">
                  <c:v>1995</c:v>
                </c:pt>
                <c:pt idx="21">
                  <c:v>1996</c:v>
                </c:pt>
                <c:pt idx="22">
                  <c:v>1997</c:v>
                </c:pt>
                <c:pt idx="23">
                  <c:v>1998</c:v>
                </c:pt>
                <c:pt idx="24">
                  <c:v>1999</c:v>
                </c:pt>
                <c:pt idx="25">
                  <c:v>2000</c:v>
                </c:pt>
                <c:pt idx="26">
                  <c:v>2001</c:v>
                </c:pt>
                <c:pt idx="27">
                  <c:v>2002</c:v>
                </c:pt>
                <c:pt idx="28">
                  <c:v>2003</c:v>
                </c:pt>
                <c:pt idx="29">
                  <c:v>2004</c:v>
                </c:pt>
                <c:pt idx="30">
                  <c:v>2005</c:v>
                </c:pt>
                <c:pt idx="31">
                  <c:v>2006</c:v>
                </c:pt>
                <c:pt idx="32">
                  <c:v>2007</c:v>
                </c:pt>
                <c:pt idx="33">
                  <c:v>2008</c:v>
                </c:pt>
                <c:pt idx="34">
                  <c:v>2009</c:v>
                </c:pt>
                <c:pt idx="35">
                  <c:v>2010</c:v>
                </c:pt>
                <c:pt idx="36">
                  <c:v>2011</c:v>
                </c:pt>
                <c:pt idx="37">
                  <c:v>2012</c:v>
                </c:pt>
                <c:pt idx="38">
                  <c:v>2013</c:v>
                </c:pt>
                <c:pt idx="39">
                  <c:v>2014</c:v>
                </c:pt>
                <c:pt idx="40">
                  <c:v>2015</c:v>
                </c:pt>
              </c:numCache>
            </c:numRef>
          </c:cat>
          <c:val>
            <c:numRef>
              <c:f>Sheet1!$D$2:$D$42</c:f>
              <c:numCache>
                <c:formatCode>General</c:formatCode>
                <c:ptCount val="41"/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00889728"/>
        <c:axId val="100900864"/>
      </c:lineChart>
      <c:catAx>
        <c:axId val="10088972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ln w="6350">
            <a:solidFill>
              <a:schemeClr val="tx1"/>
            </a:solidFill>
          </a:ln>
        </c:spPr>
        <c:txPr>
          <a:bodyPr rot="-2700000"/>
          <a:lstStyle/>
          <a:p>
            <a:pPr>
              <a:defRPr sz="1200"/>
            </a:pPr>
            <a:endParaRPr lang="en-US"/>
          </a:p>
        </c:txPr>
        <c:crossAx val="100900864"/>
        <c:crosses val="autoZero"/>
        <c:auto val="1"/>
        <c:lblAlgn val="ctr"/>
        <c:lblOffset val="100"/>
        <c:noMultiLvlLbl val="0"/>
      </c:catAx>
      <c:valAx>
        <c:axId val="100900864"/>
        <c:scaling>
          <c:orientation val="minMax"/>
        </c:scaling>
        <c:delete val="0"/>
        <c:axPos val="l"/>
        <c:numFmt formatCode="&quot;$&quot;#,##0" sourceLinked="0"/>
        <c:majorTickMark val="out"/>
        <c:minorTickMark val="none"/>
        <c:tickLblPos val="nextTo"/>
        <c:spPr>
          <a:ln w="6350">
            <a:solidFill>
              <a:schemeClr val="tx1"/>
            </a:solidFill>
          </a:ln>
        </c:spPr>
        <c:txPr>
          <a:bodyPr/>
          <a:lstStyle/>
          <a:p>
            <a:pPr>
              <a:defRPr sz="1200"/>
            </a:pPr>
            <a:endParaRPr lang="en-US"/>
          </a:p>
        </c:txPr>
        <c:crossAx val="100889728"/>
        <c:crosses val="autoZero"/>
        <c:crossBetween val="between"/>
      </c:valAx>
    </c:plotArea>
    <c:legend>
      <c:legendPos val="b"/>
      <c:layout>
        <c:manualLayout>
          <c:xMode val="edge"/>
          <c:yMode val="edge"/>
          <c:x val="0.20861902887139108"/>
          <c:y val="0.85659308211473573"/>
          <c:w val="0.61979889666569454"/>
          <c:h val="5.1816950300567266E-2"/>
        </c:manualLayout>
      </c:layout>
      <c:overlay val="0"/>
      <c:spPr>
        <a:noFill/>
      </c:spPr>
      <c:txPr>
        <a:bodyPr/>
        <a:lstStyle/>
        <a:p>
          <a:pPr>
            <a:defRPr sz="1800" baseline="12000"/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  <c:userShapes r:id="rId2"/>
</c:chartSpace>
</file>

<file path=ppt/charts/chart6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CA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8.0445133799851201E-2"/>
          <c:y val="4.4985867151221479E-2"/>
          <c:w val="0.88501641928918384"/>
          <c:h val="0.7129819956715937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Expenditure</c:v>
                </c:pt>
              </c:strCache>
            </c:strRef>
          </c:tx>
          <c:spPr>
            <a:ln w="12700">
              <a:solidFill>
                <a:srgbClr val="8B9B3C"/>
              </a:solidFill>
              <a:prstDash val="solid"/>
            </a:ln>
          </c:spPr>
          <c:marker>
            <c:symbol val="diamond"/>
            <c:size val="9"/>
            <c:spPr>
              <a:solidFill>
                <a:srgbClr val="8B9B3C"/>
              </a:solidFill>
              <a:ln w="6350">
                <a:solidFill>
                  <a:schemeClr val="tx1"/>
                </a:solidFill>
                <a:prstDash val="solid"/>
              </a:ln>
            </c:spPr>
          </c:marker>
          <c:dPt>
            <c:idx val="35"/>
            <c:bubble3D val="0"/>
          </c:dPt>
          <c:dPt>
            <c:idx val="36"/>
            <c:marker>
              <c:spPr>
                <a:solidFill>
                  <a:srgbClr val="8B9B3C"/>
                </a:solidFill>
                <a:ln w="6350">
                  <a:solidFill>
                    <a:schemeClr val="tx1"/>
                  </a:solidFill>
                  <a:prstDash val="solid"/>
                </a:ln>
                <a:effectLst>
                  <a:outerShdw blurRad="50800" dist="50800" dir="5400000" algn="ctr" rotWithShape="0">
                    <a:schemeClr val="bg1"/>
                  </a:outerShdw>
                </a:effectLst>
              </c:spPr>
            </c:marker>
            <c:bubble3D val="0"/>
            <c:spPr>
              <a:ln w="12700">
                <a:solidFill>
                  <a:srgbClr val="8B9B3C"/>
                </a:solidFill>
                <a:prstDash val="solid"/>
              </a:ln>
              <a:effectLst>
                <a:outerShdw blurRad="50800" dist="50800" dir="5400000" algn="ctr" rotWithShape="0">
                  <a:schemeClr val="bg1"/>
                </a:outerShdw>
              </a:effectLst>
            </c:spPr>
          </c:dPt>
          <c:dPt>
            <c:idx val="37"/>
            <c:bubble3D val="0"/>
          </c:dPt>
          <c:dPt>
            <c:idx val="38"/>
            <c:bubble3D val="0"/>
            <c:spPr>
              <a:ln w="12700">
                <a:solidFill>
                  <a:srgbClr val="8B9B3C"/>
                </a:solidFill>
                <a:prstDash val="solid"/>
              </a:ln>
            </c:spPr>
          </c:dPt>
          <c:dPt>
            <c:idx val="39"/>
            <c:marker>
              <c:symbol val="circle"/>
              <c:size val="8"/>
              <c:spPr>
                <a:solidFill>
                  <a:schemeClr val="bg1"/>
                </a:solidFill>
                <a:ln w="6350">
                  <a:solidFill>
                    <a:schemeClr val="tx1"/>
                  </a:solidFill>
                  <a:prstDash val="solid"/>
                </a:ln>
              </c:spPr>
            </c:marker>
            <c:bubble3D val="0"/>
            <c:spPr>
              <a:ln w="12700">
                <a:solidFill>
                  <a:srgbClr val="8B9B3C"/>
                </a:solidFill>
                <a:prstDash val="solid"/>
              </a:ln>
            </c:spPr>
          </c:dPt>
          <c:dPt>
            <c:idx val="40"/>
            <c:marker>
              <c:symbol val="circle"/>
              <c:size val="8"/>
              <c:spPr>
                <a:solidFill>
                  <a:schemeClr val="bg1"/>
                </a:solidFill>
                <a:ln w="6350">
                  <a:solidFill>
                    <a:schemeClr val="tx1"/>
                  </a:solidFill>
                  <a:prstDash val="solid"/>
                </a:ln>
              </c:spPr>
            </c:marker>
            <c:bubble3D val="0"/>
          </c:dPt>
          <c:cat>
            <c:numRef>
              <c:f>Sheet1!$A$2:$A$42</c:f>
              <c:numCache>
                <c:formatCode>General</c:formatCode>
                <c:ptCount val="41"/>
                <c:pt idx="0">
                  <c:v>1975</c:v>
                </c:pt>
                <c:pt idx="1">
                  <c:v>1976</c:v>
                </c:pt>
                <c:pt idx="2">
                  <c:v>1977</c:v>
                </c:pt>
                <c:pt idx="3">
                  <c:v>1978</c:v>
                </c:pt>
                <c:pt idx="4">
                  <c:v>1979</c:v>
                </c:pt>
                <c:pt idx="5">
                  <c:v>1980</c:v>
                </c:pt>
                <c:pt idx="6">
                  <c:v>1981</c:v>
                </c:pt>
                <c:pt idx="7">
                  <c:v>1982</c:v>
                </c:pt>
                <c:pt idx="8">
                  <c:v>1983</c:v>
                </c:pt>
                <c:pt idx="9">
                  <c:v>1984</c:v>
                </c:pt>
                <c:pt idx="10">
                  <c:v>1985</c:v>
                </c:pt>
                <c:pt idx="11">
                  <c:v>1986</c:v>
                </c:pt>
                <c:pt idx="12">
                  <c:v>1987</c:v>
                </c:pt>
                <c:pt idx="13">
                  <c:v>1988</c:v>
                </c:pt>
                <c:pt idx="14">
                  <c:v>1989</c:v>
                </c:pt>
                <c:pt idx="15">
                  <c:v>1990</c:v>
                </c:pt>
                <c:pt idx="16">
                  <c:v>1991</c:v>
                </c:pt>
                <c:pt idx="17">
                  <c:v>1992</c:v>
                </c:pt>
                <c:pt idx="18">
                  <c:v>1993</c:v>
                </c:pt>
                <c:pt idx="19">
                  <c:v>1994</c:v>
                </c:pt>
                <c:pt idx="20">
                  <c:v>1995</c:v>
                </c:pt>
                <c:pt idx="21">
                  <c:v>1996</c:v>
                </c:pt>
                <c:pt idx="22">
                  <c:v>1997</c:v>
                </c:pt>
                <c:pt idx="23">
                  <c:v>1998</c:v>
                </c:pt>
                <c:pt idx="24">
                  <c:v>1999</c:v>
                </c:pt>
                <c:pt idx="25">
                  <c:v>2000</c:v>
                </c:pt>
                <c:pt idx="26">
                  <c:v>2001</c:v>
                </c:pt>
                <c:pt idx="27">
                  <c:v>2002</c:v>
                </c:pt>
                <c:pt idx="28">
                  <c:v>2003</c:v>
                </c:pt>
                <c:pt idx="29">
                  <c:v>2004</c:v>
                </c:pt>
                <c:pt idx="30">
                  <c:v>2005</c:v>
                </c:pt>
                <c:pt idx="31">
                  <c:v>2006</c:v>
                </c:pt>
                <c:pt idx="32">
                  <c:v>2007</c:v>
                </c:pt>
                <c:pt idx="33">
                  <c:v>2008</c:v>
                </c:pt>
                <c:pt idx="34">
                  <c:v>2009</c:v>
                </c:pt>
                <c:pt idx="35">
                  <c:v>2010</c:v>
                </c:pt>
                <c:pt idx="36">
                  <c:v>2011</c:v>
                </c:pt>
                <c:pt idx="37">
                  <c:v>2012</c:v>
                </c:pt>
                <c:pt idx="38">
                  <c:v>2013</c:v>
                </c:pt>
                <c:pt idx="39">
                  <c:v>2014</c:v>
                </c:pt>
                <c:pt idx="40">
                  <c:v>2015</c:v>
                </c:pt>
              </c:numCache>
            </c:numRef>
          </c:cat>
          <c:val>
            <c:numRef>
              <c:f>Sheet1!$B$2:$B$42</c:f>
              <c:numCache>
                <c:formatCode>0.00</c:formatCode>
                <c:ptCount val="41"/>
                <c:pt idx="0">
                  <c:v>0.5463341185693994</c:v>
                </c:pt>
                <c:pt idx="1">
                  <c:v>0.62938465392155307</c:v>
                </c:pt>
                <c:pt idx="2">
                  <c:v>0.70598798165860821</c:v>
                </c:pt>
                <c:pt idx="3">
                  <c:v>0.74902469735918498</c:v>
                </c:pt>
                <c:pt idx="4">
                  <c:v>0.82331923187359368</c:v>
                </c:pt>
                <c:pt idx="5">
                  <c:v>0.97141637742093212</c:v>
                </c:pt>
                <c:pt idx="6">
                  <c:v>1.1532350209478288</c:v>
                </c:pt>
                <c:pt idx="7">
                  <c:v>1.3320939201876949</c:v>
                </c:pt>
                <c:pt idx="8">
                  <c:v>1.47859189613162</c:v>
                </c:pt>
                <c:pt idx="9">
                  <c:v>1.5920423004537108</c:v>
                </c:pt>
                <c:pt idx="10">
                  <c:v>1.726494489993849</c:v>
                </c:pt>
                <c:pt idx="11">
                  <c:v>1.8897139199522568</c:v>
                </c:pt>
                <c:pt idx="12">
                  <c:v>1.9801751423717997</c:v>
                </c:pt>
                <c:pt idx="13">
                  <c:v>2.0696350457551196</c:v>
                </c:pt>
                <c:pt idx="14">
                  <c:v>2.2574348903258854</c:v>
                </c:pt>
                <c:pt idx="15">
                  <c:v>2.4843469709465871</c:v>
                </c:pt>
                <c:pt idx="16">
                  <c:v>2.5760053020726672</c:v>
                </c:pt>
                <c:pt idx="17">
                  <c:v>2.7019222721414602</c:v>
                </c:pt>
                <c:pt idx="18">
                  <c:v>2.7491336875490817</c:v>
                </c:pt>
                <c:pt idx="19">
                  <c:v>2.8048983780450194</c:v>
                </c:pt>
                <c:pt idx="20">
                  <c:v>2.9154629859965988</c:v>
                </c:pt>
                <c:pt idx="21">
                  <c:v>2.9720771788229459</c:v>
                </c:pt>
                <c:pt idx="22">
                  <c:v>3.1005313265526238</c:v>
                </c:pt>
                <c:pt idx="23">
                  <c:v>3.2863549683643587</c:v>
                </c:pt>
                <c:pt idx="24">
                  <c:v>3.7008455907644313</c:v>
                </c:pt>
                <c:pt idx="25">
                  <c:v>4.0636960374226438</c:v>
                </c:pt>
                <c:pt idx="26">
                  <c:v>4.3817730735689331</c:v>
                </c:pt>
                <c:pt idx="27">
                  <c:v>4.6073761012972385</c:v>
                </c:pt>
                <c:pt idx="28">
                  <c:v>4.9274525863489806</c:v>
                </c:pt>
                <c:pt idx="29">
                  <c:v>5.2346332816396011</c:v>
                </c:pt>
                <c:pt idx="30">
                  <c:v>5.6183735533027175</c:v>
                </c:pt>
                <c:pt idx="31">
                  <c:v>5.9766755909256402</c:v>
                </c:pt>
                <c:pt idx="32">
                  <c:v>6.2821803150180582</c:v>
                </c:pt>
                <c:pt idx="33">
                  <c:v>6.7473428948593535</c:v>
                </c:pt>
                <c:pt idx="34">
                  <c:v>7.3015947501856626</c:v>
                </c:pt>
                <c:pt idx="35">
                  <c:v>7.6879412885027003</c:v>
                </c:pt>
                <c:pt idx="36">
                  <c:v>7.9039780317140522</c:v>
                </c:pt>
                <c:pt idx="37">
                  <c:v>8.333042000310547</c:v>
                </c:pt>
                <c:pt idx="38">
                  <c:v>8.4848280967610794</c:v>
                </c:pt>
                <c:pt idx="39">
                  <c:v>8.6967056241718161</c:v>
                </c:pt>
                <c:pt idx="40">
                  <c:v>8.9720757381912595</c:v>
                </c:pt>
              </c:numCache>
            </c:numRef>
          </c:val>
          <c:smooth val="0"/>
        </c:ser>
        <c:ser>
          <c:idx val="2"/>
          <c:order val="1"/>
          <c:tx>
            <c:strRef>
              <c:f>Sheet1!$C$1</c:f>
              <c:strCache>
                <c:ptCount val="1"/>
                <c:pt idx="0">
                  <c:v>Forecast</c:v>
                </c:pt>
              </c:strCache>
            </c:strRef>
          </c:tx>
          <c:spPr>
            <a:ln w="12700">
              <a:solidFill>
                <a:srgbClr val="8B9B3C"/>
              </a:solidFill>
            </a:ln>
          </c:spPr>
          <c:marker>
            <c:symbol val="circle"/>
            <c:size val="7"/>
            <c:spPr>
              <a:solidFill>
                <a:schemeClr val="bg1"/>
              </a:solidFill>
              <a:ln>
                <a:solidFill>
                  <a:schemeClr val="tx1"/>
                </a:solidFill>
              </a:ln>
            </c:spPr>
          </c:marker>
          <c:cat>
            <c:numRef>
              <c:f>Sheet1!$A$2:$A$42</c:f>
              <c:numCache>
                <c:formatCode>General</c:formatCode>
                <c:ptCount val="41"/>
                <c:pt idx="0">
                  <c:v>1975</c:v>
                </c:pt>
                <c:pt idx="1">
                  <c:v>1976</c:v>
                </c:pt>
                <c:pt idx="2">
                  <c:v>1977</c:v>
                </c:pt>
                <c:pt idx="3">
                  <c:v>1978</c:v>
                </c:pt>
                <c:pt idx="4">
                  <c:v>1979</c:v>
                </c:pt>
                <c:pt idx="5">
                  <c:v>1980</c:v>
                </c:pt>
                <c:pt idx="6">
                  <c:v>1981</c:v>
                </c:pt>
                <c:pt idx="7">
                  <c:v>1982</c:v>
                </c:pt>
                <c:pt idx="8">
                  <c:v>1983</c:v>
                </c:pt>
                <c:pt idx="9">
                  <c:v>1984</c:v>
                </c:pt>
                <c:pt idx="10">
                  <c:v>1985</c:v>
                </c:pt>
                <c:pt idx="11">
                  <c:v>1986</c:v>
                </c:pt>
                <c:pt idx="12">
                  <c:v>1987</c:v>
                </c:pt>
                <c:pt idx="13">
                  <c:v>1988</c:v>
                </c:pt>
                <c:pt idx="14">
                  <c:v>1989</c:v>
                </c:pt>
                <c:pt idx="15">
                  <c:v>1990</c:v>
                </c:pt>
                <c:pt idx="16">
                  <c:v>1991</c:v>
                </c:pt>
                <c:pt idx="17">
                  <c:v>1992</c:v>
                </c:pt>
                <c:pt idx="18">
                  <c:v>1993</c:v>
                </c:pt>
                <c:pt idx="19">
                  <c:v>1994</c:v>
                </c:pt>
                <c:pt idx="20">
                  <c:v>1995</c:v>
                </c:pt>
                <c:pt idx="21">
                  <c:v>1996</c:v>
                </c:pt>
                <c:pt idx="22">
                  <c:v>1997</c:v>
                </c:pt>
                <c:pt idx="23">
                  <c:v>1998</c:v>
                </c:pt>
                <c:pt idx="24">
                  <c:v>1999</c:v>
                </c:pt>
                <c:pt idx="25">
                  <c:v>2000</c:v>
                </c:pt>
                <c:pt idx="26">
                  <c:v>2001</c:v>
                </c:pt>
                <c:pt idx="27">
                  <c:v>2002</c:v>
                </c:pt>
                <c:pt idx="28">
                  <c:v>2003</c:v>
                </c:pt>
                <c:pt idx="29">
                  <c:v>2004</c:v>
                </c:pt>
                <c:pt idx="30">
                  <c:v>2005</c:v>
                </c:pt>
                <c:pt idx="31">
                  <c:v>2006</c:v>
                </c:pt>
                <c:pt idx="32">
                  <c:v>2007</c:v>
                </c:pt>
                <c:pt idx="33">
                  <c:v>2008</c:v>
                </c:pt>
                <c:pt idx="34">
                  <c:v>2009</c:v>
                </c:pt>
                <c:pt idx="35">
                  <c:v>2010</c:v>
                </c:pt>
                <c:pt idx="36">
                  <c:v>2011</c:v>
                </c:pt>
                <c:pt idx="37">
                  <c:v>2012</c:v>
                </c:pt>
                <c:pt idx="38">
                  <c:v>2013</c:v>
                </c:pt>
                <c:pt idx="39">
                  <c:v>2014</c:v>
                </c:pt>
                <c:pt idx="40">
                  <c:v>2015</c:v>
                </c:pt>
              </c:numCache>
            </c:numRef>
          </c:cat>
          <c:val>
            <c:numRef>
              <c:f>Sheet1!$C$2:$C$42</c:f>
              <c:numCache>
                <c:formatCode>General</c:formatCode>
                <c:ptCount val="41"/>
              </c:numCache>
            </c:numRef>
          </c:val>
          <c:smooth val="0"/>
        </c:ser>
        <c:ser>
          <c:idx val="1"/>
          <c:order val="2"/>
          <c:tx>
            <c:strRef>
              <c:f>Sheet1!$D$1</c:f>
              <c:strCache>
                <c:ptCount val="1"/>
                <c:pt idx="0">
                  <c:v>$8 Billion</c:v>
                </c:pt>
              </c:strCache>
            </c:strRef>
          </c:tx>
          <c:spPr>
            <a:ln w="12700">
              <a:solidFill>
                <a:schemeClr val="tx1"/>
              </a:solidFill>
              <a:prstDash val="sysDash"/>
            </a:ln>
          </c:spPr>
          <c:marker>
            <c:symbol val="none"/>
          </c:marker>
          <c:dPt>
            <c:idx val="37"/>
            <c:bubble3D val="0"/>
            <c:spPr>
              <a:ln w="12700">
                <a:gradFill flip="none" rotWithShape="1">
                  <a:gsLst>
                    <a:gs pos="0">
                      <a:schemeClr val="tx1"/>
                    </a:gs>
                    <a:gs pos="31000">
                      <a:schemeClr val="tx1"/>
                    </a:gs>
                    <a:gs pos="36000">
                      <a:schemeClr val="bg1"/>
                    </a:gs>
                  </a:gsLst>
                  <a:lin ang="0" scaled="1"/>
                  <a:tileRect/>
                </a:gradFill>
                <a:prstDash val="sysDash"/>
              </a:ln>
            </c:spPr>
          </c:dPt>
          <c:dLbls>
            <c:dLbl>
              <c:idx val="7"/>
              <c:layout>
                <c:manualLayout>
                  <c:x val="5.5765522560740452E-2"/>
                  <c:y val="-3.0519281243690691E-2"/>
                </c:manualLayout>
              </c:layout>
              <c:tx>
                <c:rich>
                  <a:bodyPr/>
                  <a:lstStyle/>
                  <a:p>
                    <a:r>
                      <a:rPr lang="en-US" dirty="0">
                        <a:solidFill>
                          <a:schemeClr val="tx1"/>
                        </a:solidFill>
                      </a:rPr>
                      <a:t>$8 </a:t>
                    </a:r>
                    <a:r>
                      <a:rPr lang="en-US" dirty="0" smtClean="0">
                        <a:solidFill>
                          <a:schemeClr val="tx1"/>
                        </a:solidFill>
                      </a:rPr>
                      <a:t>billion</a:t>
                    </a:r>
                    <a:endParaRPr lang="en-US" dirty="0"/>
                  </a:p>
                </c:rich>
              </c:tx>
              <c:dLblPos val="r"/>
              <c:showLegendKey val="0"/>
              <c:showVal val="0"/>
              <c:showCatName val="0"/>
              <c:showSerName val="1"/>
              <c:showPercent val="0"/>
              <c:showBubbleSize val="0"/>
            </c:dLbl>
            <c:txPr>
              <a:bodyPr/>
              <a:lstStyle/>
              <a:p>
                <a:pPr>
                  <a:defRPr>
                    <a:solidFill>
                      <a:schemeClr val="tx1"/>
                    </a:solidFill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1975</c:v>
                </c:pt>
                <c:pt idx="1">
                  <c:v>1976</c:v>
                </c:pt>
                <c:pt idx="2">
                  <c:v>1977</c:v>
                </c:pt>
                <c:pt idx="3">
                  <c:v>1978</c:v>
                </c:pt>
                <c:pt idx="4">
                  <c:v>1979</c:v>
                </c:pt>
                <c:pt idx="5">
                  <c:v>1980</c:v>
                </c:pt>
                <c:pt idx="6">
                  <c:v>1981</c:v>
                </c:pt>
                <c:pt idx="7">
                  <c:v>1982</c:v>
                </c:pt>
                <c:pt idx="8">
                  <c:v>1983</c:v>
                </c:pt>
                <c:pt idx="9">
                  <c:v>1984</c:v>
                </c:pt>
                <c:pt idx="10">
                  <c:v>1985</c:v>
                </c:pt>
                <c:pt idx="11">
                  <c:v>1986</c:v>
                </c:pt>
                <c:pt idx="12">
                  <c:v>1987</c:v>
                </c:pt>
                <c:pt idx="13">
                  <c:v>1988</c:v>
                </c:pt>
                <c:pt idx="14">
                  <c:v>1989</c:v>
                </c:pt>
                <c:pt idx="15">
                  <c:v>1990</c:v>
                </c:pt>
                <c:pt idx="16">
                  <c:v>1991</c:v>
                </c:pt>
                <c:pt idx="17">
                  <c:v>1992</c:v>
                </c:pt>
                <c:pt idx="18">
                  <c:v>1993</c:v>
                </c:pt>
                <c:pt idx="19">
                  <c:v>1994</c:v>
                </c:pt>
                <c:pt idx="20">
                  <c:v>1995</c:v>
                </c:pt>
                <c:pt idx="21">
                  <c:v>1996</c:v>
                </c:pt>
                <c:pt idx="22">
                  <c:v>1997</c:v>
                </c:pt>
                <c:pt idx="23">
                  <c:v>1998</c:v>
                </c:pt>
                <c:pt idx="24">
                  <c:v>1999</c:v>
                </c:pt>
                <c:pt idx="25">
                  <c:v>2000</c:v>
                </c:pt>
                <c:pt idx="26">
                  <c:v>2001</c:v>
                </c:pt>
                <c:pt idx="27">
                  <c:v>2002</c:v>
                </c:pt>
                <c:pt idx="28">
                  <c:v>2003</c:v>
                </c:pt>
                <c:pt idx="29">
                  <c:v>2004</c:v>
                </c:pt>
                <c:pt idx="30">
                  <c:v>2005</c:v>
                </c:pt>
                <c:pt idx="31">
                  <c:v>2006</c:v>
                </c:pt>
                <c:pt idx="32">
                  <c:v>2007</c:v>
                </c:pt>
                <c:pt idx="33">
                  <c:v>2008</c:v>
                </c:pt>
                <c:pt idx="34">
                  <c:v>2009</c:v>
                </c:pt>
                <c:pt idx="35">
                  <c:v>2010</c:v>
                </c:pt>
                <c:pt idx="36">
                  <c:v>2011</c:v>
                </c:pt>
                <c:pt idx="37">
                  <c:v>2012</c:v>
                </c:pt>
                <c:pt idx="38">
                  <c:v>2013</c:v>
                </c:pt>
                <c:pt idx="39">
                  <c:v>2014</c:v>
                </c:pt>
                <c:pt idx="40">
                  <c:v>2015</c:v>
                </c:pt>
              </c:numCache>
            </c:numRef>
          </c:cat>
          <c:val>
            <c:numRef>
              <c:f>Sheet1!$D$2:$D$42</c:f>
              <c:numCache>
                <c:formatCode>General</c:formatCode>
                <c:ptCount val="41"/>
                <c:pt idx="0">
                  <c:v>8</c:v>
                </c:pt>
                <c:pt idx="1">
                  <c:v>8</c:v>
                </c:pt>
                <c:pt idx="2">
                  <c:v>8</c:v>
                </c:pt>
                <c:pt idx="3">
                  <c:v>8</c:v>
                </c:pt>
                <c:pt idx="4">
                  <c:v>8</c:v>
                </c:pt>
                <c:pt idx="5">
                  <c:v>8</c:v>
                </c:pt>
                <c:pt idx="6">
                  <c:v>8</c:v>
                </c:pt>
                <c:pt idx="7">
                  <c:v>8</c:v>
                </c:pt>
                <c:pt idx="8">
                  <c:v>8</c:v>
                </c:pt>
                <c:pt idx="9">
                  <c:v>8</c:v>
                </c:pt>
                <c:pt idx="10">
                  <c:v>8</c:v>
                </c:pt>
                <c:pt idx="11">
                  <c:v>8</c:v>
                </c:pt>
                <c:pt idx="12">
                  <c:v>8</c:v>
                </c:pt>
                <c:pt idx="13">
                  <c:v>8</c:v>
                </c:pt>
                <c:pt idx="14">
                  <c:v>8</c:v>
                </c:pt>
                <c:pt idx="15">
                  <c:v>8</c:v>
                </c:pt>
                <c:pt idx="16">
                  <c:v>8</c:v>
                </c:pt>
                <c:pt idx="17">
                  <c:v>8</c:v>
                </c:pt>
                <c:pt idx="18">
                  <c:v>8</c:v>
                </c:pt>
                <c:pt idx="19">
                  <c:v>8</c:v>
                </c:pt>
                <c:pt idx="20">
                  <c:v>8</c:v>
                </c:pt>
                <c:pt idx="21">
                  <c:v>8</c:v>
                </c:pt>
                <c:pt idx="22">
                  <c:v>8</c:v>
                </c:pt>
                <c:pt idx="23">
                  <c:v>8</c:v>
                </c:pt>
                <c:pt idx="24">
                  <c:v>8</c:v>
                </c:pt>
                <c:pt idx="25">
                  <c:v>8</c:v>
                </c:pt>
                <c:pt idx="26">
                  <c:v>8</c:v>
                </c:pt>
                <c:pt idx="27">
                  <c:v>8</c:v>
                </c:pt>
                <c:pt idx="28">
                  <c:v>8</c:v>
                </c:pt>
                <c:pt idx="29">
                  <c:v>8</c:v>
                </c:pt>
                <c:pt idx="30">
                  <c:v>8</c:v>
                </c:pt>
                <c:pt idx="31">
                  <c:v>8</c:v>
                </c:pt>
                <c:pt idx="32">
                  <c:v>8</c:v>
                </c:pt>
                <c:pt idx="33">
                  <c:v>8</c:v>
                </c:pt>
                <c:pt idx="34">
                  <c:v>8</c:v>
                </c:pt>
                <c:pt idx="35">
                  <c:v>8</c:v>
                </c:pt>
                <c:pt idx="36">
                  <c:v>8</c:v>
                </c:pt>
                <c:pt idx="37">
                  <c:v>8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$4 Billion</c:v>
                </c:pt>
              </c:strCache>
            </c:strRef>
          </c:tx>
          <c:spPr>
            <a:ln w="12700">
              <a:solidFill>
                <a:schemeClr val="tx1"/>
              </a:solidFill>
              <a:prstDash val="sysDash"/>
            </a:ln>
          </c:spPr>
          <c:marker>
            <c:symbol val="none"/>
          </c:marker>
          <c:dPt>
            <c:idx val="24"/>
            <c:bubble3D val="0"/>
          </c:dPt>
          <c:dPt>
            <c:idx val="25"/>
            <c:bubble3D val="0"/>
            <c:spPr>
              <a:ln w="12700">
                <a:gradFill flip="none" rotWithShape="1">
                  <a:gsLst>
                    <a:gs pos="0">
                      <a:schemeClr val="tx1"/>
                    </a:gs>
                    <a:gs pos="74000">
                      <a:schemeClr val="tx1"/>
                    </a:gs>
                    <a:gs pos="77000">
                      <a:schemeClr val="bg1"/>
                    </a:gs>
                  </a:gsLst>
                  <a:lin ang="0" scaled="1"/>
                  <a:tileRect/>
                </a:gradFill>
                <a:prstDash val="sysDash"/>
              </a:ln>
            </c:spPr>
          </c:dPt>
          <c:dLbls>
            <c:dLbl>
              <c:idx val="7"/>
              <c:layout>
                <c:manualLayout>
                  <c:x val="5.4222907828769762E-2"/>
                  <c:y val="-4.077569150010095E-2"/>
                </c:manualLayout>
              </c:layout>
              <c:tx>
                <c:rich>
                  <a:bodyPr/>
                  <a:lstStyle/>
                  <a:p>
                    <a:r>
                      <a:rPr lang="en-US" dirty="0">
                        <a:solidFill>
                          <a:schemeClr val="tx1"/>
                        </a:solidFill>
                      </a:rPr>
                      <a:t>$4 </a:t>
                    </a:r>
                    <a:r>
                      <a:rPr lang="en-US" dirty="0" smtClean="0">
                        <a:solidFill>
                          <a:schemeClr val="tx1"/>
                        </a:solidFill>
                      </a:rPr>
                      <a:t>billion</a:t>
                    </a:r>
                    <a:endParaRPr lang="en-US" dirty="0"/>
                  </a:p>
                </c:rich>
              </c:tx>
              <c:dLblPos val="r"/>
              <c:showLegendKey val="0"/>
              <c:showVal val="0"/>
              <c:showCatName val="0"/>
              <c:showSerName val="1"/>
              <c:showPercent val="0"/>
              <c:showBubbleSize val="0"/>
            </c:dLbl>
            <c:txPr>
              <a:bodyPr/>
              <a:lstStyle/>
              <a:p>
                <a:pPr>
                  <a:defRPr>
                    <a:solidFill>
                      <a:schemeClr val="tx1"/>
                    </a:solidFill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1975</c:v>
                </c:pt>
                <c:pt idx="1">
                  <c:v>1976</c:v>
                </c:pt>
                <c:pt idx="2">
                  <c:v>1977</c:v>
                </c:pt>
                <c:pt idx="3">
                  <c:v>1978</c:v>
                </c:pt>
                <c:pt idx="4">
                  <c:v>1979</c:v>
                </c:pt>
                <c:pt idx="5">
                  <c:v>1980</c:v>
                </c:pt>
                <c:pt idx="6">
                  <c:v>1981</c:v>
                </c:pt>
                <c:pt idx="7">
                  <c:v>1982</c:v>
                </c:pt>
                <c:pt idx="8">
                  <c:v>1983</c:v>
                </c:pt>
                <c:pt idx="9">
                  <c:v>1984</c:v>
                </c:pt>
                <c:pt idx="10">
                  <c:v>1985</c:v>
                </c:pt>
                <c:pt idx="11">
                  <c:v>1986</c:v>
                </c:pt>
                <c:pt idx="12">
                  <c:v>1987</c:v>
                </c:pt>
                <c:pt idx="13">
                  <c:v>1988</c:v>
                </c:pt>
                <c:pt idx="14">
                  <c:v>1989</c:v>
                </c:pt>
                <c:pt idx="15">
                  <c:v>1990</c:v>
                </c:pt>
                <c:pt idx="16">
                  <c:v>1991</c:v>
                </c:pt>
                <c:pt idx="17">
                  <c:v>1992</c:v>
                </c:pt>
                <c:pt idx="18">
                  <c:v>1993</c:v>
                </c:pt>
                <c:pt idx="19">
                  <c:v>1994</c:v>
                </c:pt>
                <c:pt idx="20">
                  <c:v>1995</c:v>
                </c:pt>
                <c:pt idx="21">
                  <c:v>1996</c:v>
                </c:pt>
                <c:pt idx="22">
                  <c:v>1997</c:v>
                </c:pt>
                <c:pt idx="23">
                  <c:v>1998</c:v>
                </c:pt>
                <c:pt idx="24">
                  <c:v>1999</c:v>
                </c:pt>
                <c:pt idx="25">
                  <c:v>2000</c:v>
                </c:pt>
                <c:pt idx="26">
                  <c:v>2001</c:v>
                </c:pt>
                <c:pt idx="27">
                  <c:v>2002</c:v>
                </c:pt>
                <c:pt idx="28">
                  <c:v>2003</c:v>
                </c:pt>
                <c:pt idx="29">
                  <c:v>2004</c:v>
                </c:pt>
                <c:pt idx="30">
                  <c:v>2005</c:v>
                </c:pt>
                <c:pt idx="31">
                  <c:v>2006</c:v>
                </c:pt>
                <c:pt idx="32">
                  <c:v>2007</c:v>
                </c:pt>
                <c:pt idx="33">
                  <c:v>2008</c:v>
                </c:pt>
                <c:pt idx="34">
                  <c:v>2009</c:v>
                </c:pt>
                <c:pt idx="35">
                  <c:v>2010</c:v>
                </c:pt>
                <c:pt idx="36">
                  <c:v>2011</c:v>
                </c:pt>
                <c:pt idx="37">
                  <c:v>2012</c:v>
                </c:pt>
                <c:pt idx="38">
                  <c:v>2013</c:v>
                </c:pt>
                <c:pt idx="39">
                  <c:v>2014</c:v>
                </c:pt>
                <c:pt idx="40">
                  <c:v>2015</c:v>
                </c:pt>
              </c:numCache>
            </c:numRef>
          </c:cat>
          <c:val>
            <c:numRef>
              <c:f>Sheet1!$E$2:$E$42</c:f>
              <c:numCache>
                <c:formatCode>General</c:formatCode>
                <c:ptCount val="41"/>
                <c:pt idx="0">
                  <c:v>4</c:v>
                </c:pt>
                <c:pt idx="1">
                  <c:v>4</c:v>
                </c:pt>
                <c:pt idx="2">
                  <c:v>4</c:v>
                </c:pt>
                <c:pt idx="3">
                  <c:v>4</c:v>
                </c:pt>
                <c:pt idx="4">
                  <c:v>4</c:v>
                </c:pt>
                <c:pt idx="5">
                  <c:v>4</c:v>
                </c:pt>
                <c:pt idx="6">
                  <c:v>4</c:v>
                </c:pt>
                <c:pt idx="7">
                  <c:v>4</c:v>
                </c:pt>
                <c:pt idx="8">
                  <c:v>4</c:v>
                </c:pt>
                <c:pt idx="9">
                  <c:v>4</c:v>
                </c:pt>
                <c:pt idx="10">
                  <c:v>4</c:v>
                </c:pt>
                <c:pt idx="11">
                  <c:v>4</c:v>
                </c:pt>
                <c:pt idx="12">
                  <c:v>4</c:v>
                </c:pt>
                <c:pt idx="13">
                  <c:v>4</c:v>
                </c:pt>
                <c:pt idx="14">
                  <c:v>4</c:v>
                </c:pt>
                <c:pt idx="15">
                  <c:v>4</c:v>
                </c:pt>
                <c:pt idx="16">
                  <c:v>4</c:v>
                </c:pt>
                <c:pt idx="17">
                  <c:v>4</c:v>
                </c:pt>
                <c:pt idx="18">
                  <c:v>4</c:v>
                </c:pt>
                <c:pt idx="19">
                  <c:v>4</c:v>
                </c:pt>
                <c:pt idx="20">
                  <c:v>4</c:v>
                </c:pt>
                <c:pt idx="21">
                  <c:v>4</c:v>
                </c:pt>
                <c:pt idx="22">
                  <c:v>4</c:v>
                </c:pt>
                <c:pt idx="23">
                  <c:v>4</c:v>
                </c:pt>
                <c:pt idx="24">
                  <c:v>4</c:v>
                </c:pt>
                <c:pt idx="25">
                  <c:v>4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20057856"/>
        <c:axId val="120059392"/>
      </c:lineChart>
      <c:catAx>
        <c:axId val="12005785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ln w="6350">
            <a:solidFill>
              <a:schemeClr val="tx1"/>
            </a:solidFill>
          </a:ln>
        </c:spPr>
        <c:txPr>
          <a:bodyPr rot="-2700000" vert="horz"/>
          <a:lstStyle/>
          <a:p>
            <a:pPr>
              <a:defRPr/>
            </a:pPr>
            <a:endParaRPr lang="en-US"/>
          </a:p>
        </c:txPr>
        <c:crossAx val="120059392"/>
        <c:crosses val="autoZero"/>
        <c:auto val="1"/>
        <c:lblAlgn val="ctr"/>
        <c:lblOffset val="100"/>
        <c:noMultiLvlLbl val="0"/>
      </c:catAx>
      <c:valAx>
        <c:axId val="120059392"/>
        <c:scaling>
          <c:orientation val="minMax"/>
        </c:scaling>
        <c:delete val="0"/>
        <c:axPos val="l"/>
        <c:majorGridlines>
          <c:spPr>
            <a:ln>
              <a:solidFill>
                <a:schemeClr val="bg1"/>
              </a:solidFill>
            </a:ln>
          </c:spPr>
        </c:majorGridlines>
        <c:numFmt formatCode="&quot;$&quot;#,##0" sourceLinked="0"/>
        <c:majorTickMark val="out"/>
        <c:minorTickMark val="none"/>
        <c:tickLblPos val="nextTo"/>
        <c:spPr>
          <a:ln w="6350">
            <a:solidFill>
              <a:schemeClr val="tx1"/>
            </a:solidFill>
          </a:ln>
        </c:spPr>
        <c:crossAx val="120057856"/>
        <c:crosses val="autoZero"/>
        <c:crossBetween val="between"/>
      </c:valAx>
      <c:spPr>
        <a:noFill/>
        <a:ln w="25400">
          <a:noFill/>
        </a:ln>
      </c:spPr>
    </c:plotArea>
    <c:legend>
      <c:legendPos val="b"/>
      <c:legendEntry>
        <c:idx val="2"/>
        <c:delete val="1"/>
      </c:legendEntry>
      <c:legendEntry>
        <c:idx val="3"/>
        <c:delete val="1"/>
      </c:legendEntry>
      <c:layout>
        <c:manualLayout>
          <c:xMode val="edge"/>
          <c:yMode val="edge"/>
          <c:x val="0.36026843925650831"/>
          <c:y val="0.90954896022612564"/>
          <c:w val="0.32160844915596504"/>
          <c:h val="4.9425398748233387E-2"/>
        </c:manualLayout>
      </c:layout>
      <c:overlay val="0"/>
      <c:txPr>
        <a:bodyPr/>
        <a:lstStyle/>
        <a:p>
          <a:pPr>
            <a:defRPr sz="1800" baseline="12000"/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1200"/>
      </a:pPr>
      <a:endParaRPr lang="en-US"/>
    </a:p>
  </c:txPr>
  <c:externalData r:id="rId1">
    <c:autoUpdate val="0"/>
  </c:externalData>
  <c:userShapes r:id="rId2"/>
</c:chartSpace>
</file>

<file path=ppt/charts/chart6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CA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8097541165796735E-2"/>
          <c:y val="1.9837380722139922E-2"/>
          <c:w val="0.92341842397336249"/>
          <c:h val="0.6600682616118938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Actual </c:v>
                </c:pt>
              </c:strCache>
            </c:strRef>
          </c:tx>
          <c:spPr>
            <a:solidFill>
              <a:srgbClr val="8B9B3C"/>
            </a:solidFill>
            <a:ln w="6350">
              <a:solidFill>
                <a:schemeClr val="tx1"/>
              </a:solidFill>
              <a:prstDash val="solid"/>
            </a:ln>
          </c:spPr>
          <c:invertIfNegative val="0"/>
          <c:dPt>
            <c:idx val="37"/>
            <c:invertIfNegative val="0"/>
            <c:bubble3D val="0"/>
            <c:spPr>
              <a:solidFill>
                <a:srgbClr val="8B9B3C"/>
              </a:solidFill>
              <a:ln w="6350">
                <a:solidFill>
                  <a:schemeClr val="tx1"/>
                </a:solidFill>
                <a:prstDash val="solid"/>
              </a:ln>
            </c:spPr>
          </c:dPt>
          <c:dPt>
            <c:idx val="38"/>
            <c:invertIfNegative val="0"/>
            <c:bubble3D val="0"/>
            <c:spPr>
              <a:solidFill>
                <a:srgbClr val="8B9B3C"/>
              </a:solidFill>
              <a:ln w="6350">
                <a:solidFill>
                  <a:schemeClr val="tx1"/>
                </a:solidFill>
                <a:prstDash val="solid"/>
              </a:ln>
            </c:spPr>
          </c:dPt>
          <c:cat>
            <c:numRef>
              <c:f>Sheet1!$A$2:$A$41</c:f>
              <c:numCache>
                <c:formatCode>General</c:formatCode>
                <c:ptCount val="40"/>
                <c:pt idx="0">
                  <c:v>1976</c:v>
                </c:pt>
                <c:pt idx="1">
                  <c:v>1977</c:v>
                </c:pt>
                <c:pt idx="2">
                  <c:v>1978</c:v>
                </c:pt>
                <c:pt idx="3">
                  <c:v>1979</c:v>
                </c:pt>
                <c:pt idx="4">
                  <c:v>1980</c:v>
                </c:pt>
                <c:pt idx="5">
                  <c:v>1981</c:v>
                </c:pt>
                <c:pt idx="6">
                  <c:v>1982</c:v>
                </c:pt>
                <c:pt idx="7">
                  <c:v>1983</c:v>
                </c:pt>
                <c:pt idx="8">
                  <c:v>1984</c:v>
                </c:pt>
                <c:pt idx="9">
                  <c:v>1985</c:v>
                </c:pt>
                <c:pt idx="10">
                  <c:v>1986</c:v>
                </c:pt>
                <c:pt idx="11">
                  <c:v>1987</c:v>
                </c:pt>
                <c:pt idx="12">
                  <c:v>1988</c:v>
                </c:pt>
                <c:pt idx="13">
                  <c:v>1989</c:v>
                </c:pt>
                <c:pt idx="14">
                  <c:v>1990</c:v>
                </c:pt>
                <c:pt idx="15">
                  <c:v>1991</c:v>
                </c:pt>
                <c:pt idx="16">
                  <c:v>1992</c:v>
                </c:pt>
                <c:pt idx="17">
                  <c:v>1993</c:v>
                </c:pt>
                <c:pt idx="18">
                  <c:v>1994</c:v>
                </c:pt>
                <c:pt idx="19">
                  <c:v>1995</c:v>
                </c:pt>
                <c:pt idx="20">
                  <c:v>1996</c:v>
                </c:pt>
                <c:pt idx="21">
                  <c:v>1997</c:v>
                </c:pt>
                <c:pt idx="22">
                  <c:v>1998</c:v>
                </c:pt>
                <c:pt idx="23">
                  <c:v>1999</c:v>
                </c:pt>
                <c:pt idx="24">
                  <c:v>2000</c:v>
                </c:pt>
                <c:pt idx="25">
                  <c:v>2001</c:v>
                </c:pt>
                <c:pt idx="26">
                  <c:v>2002</c:v>
                </c:pt>
                <c:pt idx="27">
                  <c:v>2003</c:v>
                </c:pt>
                <c:pt idx="28">
                  <c:v>2004</c:v>
                </c:pt>
                <c:pt idx="29">
                  <c:v>2005</c:v>
                </c:pt>
                <c:pt idx="30">
                  <c:v>2006</c:v>
                </c:pt>
                <c:pt idx="31">
                  <c:v>2007</c:v>
                </c:pt>
                <c:pt idx="32">
                  <c:v>2008</c:v>
                </c:pt>
                <c:pt idx="33">
                  <c:v>2009</c:v>
                </c:pt>
                <c:pt idx="34">
                  <c:v>2010</c:v>
                </c:pt>
                <c:pt idx="35">
                  <c:v>2011</c:v>
                </c:pt>
                <c:pt idx="36">
                  <c:v>2012</c:v>
                </c:pt>
                <c:pt idx="37">
                  <c:v>2013</c:v>
                </c:pt>
                <c:pt idx="38">
                  <c:v>2014</c:v>
                </c:pt>
                <c:pt idx="39">
                  <c:v>2015</c:v>
                </c:pt>
              </c:numCache>
            </c:numRef>
          </c:cat>
          <c:val>
            <c:numRef>
              <c:f>Sheet1!$B$2:$B$41</c:f>
              <c:numCache>
                <c:formatCode>0.0%</c:formatCode>
                <c:ptCount val="40"/>
                <c:pt idx="0">
                  <c:v>8.1254981902665127E-2</c:v>
                </c:pt>
                <c:pt idx="1">
                  <c:v>-9.3165229688234596E-3</c:v>
                </c:pt>
                <c:pt idx="2">
                  <c:v>-1.1208062772576022E-2</c:v>
                </c:pt>
                <c:pt idx="3">
                  <c:v>-1.3032133660858314E-2</c:v>
                </c:pt>
                <c:pt idx="4">
                  <c:v>3.9002122333925415E-2</c:v>
                </c:pt>
                <c:pt idx="5">
                  <c:v>0.15408286967841223</c:v>
                </c:pt>
                <c:pt idx="6">
                  <c:v>3.4653851703608574E-2</c:v>
                </c:pt>
                <c:pt idx="7">
                  <c:v>1.3612430582326196E-2</c:v>
                </c:pt>
                <c:pt idx="8">
                  <c:v>2.2133384149312541E-2</c:v>
                </c:pt>
                <c:pt idx="9">
                  <c:v>2.3822857321257329E-2</c:v>
                </c:pt>
                <c:pt idx="10">
                  <c:v>2.4761772182001707E-2</c:v>
                </c:pt>
                <c:pt idx="11">
                  <c:v>2.4042405711451442E-2</c:v>
                </c:pt>
                <c:pt idx="12">
                  <c:v>1.9525039585063686E-2</c:v>
                </c:pt>
                <c:pt idx="13">
                  <c:v>2.6230784498770809E-2</c:v>
                </c:pt>
                <c:pt idx="14">
                  <c:v>4.2384764752563253E-2</c:v>
                </c:pt>
                <c:pt idx="15">
                  <c:v>-1.2222439757088033E-2</c:v>
                </c:pt>
                <c:pt idx="16">
                  <c:v>8.2737621765107683E-3</c:v>
                </c:pt>
                <c:pt idx="17">
                  <c:v>-1.3297554650499754E-2</c:v>
                </c:pt>
                <c:pt idx="18">
                  <c:v>-3.1098164480051094E-2</c:v>
                </c:pt>
                <c:pt idx="19">
                  <c:v>-2.9053921698083407E-3</c:v>
                </c:pt>
                <c:pt idx="20">
                  <c:v>-1.1644929293732509E-2</c:v>
                </c:pt>
                <c:pt idx="21">
                  <c:v>2.881987921324547E-2</c:v>
                </c:pt>
                <c:pt idx="22">
                  <c:v>4.144956328324545E-2</c:v>
                </c:pt>
                <c:pt idx="23">
                  <c:v>0.11353274038163551</c:v>
                </c:pt>
                <c:pt idx="24">
                  <c:v>3.5621534413603051E-2</c:v>
                </c:pt>
                <c:pt idx="25">
                  <c:v>3.5723638592239926E-2</c:v>
                </c:pt>
                <c:pt idx="26">
                  <c:v>2.6482043191071281E-2</c:v>
                </c:pt>
                <c:pt idx="27">
                  <c:v>6.0314407394038483E-2</c:v>
                </c:pt>
                <c:pt idx="28">
                  <c:v>3.0962627534497189E-2</c:v>
                </c:pt>
                <c:pt idx="29">
                  <c:v>2.6362532456275289E-2</c:v>
                </c:pt>
                <c:pt idx="30">
                  <c:v>1.0596923763024124E-2</c:v>
                </c:pt>
                <c:pt idx="31">
                  <c:v>9.8887980826101174E-3</c:v>
                </c:pt>
                <c:pt idx="32">
                  <c:v>2.6315924040888117E-2</c:v>
                </c:pt>
                <c:pt idx="33">
                  <c:v>4.0335424703485723E-2</c:v>
                </c:pt>
                <c:pt idx="34">
                  <c:v>1.3405821337069357E-2</c:v>
                </c:pt>
                <c:pt idx="35">
                  <c:v>6.6682654967238353E-3</c:v>
                </c:pt>
                <c:pt idx="36">
                  <c:v>2.4584780452294952E-2</c:v>
                </c:pt>
                <c:pt idx="37">
                  <c:v>-9.7743190918075928E-3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Forecast</c:v>
                </c:pt>
              </c:strCache>
            </c:strRef>
          </c:tx>
          <c:spPr>
            <a:solidFill>
              <a:schemeClr val="bg1"/>
            </a:solidFill>
            <a:ln>
              <a:solidFill>
                <a:schemeClr val="tx1"/>
              </a:solidFill>
            </a:ln>
          </c:spPr>
          <c:invertIfNegative val="0"/>
          <c:dPt>
            <c:idx val="38"/>
            <c:invertIfNegative val="0"/>
            <c:bubble3D val="0"/>
            <c:spPr>
              <a:solidFill>
                <a:schemeClr val="bg1"/>
              </a:solidFill>
              <a:ln w="6350">
                <a:solidFill>
                  <a:schemeClr val="tx1"/>
                </a:solidFill>
              </a:ln>
            </c:spPr>
          </c:dPt>
          <c:dPt>
            <c:idx val="39"/>
            <c:invertIfNegative val="0"/>
            <c:bubble3D val="0"/>
            <c:spPr>
              <a:solidFill>
                <a:schemeClr val="bg1"/>
              </a:solidFill>
              <a:ln w="6350">
                <a:solidFill>
                  <a:schemeClr val="tx1"/>
                </a:solidFill>
              </a:ln>
            </c:spPr>
          </c:dPt>
          <c:cat>
            <c:numRef>
              <c:f>Sheet1!$A$2:$A$41</c:f>
              <c:numCache>
                <c:formatCode>General</c:formatCode>
                <c:ptCount val="40"/>
                <c:pt idx="0">
                  <c:v>1976</c:v>
                </c:pt>
                <c:pt idx="1">
                  <c:v>1977</c:v>
                </c:pt>
                <c:pt idx="2">
                  <c:v>1978</c:v>
                </c:pt>
                <c:pt idx="3">
                  <c:v>1979</c:v>
                </c:pt>
                <c:pt idx="4">
                  <c:v>1980</c:v>
                </c:pt>
                <c:pt idx="5">
                  <c:v>1981</c:v>
                </c:pt>
                <c:pt idx="6">
                  <c:v>1982</c:v>
                </c:pt>
                <c:pt idx="7">
                  <c:v>1983</c:v>
                </c:pt>
                <c:pt idx="8">
                  <c:v>1984</c:v>
                </c:pt>
                <c:pt idx="9">
                  <c:v>1985</c:v>
                </c:pt>
                <c:pt idx="10">
                  <c:v>1986</c:v>
                </c:pt>
                <c:pt idx="11">
                  <c:v>1987</c:v>
                </c:pt>
                <c:pt idx="12">
                  <c:v>1988</c:v>
                </c:pt>
                <c:pt idx="13">
                  <c:v>1989</c:v>
                </c:pt>
                <c:pt idx="14">
                  <c:v>1990</c:v>
                </c:pt>
                <c:pt idx="15">
                  <c:v>1991</c:v>
                </c:pt>
                <c:pt idx="16">
                  <c:v>1992</c:v>
                </c:pt>
                <c:pt idx="17">
                  <c:v>1993</c:v>
                </c:pt>
                <c:pt idx="18">
                  <c:v>1994</c:v>
                </c:pt>
                <c:pt idx="19">
                  <c:v>1995</c:v>
                </c:pt>
                <c:pt idx="20">
                  <c:v>1996</c:v>
                </c:pt>
                <c:pt idx="21">
                  <c:v>1997</c:v>
                </c:pt>
                <c:pt idx="22">
                  <c:v>1998</c:v>
                </c:pt>
                <c:pt idx="23">
                  <c:v>1999</c:v>
                </c:pt>
                <c:pt idx="24">
                  <c:v>2000</c:v>
                </c:pt>
                <c:pt idx="25">
                  <c:v>2001</c:v>
                </c:pt>
                <c:pt idx="26">
                  <c:v>2002</c:v>
                </c:pt>
                <c:pt idx="27">
                  <c:v>2003</c:v>
                </c:pt>
                <c:pt idx="28">
                  <c:v>2004</c:v>
                </c:pt>
                <c:pt idx="29">
                  <c:v>2005</c:v>
                </c:pt>
                <c:pt idx="30">
                  <c:v>2006</c:v>
                </c:pt>
                <c:pt idx="31">
                  <c:v>2007</c:v>
                </c:pt>
                <c:pt idx="32">
                  <c:v>2008</c:v>
                </c:pt>
                <c:pt idx="33">
                  <c:v>2009</c:v>
                </c:pt>
                <c:pt idx="34">
                  <c:v>2010</c:v>
                </c:pt>
                <c:pt idx="35">
                  <c:v>2011</c:v>
                </c:pt>
                <c:pt idx="36">
                  <c:v>2012</c:v>
                </c:pt>
                <c:pt idx="37">
                  <c:v>2013</c:v>
                </c:pt>
                <c:pt idx="38">
                  <c:v>2014</c:v>
                </c:pt>
                <c:pt idx="39">
                  <c:v>2015</c:v>
                </c:pt>
              </c:numCache>
            </c:numRef>
          </c:cat>
          <c:val>
            <c:numRef>
              <c:f>Sheet1!$C$2:$C$41</c:f>
              <c:numCache>
                <c:formatCode>General</c:formatCode>
                <c:ptCount val="40"/>
                <c:pt idx="38" formatCode="0.0%">
                  <c:v>-1.1010451983101799E-2</c:v>
                </c:pt>
                <c:pt idx="39" formatCode="0.0%">
                  <c:v>-5.4921937834764289E-3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100"/>
        <c:axId val="121363456"/>
        <c:axId val="121246464"/>
      </c:barChart>
      <c:lineChart>
        <c:grouping val="standard"/>
        <c:varyColors val="0"/>
        <c:ser>
          <c:idx val="2"/>
          <c:order val="2"/>
          <c:tx>
            <c:strRef>
              <c:f>Sheet1!$D$1</c:f>
              <c:strCache>
                <c:ptCount val="1"/>
                <c:pt idx="0">
                  <c:v>Average (1975–1991)</c:v>
                </c:pt>
              </c:strCache>
            </c:strRef>
          </c:tx>
          <c:spPr>
            <a:ln w="12700">
              <a:solidFill>
                <a:schemeClr val="tx1"/>
              </a:solidFill>
              <a:prstDash val="sysDot"/>
            </a:ln>
          </c:spPr>
          <c:marker>
            <c:symbol val="none"/>
          </c:marker>
          <c:dPt>
            <c:idx val="15"/>
            <c:bubble3D val="0"/>
          </c:dPt>
          <c:dLbls>
            <c:dLbl>
              <c:idx val="9"/>
              <c:layout>
                <c:manualLayout>
                  <c:x val="-1.6383369821806989E-2"/>
                  <c:y val="-3.591160220994475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</c:dLbl>
            <c:numFmt formatCode="0.0%" sourceLinked="0"/>
            <c:showLegendKey val="0"/>
            <c:showVal val="0"/>
            <c:showCatName val="0"/>
            <c:showSerName val="0"/>
            <c:showPercent val="0"/>
            <c:showBubbleSize val="0"/>
          </c:dLbls>
          <c:cat>
            <c:numRef>
              <c:f>Sheet1!$A$2:$A$40</c:f>
              <c:numCache>
                <c:formatCode>General</c:formatCode>
                <c:ptCount val="39"/>
                <c:pt idx="0">
                  <c:v>1976</c:v>
                </c:pt>
                <c:pt idx="1">
                  <c:v>1977</c:v>
                </c:pt>
                <c:pt idx="2">
                  <c:v>1978</c:v>
                </c:pt>
                <c:pt idx="3">
                  <c:v>1979</c:v>
                </c:pt>
                <c:pt idx="4">
                  <c:v>1980</c:v>
                </c:pt>
                <c:pt idx="5">
                  <c:v>1981</c:v>
                </c:pt>
                <c:pt idx="6">
                  <c:v>1982</c:v>
                </c:pt>
                <c:pt idx="7">
                  <c:v>1983</c:v>
                </c:pt>
                <c:pt idx="8">
                  <c:v>1984</c:v>
                </c:pt>
                <c:pt idx="9">
                  <c:v>1985</c:v>
                </c:pt>
                <c:pt idx="10">
                  <c:v>1986</c:v>
                </c:pt>
                <c:pt idx="11">
                  <c:v>1987</c:v>
                </c:pt>
                <c:pt idx="12">
                  <c:v>1988</c:v>
                </c:pt>
                <c:pt idx="13">
                  <c:v>1989</c:v>
                </c:pt>
                <c:pt idx="14">
                  <c:v>1990</c:v>
                </c:pt>
                <c:pt idx="15">
                  <c:v>1991</c:v>
                </c:pt>
                <c:pt idx="16">
                  <c:v>1992</c:v>
                </c:pt>
                <c:pt idx="17">
                  <c:v>1993</c:v>
                </c:pt>
                <c:pt idx="18">
                  <c:v>1994</c:v>
                </c:pt>
                <c:pt idx="19">
                  <c:v>1995</c:v>
                </c:pt>
                <c:pt idx="20">
                  <c:v>1996</c:v>
                </c:pt>
                <c:pt idx="21">
                  <c:v>1997</c:v>
                </c:pt>
                <c:pt idx="22">
                  <c:v>1998</c:v>
                </c:pt>
                <c:pt idx="23">
                  <c:v>1999</c:v>
                </c:pt>
                <c:pt idx="24">
                  <c:v>2000</c:v>
                </c:pt>
                <c:pt idx="25">
                  <c:v>2001</c:v>
                </c:pt>
                <c:pt idx="26">
                  <c:v>2002</c:v>
                </c:pt>
                <c:pt idx="27">
                  <c:v>2003</c:v>
                </c:pt>
                <c:pt idx="28">
                  <c:v>2004</c:v>
                </c:pt>
                <c:pt idx="29">
                  <c:v>2005</c:v>
                </c:pt>
                <c:pt idx="30">
                  <c:v>2006</c:v>
                </c:pt>
                <c:pt idx="31">
                  <c:v>2007</c:v>
                </c:pt>
                <c:pt idx="32">
                  <c:v>2008</c:v>
                </c:pt>
                <c:pt idx="33">
                  <c:v>2009</c:v>
                </c:pt>
                <c:pt idx="34">
                  <c:v>2010</c:v>
                </c:pt>
                <c:pt idx="35">
                  <c:v>2011</c:v>
                </c:pt>
                <c:pt idx="36">
                  <c:v>2012</c:v>
                </c:pt>
                <c:pt idx="37">
                  <c:v>2013</c:v>
                </c:pt>
                <c:pt idx="38">
                  <c:v>2014</c:v>
                </c:pt>
              </c:numCache>
            </c:numRef>
          </c:cat>
          <c:val>
            <c:numRef>
              <c:f>Sheet1!$D$2:$D$41</c:f>
              <c:numCache>
                <c:formatCode>0.00%</c:formatCode>
                <c:ptCount val="40"/>
                <c:pt idx="0">
                  <c:v>2.7985941251039259E-2</c:v>
                </c:pt>
                <c:pt idx="1">
                  <c:v>2.7985941251039259E-2</c:v>
                </c:pt>
                <c:pt idx="2">
                  <c:v>2.7985941251039259E-2</c:v>
                </c:pt>
                <c:pt idx="3">
                  <c:v>2.7985941251039259E-2</c:v>
                </c:pt>
                <c:pt idx="4">
                  <c:v>2.7985941251039259E-2</c:v>
                </c:pt>
                <c:pt idx="5">
                  <c:v>2.7985941251039259E-2</c:v>
                </c:pt>
                <c:pt idx="6">
                  <c:v>2.7985941251039259E-2</c:v>
                </c:pt>
                <c:pt idx="7">
                  <c:v>2.7985941251039259E-2</c:v>
                </c:pt>
                <c:pt idx="8">
                  <c:v>2.7985941251039259E-2</c:v>
                </c:pt>
                <c:pt idx="9">
                  <c:v>2.7985941251039259E-2</c:v>
                </c:pt>
                <c:pt idx="10">
                  <c:v>2.7985941251039259E-2</c:v>
                </c:pt>
                <c:pt idx="11">
                  <c:v>2.7985941251039259E-2</c:v>
                </c:pt>
                <c:pt idx="12">
                  <c:v>2.7985941251039259E-2</c:v>
                </c:pt>
                <c:pt idx="13">
                  <c:v>2.7985941251039259E-2</c:v>
                </c:pt>
                <c:pt idx="14">
                  <c:v>2.7985941251039259E-2</c:v>
                </c:pt>
                <c:pt idx="15">
                  <c:v>2.7985941251039259E-2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Average (1991–1996)</c:v>
                </c:pt>
              </c:strCache>
            </c:strRef>
          </c:tx>
          <c:spPr>
            <a:ln w="12700">
              <a:solidFill>
                <a:schemeClr val="tx1"/>
              </a:solidFill>
              <a:prstDash val="sysDash"/>
            </a:ln>
          </c:spPr>
          <c:marker>
            <c:symbol val="none"/>
          </c:marker>
          <c:dLbls>
            <c:dLbl>
              <c:idx val="19"/>
              <c:layout>
                <c:manualLayout>
                  <c:x val="-0.10657703412073491"/>
                  <c:y val="3.8673970082954326E-2"/>
                </c:manualLayout>
              </c:layout>
              <c:tx>
                <c:rich>
                  <a:bodyPr/>
                  <a:lstStyle/>
                  <a:p>
                    <a:r>
                      <a:rPr lang="en-US" dirty="0" smtClean="0"/>
                      <a:t> -1.0</a:t>
                    </a:r>
                    <a:r>
                      <a:rPr lang="en-US" dirty="0"/>
                      <a:t>%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</c:dLbl>
            <c:numFmt formatCode="0.0%" sourceLinked="0"/>
            <c:showLegendKey val="0"/>
            <c:showVal val="0"/>
            <c:showCatName val="0"/>
            <c:showSerName val="0"/>
            <c:showPercent val="0"/>
            <c:showBubbleSize val="0"/>
          </c:dLbls>
          <c:cat>
            <c:numRef>
              <c:f>Sheet1!$A$2:$A$40</c:f>
              <c:numCache>
                <c:formatCode>General</c:formatCode>
                <c:ptCount val="39"/>
                <c:pt idx="0">
                  <c:v>1976</c:v>
                </c:pt>
                <c:pt idx="1">
                  <c:v>1977</c:v>
                </c:pt>
                <c:pt idx="2">
                  <c:v>1978</c:v>
                </c:pt>
                <c:pt idx="3">
                  <c:v>1979</c:v>
                </c:pt>
                <c:pt idx="4">
                  <c:v>1980</c:v>
                </c:pt>
                <c:pt idx="5">
                  <c:v>1981</c:v>
                </c:pt>
                <c:pt idx="6">
                  <c:v>1982</c:v>
                </c:pt>
                <c:pt idx="7">
                  <c:v>1983</c:v>
                </c:pt>
                <c:pt idx="8">
                  <c:v>1984</c:v>
                </c:pt>
                <c:pt idx="9">
                  <c:v>1985</c:v>
                </c:pt>
                <c:pt idx="10">
                  <c:v>1986</c:v>
                </c:pt>
                <c:pt idx="11">
                  <c:v>1987</c:v>
                </c:pt>
                <c:pt idx="12">
                  <c:v>1988</c:v>
                </c:pt>
                <c:pt idx="13">
                  <c:v>1989</c:v>
                </c:pt>
                <c:pt idx="14">
                  <c:v>1990</c:v>
                </c:pt>
                <c:pt idx="15">
                  <c:v>1991</c:v>
                </c:pt>
                <c:pt idx="16">
                  <c:v>1992</c:v>
                </c:pt>
                <c:pt idx="17">
                  <c:v>1993</c:v>
                </c:pt>
                <c:pt idx="18">
                  <c:v>1994</c:v>
                </c:pt>
                <c:pt idx="19">
                  <c:v>1995</c:v>
                </c:pt>
                <c:pt idx="20">
                  <c:v>1996</c:v>
                </c:pt>
                <c:pt idx="21">
                  <c:v>1997</c:v>
                </c:pt>
                <c:pt idx="22">
                  <c:v>1998</c:v>
                </c:pt>
                <c:pt idx="23">
                  <c:v>1999</c:v>
                </c:pt>
                <c:pt idx="24">
                  <c:v>2000</c:v>
                </c:pt>
                <c:pt idx="25">
                  <c:v>2001</c:v>
                </c:pt>
                <c:pt idx="26">
                  <c:v>2002</c:v>
                </c:pt>
                <c:pt idx="27">
                  <c:v>2003</c:v>
                </c:pt>
                <c:pt idx="28">
                  <c:v>2004</c:v>
                </c:pt>
                <c:pt idx="29">
                  <c:v>2005</c:v>
                </c:pt>
                <c:pt idx="30">
                  <c:v>2006</c:v>
                </c:pt>
                <c:pt idx="31">
                  <c:v>2007</c:v>
                </c:pt>
                <c:pt idx="32">
                  <c:v>2008</c:v>
                </c:pt>
                <c:pt idx="33">
                  <c:v>2009</c:v>
                </c:pt>
                <c:pt idx="34">
                  <c:v>2010</c:v>
                </c:pt>
                <c:pt idx="35">
                  <c:v>2011</c:v>
                </c:pt>
                <c:pt idx="36">
                  <c:v>2012</c:v>
                </c:pt>
                <c:pt idx="37">
                  <c:v>2013</c:v>
                </c:pt>
                <c:pt idx="38">
                  <c:v>2014</c:v>
                </c:pt>
              </c:numCache>
            </c:numRef>
          </c:cat>
          <c:val>
            <c:numRef>
              <c:f>Sheet1!$E$2:$E$41</c:f>
              <c:numCache>
                <c:formatCode>General</c:formatCode>
                <c:ptCount val="40"/>
                <c:pt idx="15" formatCode="0.00%">
                  <c:v>-1.02197987544973E-2</c:v>
                </c:pt>
                <c:pt idx="16" formatCode="0.00%">
                  <c:v>-1.02197987544973E-2</c:v>
                </c:pt>
                <c:pt idx="17" formatCode="0.00%">
                  <c:v>-1.02197987544973E-2</c:v>
                </c:pt>
                <c:pt idx="18" formatCode="0.00%">
                  <c:v>-1.02197987544973E-2</c:v>
                </c:pt>
                <c:pt idx="19" formatCode="0.00%">
                  <c:v>-1.02197987544973E-2</c:v>
                </c:pt>
                <c:pt idx="20" formatCode="0.00%">
                  <c:v>-1.02197987544973E-2</c:v>
                </c:pt>
              </c:numCache>
            </c:numRef>
          </c:val>
          <c:smooth val="0"/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Average (1996–2010)</c:v>
                </c:pt>
              </c:strCache>
            </c:strRef>
          </c:tx>
          <c:spPr>
            <a:ln w="12700">
              <a:solidFill>
                <a:schemeClr val="tx1"/>
              </a:solidFill>
            </a:ln>
          </c:spPr>
          <c:marker>
            <c:symbol val="none"/>
          </c:marker>
          <c:dPt>
            <c:idx val="21"/>
            <c:bubble3D val="0"/>
            <c:spPr>
              <a:ln w="12700">
                <a:solidFill>
                  <a:schemeClr val="tx1"/>
                </a:solidFill>
                <a:prstDash val="solid"/>
              </a:ln>
            </c:spPr>
          </c:dPt>
          <c:dLbls>
            <c:dLbl>
              <c:idx val="29"/>
              <c:layout>
                <c:manualLayout>
                  <c:x val="-4.2596761536698169E-2"/>
                  <c:y val="-3.8674033149171269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</c:dLbl>
            <c:numFmt formatCode="0.0%" sourceLinked="0"/>
            <c:showLegendKey val="0"/>
            <c:showVal val="0"/>
            <c:showCatName val="0"/>
            <c:showSerName val="0"/>
            <c:showPercent val="0"/>
            <c:showBubbleSize val="0"/>
          </c:dLbls>
          <c:cat>
            <c:numRef>
              <c:f>Sheet1!$A$2:$A$40</c:f>
              <c:numCache>
                <c:formatCode>General</c:formatCode>
                <c:ptCount val="39"/>
                <c:pt idx="0">
                  <c:v>1976</c:v>
                </c:pt>
                <c:pt idx="1">
                  <c:v>1977</c:v>
                </c:pt>
                <c:pt idx="2">
                  <c:v>1978</c:v>
                </c:pt>
                <c:pt idx="3">
                  <c:v>1979</c:v>
                </c:pt>
                <c:pt idx="4">
                  <c:v>1980</c:v>
                </c:pt>
                <c:pt idx="5">
                  <c:v>1981</c:v>
                </c:pt>
                <c:pt idx="6">
                  <c:v>1982</c:v>
                </c:pt>
                <c:pt idx="7">
                  <c:v>1983</c:v>
                </c:pt>
                <c:pt idx="8">
                  <c:v>1984</c:v>
                </c:pt>
                <c:pt idx="9">
                  <c:v>1985</c:v>
                </c:pt>
                <c:pt idx="10">
                  <c:v>1986</c:v>
                </c:pt>
                <c:pt idx="11">
                  <c:v>1987</c:v>
                </c:pt>
                <c:pt idx="12">
                  <c:v>1988</c:v>
                </c:pt>
                <c:pt idx="13">
                  <c:v>1989</c:v>
                </c:pt>
                <c:pt idx="14">
                  <c:v>1990</c:v>
                </c:pt>
                <c:pt idx="15">
                  <c:v>1991</c:v>
                </c:pt>
                <c:pt idx="16">
                  <c:v>1992</c:v>
                </c:pt>
                <c:pt idx="17">
                  <c:v>1993</c:v>
                </c:pt>
                <c:pt idx="18">
                  <c:v>1994</c:v>
                </c:pt>
                <c:pt idx="19">
                  <c:v>1995</c:v>
                </c:pt>
                <c:pt idx="20">
                  <c:v>1996</c:v>
                </c:pt>
                <c:pt idx="21">
                  <c:v>1997</c:v>
                </c:pt>
                <c:pt idx="22">
                  <c:v>1998</c:v>
                </c:pt>
                <c:pt idx="23">
                  <c:v>1999</c:v>
                </c:pt>
                <c:pt idx="24">
                  <c:v>2000</c:v>
                </c:pt>
                <c:pt idx="25">
                  <c:v>2001</c:v>
                </c:pt>
                <c:pt idx="26">
                  <c:v>2002</c:v>
                </c:pt>
                <c:pt idx="27">
                  <c:v>2003</c:v>
                </c:pt>
                <c:pt idx="28">
                  <c:v>2004</c:v>
                </c:pt>
                <c:pt idx="29">
                  <c:v>2005</c:v>
                </c:pt>
                <c:pt idx="30">
                  <c:v>2006</c:v>
                </c:pt>
                <c:pt idx="31">
                  <c:v>2007</c:v>
                </c:pt>
                <c:pt idx="32">
                  <c:v>2008</c:v>
                </c:pt>
                <c:pt idx="33">
                  <c:v>2009</c:v>
                </c:pt>
                <c:pt idx="34">
                  <c:v>2010</c:v>
                </c:pt>
                <c:pt idx="35">
                  <c:v>2011</c:v>
                </c:pt>
                <c:pt idx="36">
                  <c:v>2012</c:v>
                </c:pt>
                <c:pt idx="37">
                  <c:v>2013</c:v>
                </c:pt>
                <c:pt idx="38">
                  <c:v>2014</c:v>
                </c:pt>
              </c:numCache>
            </c:numRef>
          </c:cat>
          <c:val>
            <c:numRef>
              <c:f>Sheet1!$F$2:$F$41</c:f>
              <c:numCache>
                <c:formatCode>General</c:formatCode>
                <c:ptCount val="40"/>
                <c:pt idx="20" formatCode="0.00%">
                  <c:v>3.5405176730399113E-2</c:v>
                </c:pt>
                <c:pt idx="21" formatCode="0.00%">
                  <c:v>3.5405176730399113E-2</c:v>
                </c:pt>
                <c:pt idx="22" formatCode="0.00%">
                  <c:v>3.5405176730399113E-2</c:v>
                </c:pt>
                <c:pt idx="23" formatCode="0.00%">
                  <c:v>3.5405176730399113E-2</c:v>
                </c:pt>
                <c:pt idx="24" formatCode="0.00%">
                  <c:v>3.5405176730399113E-2</c:v>
                </c:pt>
                <c:pt idx="25" formatCode="0.00%">
                  <c:v>3.5405176730399113E-2</c:v>
                </c:pt>
                <c:pt idx="26" formatCode="0.00%">
                  <c:v>3.5405176730399113E-2</c:v>
                </c:pt>
                <c:pt idx="27" formatCode="0.00%">
                  <c:v>3.5405176730399113E-2</c:v>
                </c:pt>
                <c:pt idx="28" formatCode="0.00%">
                  <c:v>3.5405176730399113E-2</c:v>
                </c:pt>
                <c:pt idx="29" formatCode="0.00%">
                  <c:v>3.5405176730399113E-2</c:v>
                </c:pt>
                <c:pt idx="30" formatCode="0.00%">
                  <c:v>3.5405176730399113E-2</c:v>
                </c:pt>
                <c:pt idx="31" formatCode="0.00%">
                  <c:v>3.5405176730399113E-2</c:v>
                </c:pt>
                <c:pt idx="32" formatCode="0.00%">
                  <c:v>3.5405176730399113E-2</c:v>
                </c:pt>
                <c:pt idx="33" formatCode="0.00%">
                  <c:v>3.5405176730399113E-2</c:v>
                </c:pt>
                <c:pt idx="34" formatCode="0.00%">
                  <c:v>3.5405176730399113E-2</c:v>
                </c:pt>
              </c:numCache>
            </c:numRef>
          </c:val>
          <c:smooth val="0"/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Average (2010–2015)</c:v>
                </c:pt>
              </c:strCache>
            </c:strRef>
          </c:tx>
          <c:spPr>
            <a:ln w="12700">
              <a:solidFill>
                <a:schemeClr val="tx1"/>
              </a:solidFill>
              <a:prstDash val="dashDot"/>
            </a:ln>
          </c:spPr>
          <c:marker>
            <c:symbol val="none"/>
          </c:marker>
          <c:dLbls>
            <c:dLbl>
              <c:idx val="38"/>
              <c:layout>
                <c:manualLayout>
                  <c:x val="-9.2592592592592587E-3"/>
                  <c:y val="-3.1224427828750814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</c:dLbl>
            <c:numFmt formatCode="0.0%" sourceLinked="0"/>
            <c:showLegendKey val="0"/>
            <c:showVal val="0"/>
            <c:showCatName val="0"/>
            <c:showSerName val="0"/>
            <c:showPercent val="0"/>
            <c:showBubbleSize val="0"/>
          </c:dLbls>
          <c:val>
            <c:numRef>
              <c:f>Sheet1!$G$2:$G$41</c:f>
              <c:numCache>
                <c:formatCode>General</c:formatCode>
                <c:ptCount val="40"/>
                <c:pt idx="34" formatCode="0.00%">
                  <c:v>9.0687515021481424E-4</c:v>
                </c:pt>
                <c:pt idx="35" formatCode="0.00%">
                  <c:v>9.0687515021481424E-4</c:v>
                </c:pt>
                <c:pt idx="36" formatCode="0.00%">
                  <c:v>9.0687515021481424E-4</c:v>
                </c:pt>
                <c:pt idx="37" formatCode="0.00%">
                  <c:v>9.0687515021481424E-4</c:v>
                </c:pt>
                <c:pt idx="38" formatCode="0.00%">
                  <c:v>9.0687515021481424E-4</c:v>
                </c:pt>
                <c:pt idx="39" formatCode="0.00%">
                  <c:v>9.0687515021481424E-4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21363456"/>
        <c:axId val="121246464"/>
      </c:lineChart>
      <c:catAx>
        <c:axId val="12136345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low"/>
        <c:spPr>
          <a:ln w="6350">
            <a:solidFill>
              <a:schemeClr val="tx1"/>
            </a:solidFill>
            <a:prstDash val="solid"/>
          </a:ln>
        </c:spPr>
        <c:txPr>
          <a:bodyPr rot="-2700000" vert="horz"/>
          <a:lstStyle/>
          <a:p>
            <a:pPr>
              <a:defRPr/>
            </a:pPr>
            <a:endParaRPr lang="en-US"/>
          </a:p>
        </c:txPr>
        <c:crossAx val="121246464"/>
        <c:crosses val="autoZero"/>
        <c:auto val="1"/>
        <c:lblAlgn val="ctr"/>
        <c:lblOffset val="0"/>
        <c:tickLblSkip val="3"/>
        <c:tickMarkSkip val="3"/>
        <c:noMultiLvlLbl val="0"/>
      </c:catAx>
      <c:valAx>
        <c:axId val="121246464"/>
        <c:scaling>
          <c:orientation val="minMax"/>
          <c:max val="0.16000000000000003"/>
          <c:min val="-4.0000000000000008E-2"/>
        </c:scaling>
        <c:delete val="0"/>
        <c:axPos val="l"/>
        <c:numFmt formatCode="0%" sourceLinked="0"/>
        <c:majorTickMark val="out"/>
        <c:minorTickMark val="none"/>
        <c:tickLblPos val="nextTo"/>
        <c:spPr>
          <a:ln w="6350">
            <a:solidFill>
              <a:schemeClr val="tx1"/>
            </a:solidFill>
            <a:prstDash val="solid"/>
          </a:ln>
        </c:spPr>
        <c:txPr>
          <a:bodyPr rot="0" vert="horz"/>
          <a:lstStyle/>
          <a:p>
            <a:pPr>
              <a:defRPr/>
            </a:pPr>
            <a:endParaRPr lang="en-US"/>
          </a:p>
        </c:txPr>
        <c:crossAx val="121363456"/>
        <c:crosses val="autoZero"/>
        <c:crossBetween val="between"/>
        <c:majorUnit val="2.0000000000000004E-2"/>
      </c:valAx>
      <c:spPr>
        <a:noFill/>
        <a:ln w="21544">
          <a:noFill/>
        </a:ln>
      </c:spPr>
    </c:plotArea>
    <c:legend>
      <c:legendPos val="b"/>
      <c:layout>
        <c:manualLayout>
          <c:xMode val="edge"/>
          <c:yMode val="edge"/>
          <c:x val="6.8231102362204726E-2"/>
          <c:y val="0.80740660154223443"/>
          <c:w val="0.91067152230971127"/>
          <c:h val="0.10430151588674751"/>
        </c:manualLayout>
      </c:layout>
      <c:overlay val="0"/>
      <c:txPr>
        <a:bodyPr/>
        <a:lstStyle/>
        <a:p>
          <a:pPr>
            <a:defRPr sz="1800" baseline="12000"/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</c:spPr>
  <c:txPr>
    <a:bodyPr/>
    <a:lstStyle/>
    <a:p>
      <a:pPr>
        <a:defRPr sz="1200" b="0" i="0" u="none" strike="noStrike" baseline="0">
          <a:solidFill>
            <a:schemeClr val="tx1"/>
          </a:solidFill>
          <a:latin typeface="Arial" panose="020B0604020202020204" pitchFamily="34" charset="0"/>
          <a:ea typeface="Arial Narrow"/>
          <a:cs typeface="Arial" panose="020B0604020202020204" pitchFamily="34" charset="0"/>
        </a:defRPr>
      </a:pPr>
      <a:endParaRPr lang="en-US"/>
    </a:p>
  </c:txPr>
  <c:externalData r:id="rId1">
    <c:autoUpdate val="0"/>
  </c:externalData>
  <c:userShapes r:id="rId2"/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CA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8.0801564199269788E-2"/>
          <c:y val="0.122653947102766"/>
          <c:w val="0.33025612463830384"/>
          <c:h val="0.60046575996182294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1988</c:v>
                </c:pt>
              </c:strCache>
            </c:strRef>
          </c:tx>
          <c:spPr>
            <a:ln w="6350">
              <a:solidFill>
                <a:schemeClr val="tx1"/>
              </a:solidFill>
            </a:ln>
          </c:spPr>
          <c:dPt>
            <c:idx val="0"/>
            <c:bubble3D val="0"/>
            <c:spPr>
              <a:solidFill>
                <a:srgbClr val="8B9B3C"/>
              </a:solidFill>
              <a:ln w="6350">
                <a:solidFill>
                  <a:schemeClr val="tx1"/>
                </a:solidFill>
              </a:ln>
            </c:spPr>
          </c:dPt>
          <c:dPt>
            <c:idx val="1"/>
            <c:bubble3D val="0"/>
            <c:spPr>
              <a:solidFill>
                <a:schemeClr val="bg1"/>
              </a:solidFill>
              <a:ln w="6350">
                <a:solidFill>
                  <a:schemeClr val="tx1"/>
                </a:solidFill>
              </a:ln>
            </c:spPr>
          </c:dPt>
          <c:dPt>
            <c:idx val="2"/>
            <c:bubble3D val="0"/>
            <c:spPr>
              <a:solidFill>
                <a:srgbClr val="B3BD81"/>
              </a:solidFill>
              <a:ln w="6350">
                <a:solidFill>
                  <a:schemeClr val="tx1"/>
                </a:solidFill>
              </a:ln>
            </c:spPr>
          </c:dPt>
          <c:dPt>
            <c:idx val="3"/>
            <c:bubble3D val="0"/>
            <c:spPr>
              <a:pattFill prst="zigZag">
                <a:fgClr>
                  <a:srgbClr val="8B9B3C"/>
                </a:fgClr>
                <a:bgClr>
                  <a:schemeClr val="bg1"/>
                </a:bgClr>
              </a:pattFill>
              <a:ln w="6350">
                <a:solidFill>
                  <a:schemeClr val="tx1"/>
                </a:solidFill>
              </a:ln>
            </c:spPr>
          </c:dPt>
          <c:dPt>
            <c:idx val="4"/>
            <c:bubble3D val="0"/>
            <c:spPr>
              <a:solidFill>
                <a:srgbClr val="C9D1A5"/>
              </a:solidFill>
              <a:ln w="6350">
                <a:solidFill>
                  <a:schemeClr val="tx1"/>
                </a:solidFill>
              </a:ln>
            </c:spPr>
          </c:dPt>
          <c:dPt>
            <c:idx val="5"/>
            <c:bubble3D val="0"/>
            <c:spPr>
              <a:pattFill prst="ltUpDiag">
                <a:fgClr>
                  <a:srgbClr val="93A445"/>
                </a:fgClr>
                <a:bgClr>
                  <a:schemeClr val="bg1"/>
                </a:bgClr>
              </a:pattFill>
              <a:ln w="6350">
                <a:solidFill>
                  <a:schemeClr val="tx1"/>
                </a:solidFill>
              </a:ln>
            </c:spPr>
          </c:dPt>
          <c:dLbls>
            <c:dLbl>
              <c:idx val="0"/>
              <c:layout>
                <c:manualLayout>
                  <c:x val="-0.13402793516693765"/>
                  <c:y val="-4.9845144356955327E-2"/>
                </c:manualLayout>
              </c:layout>
              <c:tx>
                <c:rich>
                  <a:bodyPr/>
                  <a:lstStyle/>
                  <a:p>
                    <a:pPr>
                      <a:defRPr sz="1200" b="0">
                        <a:solidFill>
                          <a:schemeClr val="bg1"/>
                        </a:solidFill>
                      </a:defRPr>
                    </a:pPr>
                    <a:r>
                      <a:rPr lang="en-US" b="0" dirty="0"/>
                      <a:t> </a:t>
                    </a:r>
                    <a:r>
                      <a:rPr lang="en-US" b="0" dirty="0" smtClean="0"/>
                      <a:t>58.1%</a:t>
                    </a:r>
                  </a:p>
                  <a:p>
                    <a:pPr>
                      <a:defRPr sz="1200" b="0">
                        <a:solidFill>
                          <a:schemeClr val="bg1"/>
                        </a:solidFill>
                      </a:defRPr>
                    </a:pPr>
                    <a:r>
                      <a:rPr lang="en-US" b="0" dirty="0" smtClean="0"/>
                      <a:t>($7,439)</a:t>
                    </a:r>
                    <a:endParaRPr lang="en-US" dirty="0"/>
                  </a:p>
                </c:rich>
              </c:tx>
              <c:numFmt formatCode="_(&quot;$&quot;* #,##0_);_(&quot;$&quot;* \(#,##0\);_(&quot;$&quot;* &quot;-&quot;_);_(@_)" sourceLinked="0"/>
              <c:spPr/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"/>
              <c:layout/>
              <c:tx>
                <c:rich>
                  <a:bodyPr/>
                  <a:lstStyle/>
                  <a:p>
                    <a:r>
                      <a:rPr lang="en-US" b="0" dirty="0"/>
                      <a:t> </a:t>
                    </a:r>
                    <a:r>
                      <a:rPr lang="en-US" b="0" dirty="0" smtClean="0"/>
                      <a:t>29.2% </a:t>
                    </a:r>
                  </a:p>
                  <a:p>
                    <a:r>
                      <a:rPr lang="en-US" b="0" dirty="0" smtClean="0"/>
                      <a:t>($3,732)</a:t>
                    </a:r>
                    <a:endParaRPr lang="en-US" dirty="0"/>
                  </a:p>
                </c:rich>
              </c:tx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2"/>
              <c:layout/>
              <c:tx>
                <c:rich>
                  <a:bodyPr/>
                  <a:lstStyle/>
                  <a:p>
                    <a:r>
                      <a:rPr lang="en-US" b="0" dirty="0"/>
                      <a:t> </a:t>
                    </a:r>
                    <a:r>
                      <a:rPr lang="en-US" b="0" dirty="0" smtClean="0"/>
                      <a:t>12.7% </a:t>
                    </a:r>
                  </a:p>
                  <a:p>
                    <a:r>
                      <a:rPr lang="en-US" b="0" dirty="0" smtClean="0"/>
                      <a:t>($1,626)</a:t>
                    </a:r>
                    <a:endParaRPr lang="en-US" dirty="0" smtClean="0"/>
                  </a:p>
                </c:rich>
              </c:tx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3"/>
              <c:numFmt formatCode="_(&quot;$&quot;* #,##0_);_(&quot;$&quot;* \(#,##0\);_(&quot;$&quot;* &quot;-&quot;_);_(@_)" sourceLinked="0"/>
              <c:spPr>
                <a:solidFill>
                  <a:schemeClr val="bg1"/>
                </a:solidFill>
              </c:spPr>
              <c:txPr>
                <a:bodyPr/>
                <a:lstStyle/>
                <a:p>
                  <a:pPr>
                    <a:defRPr sz="1200" b="0"/>
                  </a:pPr>
                  <a:endParaRPr lang="en-US"/>
                </a:p>
              </c:txPr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5"/>
              <c:numFmt formatCode="_(&quot;$&quot;* #,##0_);_(&quot;$&quot;* \(#,##0\);_(&quot;$&quot;* &quot;-&quot;_);_(@_)" sourceLinked="0"/>
              <c:spPr>
                <a:solidFill>
                  <a:schemeClr val="bg1"/>
                </a:solidFill>
              </c:spPr>
              <c:txPr>
                <a:bodyPr/>
                <a:lstStyle/>
                <a:p>
                  <a:pPr>
                    <a:defRPr sz="1200" b="0"/>
                  </a:pPr>
                  <a:endParaRPr lang="en-US"/>
                </a:p>
              </c:txPr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</c:dLbl>
            <c:numFmt formatCode="_(&quot;$&quot;* #,##0_);_(&quot;$&quot;* \(#,##0\);_(&quot;$&quot;* &quot;-&quot;_);_(@_)" sourceLinked="0"/>
            <c:txPr>
              <a:bodyPr/>
              <a:lstStyle/>
              <a:p>
                <a:pPr>
                  <a:defRPr sz="1200" b="0"/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Sheet1!$A$2:$A$4</c:f>
              <c:strCache>
                <c:ptCount val="3"/>
                <c:pt idx="0">
                  <c:v>Household (out of pocket)</c:v>
                </c:pt>
                <c:pt idx="1">
                  <c:v>Private health insurance</c:v>
                </c:pt>
                <c:pt idx="2">
                  <c:v>Non-consumption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7434.8161284244889</c:v>
                </c:pt>
                <c:pt idx="1">
                  <c:v>3735.6631943328421</c:v>
                </c:pt>
                <c:pt idx="2">
                  <c:v>1625.9225350454312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</c:plotArea>
    <c:legend>
      <c:legendPos val="b"/>
      <c:layout>
        <c:manualLayout>
          <c:xMode val="edge"/>
          <c:yMode val="edge"/>
          <c:x val="0"/>
          <c:y val="0.79848628012407552"/>
          <c:w val="1"/>
          <c:h val="0.10827357157278417"/>
        </c:manualLayout>
      </c:layout>
      <c:overlay val="0"/>
      <c:txPr>
        <a:bodyPr/>
        <a:lstStyle/>
        <a:p>
          <a:pPr>
            <a:defRPr sz="1800" baseline="12000"/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1200"/>
      </a:pPr>
      <a:endParaRPr lang="en-US"/>
    </a:p>
  </c:txPr>
  <c:externalData r:id="rId1">
    <c:autoUpdate val="0"/>
  </c:externalData>
  <c:userShapes r:id="rId2"/>
</c:chartSpace>
</file>

<file path=ppt/charts/chart7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CA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7.1221390914208899E-2"/>
          <c:y val="4.7046998031496062E-2"/>
          <c:w val="0.90897466674956051"/>
          <c:h val="0.68064334090841805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Manitoba</c:v>
                </c:pt>
              </c:strCache>
            </c:strRef>
          </c:tx>
          <c:spPr>
            <a:ln w="12700">
              <a:solidFill>
                <a:srgbClr val="8B9B3C"/>
              </a:solidFill>
              <a:prstDash val="solid"/>
            </a:ln>
          </c:spPr>
          <c:marker>
            <c:symbol val="square"/>
            <c:size val="8"/>
            <c:spPr>
              <a:solidFill>
                <a:srgbClr val="8B9B3C"/>
              </a:solidFill>
              <a:ln w="6350">
                <a:solidFill>
                  <a:schemeClr val="tx1"/>
                </a:solidFill>
              </a:ln>
            </c:spPr>
          </c:marker>
          <c:dPt>
            <c:idx val="38"/>
            <c:bubble3D val="0"/>
          </c:dPt>
          <c:dPt>
            <c:idx val="39"/>
            <c:marker>
              <c:symbol val="circle"/>
              <c:size val="8"/>
              <c:spPr>
                <a:solidFill>
                  <a:schemeClr val="bg1"/>
                </a:solidFill>
                <a:ln w="6350">
                  <a:solidFill>
                    <a:schemeClr val="tx1"/>
                  </a:solidFill>
                </a:ln>
              </c:spPr>
            </c:marker>
            <c:bubble3D val="0"/>
          </c:dPt>
          <c:dPt>
            <c:idx val="40"/>
            <c:marker>
              <c:symbol val="circle"/>
              <c:size val="8"/>
              <c:spPr>
                <a:solidFill>
                  <a:schemeClr val="bg1"/>
                </a:solidFill>
                <a:ln w="6350">
                  <a:solidFill>
                    <a:schemeClr val="tx1"/>
                  </a:solidFill>
                </a:ln>
              </c:spPr>
            </c:marker>
            <c:bubble3D val="0"/>
          </c:dPt>
          <c:cat>
            <c:numRef>
              <c:f>Sheet1!$A$2:$A$42</c:f>
              <c:numCache>
                <c:formatCode>General</c:formatCode>
                <c:ptCount val="41"/>
                <c:pt idx="0">
                  <c:v>1975</c:v>
                </c:pt>
                <c:pt idx="1">
                  <c:v>1976</c:v>
                </c:pt>
                <c:pt idx="2">
                  <c:v>1977</c:v>
                </c:pt>
                <c:pt idx="3">
                  <c:v>1978</c:v>
                </c:pt>
                <c:pt idx="4">
                  <c:v>1979</c:v>
                </c:pt>
                <c:pt idx="5">
                  <c:v>1980</c:v>
                </c:pt>
                <c:pt idx="6">
                  <c:v>1981</c:v>
                </c:pt>
                <c:pt idx="7">
                  <c:v>1982</c:v>
                </c:pt>
                <c:pt idx="8">
                  <c:v>1983</c:v>
                </c:pt>
                <c:pt idx="9">
                  <c:v>1984</c:v>
                </c:pt>
                <c:pt idx="10">
                  <c:v>1985</c:v>
                </c:pt>
                <c:pt idx="11">
                  <c:v>1986</c:v>
                </c:pt>
                <c:pt idx="12">
                  <c:v>1987</c:v>
                </c:pt>
                <c:pt idx="13">
                  <c:v>1988</c:v>
                </c:pt>
                <c:pt idx="14">
                  <c:v>1989</c:v>
                </c:pt>
                <c:pt idx="15">
                  <c:v>1990</c:v>
                </c:pt>
                <c:pt idx="16">
                  <c:v>1991</c:v>
                </c:pt>
                <c:pt idx="17">
                  <c:v>1992</c:v>
                </c:pt>
                <c:pt idx="18">
                  <c:v>1993</c:v>
                </c:pt>
                <c:pt idx="19">
                  <c:v>1994</c:v>
                </c:pt>
                <c:pt idx="20">
                  <c:v>1995</c:v>
                </c:pt>
                <c:pt idx="21">
                  <c:v>1996</c:v>
                </c:pt>
                <c:pt idx="22">
                  <c:v>1997</c:v>
                </c:pt>
                <c:pt idx="23">
                  <c:v>1998</c:v>
                </c:pt>
                <c:pt idx="24">
                  <c:v>1999</c:v>
                </c:pt>
                <c:pt idx="25">
                  <c:v>2000</c:v>
                </c:pt>
                <c:pt idx="26">
                  <c:v>2001</c:v>
                </c:pt>
                <c:pt idx="27">
                  <c:v>2002</c:v>
                </c:pt>
                <c:pt idx="28">
                  <c:v>2003</c:v>
                </c:pt>
                <c:pt idx="29">
                  <c:v>2004</c:v>
                </c:pt>
                <c:pt idx="30">
                  <c:v>2005</c:v>
                </c:pt>
                <c:pt idx="31">
                  <c:v>2006</c:v>
                </c:pt>
                <c:pt idx="32">
                  <c:v>2007</c:v>
                </c:pt>
                <c:pt idx="33">
                  <c:v>2008</c:v>
                </c:pt>
                <c:pt idx="34">
                  <c:v>2009</c:v>
                </c:pt>
                <c:pt idx="35">
                  <c:v>2010</c:v>
                </c:pt>
                <c:pt idx="36">
                  <c:v>2011</c:v>
                </c:pt>
                <c:pt idx="37">
                  <c:v>2012</c:v>
                </c:pt>
                <c:pt idx="38">
                  <c:v>2013</c:v>
                </c:pt>
                <c:pt idx="39">
                  <c:v>2014</c:v>
                </c:pt>
                <c:pt idx="40">
                  <c:v>2015</c:v>
                </c:pt>
              </c:numCache>
            </c:numRef>
          </c:cat>
          <c:val>
            <c:numRef>
              <c:f>Sheet1!$B$2:$B$42</c:f>
              <c:numCache>
                <c:formatCode>General</c:formatCode>
                <c:ptCount val="41"/>
                <c:pt idx="6" formatCode="0.0%">
                  <c:v>8.3332250953669251E-2</c:v>
                </c:pt>
                <c:pt idx="7" formatCode="0.0%">
                  <c:v>9.3127371377775089E-2</c:v>
                </c:pt>
                <c:pt idx="8" formatCode="0.0%">
                  <c:v>9.651383134018407E-2</c:v>
                </c:pt>
                <c:pt idx="9" formatCode="0.0%">
                  <c:v>9.2148075502327426E-2</c:v>
                </c:pt>
                <c:pt idx="10" formatCode="0.0%">
                  <c:v>9.1942405474163866E-2</c:v>
                </c:pt>
                <c:pt idx="11" formatCode="0.0%">
                  <c:v>9.7993876786572121E-2</c:v>
                </c:pt>
                <c:pt idx="12" formatCode="0.0%">
                  <c:v>9.5845844258073562E-2</c:v>
                </c:pt>
                <c:pt idx="13" formatCode="0.0%">
                  <c:v>9.2975518677229099E-2</c:v>
                </c:pt>
                <c:pt idx="14" formatCode="0.0%">
                  <c:v>9.5371140275702815E-2</c:v>
                </c:pt>
                <c:pt idx="15" formatCode="0.0%">
                  <c:v>0.10129442106118353</c:v>
                </c:pt>
                <c:pt idx="16" formatCode="0.0%">
                  <c:v>0.10576036876760961</c:v>
                </c:pt>
                <c:pt idx="17" formatCode="0.0%">
                  <c:v>0.10869427436404619</c:v>
                </c:pt>
                <c:pt idx="18" formatCode="0.0%">
                  <c:v>0.1100622022399344</c:v>
                </c:pt>
                <c:pt idx="19" formatCode="0.0%">
                  <c:v>0.10625017531137616</c:v>
                </c:pt>
                <c:pt idx="20" formatCode="0.0%">
                  <c:v>0.10616740053153924</c:v>
                </c:pt>
                <c:pt idx="21" formatCode="0.0%">
                  <c:v>0.1026128013680067</c:v>
                </c:pt>
                <c:pt idx="22" formatCode="0.0%">
                  <c:v>0.10323060850849422</c:v>
                </c:pt>
                <c:pt idx="23" formatCode="0.0%">
                  <c:v>0.10424268757103212</c:v>
                </c:pt>
                <c:pt idx="24" formatCode="0.0%">
                  <c:v>0.11342892667926659</c:v>
                </c:pt>
                <c:pt idx="25" formatCode="0.0%">
                  <c:v>0.11713302503163878</c:v>
                </c:pt>
                <c:pt idx="26" formatCode="0.0%">
                  <c:v>0.12232072674805798</c:v>
                </c:pt>
                <c:pt idx="27" formatCode="0.0%">
                  <c:v>0.12366139087705293</c:v>
                </c:pt>
                <c:pt idx="28" formatCode="0.0%">
                  <c:v>0.12904495564500787</c:v>
                </c:pt>
                <c:pt idx="29" formatCode="0.0%">
                  <c:v>0.12893502996723075</c:v>
                </c:pt>
                <c:pt idx="30" formatCode="0.0%">
                  <c:v>0.131895991579283</c:v>
                </c:pt>
                <c:pt idx="31" formatCode="0.0%">
                  <c:v>0.12949701191527399</c:v>
                </c:pt>
                <c:pt idx="32" formatCode="0.0%">
                  <c:v>0.12751812270411161</c:v>
                </c:pt>
                <c:pt idx="33" formatCode="0.0%">
                  <c:v>0.12995652725075796</c:v>
                </c:pt>
                <c:pt idx="34" formatCode="0.0%">
                  <c:v>0.14419770025645121</c:v>
                </c:pt>
                <c:pt idx="35" formatCode="0.0%">
                  <c:v>0.14534069284071954</c:v>
                </c:pt>
                <c:pt idx="36" formatCode="0.0%">
                  <c:v>0.14175504917167137</c:v>
                </c:pt>
                <c:pt idx="37" formatCode="0.0%">
                  <c:v>0.14093701586967741</c:v>
                </c:pt>
                <c:pt idx="38" formatCode="0.0%">
                  <c:v>0.13836289967485413</c:v>
                </c:pt>
                <c:pt idx="39" formatCode="0.0%">
                  <c:v>0.13813266624770032</c:v>
                </c:pt>
                <c:pt idx="40" formatCode="0.0%">
                  <c:v>0.1366001014550591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Canada</c:v>
                </c:pt>
              </c:strCache>
            </c:strRef>
          </c:tx>
          <c:spPr>
            <a:ln w="12700">
              <a:solidFill>
                <a:schemeClr val="tx1"/>
              </a:solidFill>
              <a:prstDash val="dash"/>
            </a:ln>
          </c:spPr>
          <c:marker>
            <c:symbol val="none"/>
          </c:marker>
          <c:dPt>
            <c:idx val="38"/>
            <c:bubble3D val="0"/>
          </c:dPt>
          <c:dPt>
            <c:idx val="39"/>
            <c:bubble3D val="0"/>
          </c:dPt>
          <c:cat>
            <c:numRef>
              <c:f>Sheet1!$A$2:$A$42</c:f>
              <c:numCache>
                <c:formatCode>General</c:formatCode>
                <c:ptCount val="41"/>
                <c:pt idx="0">
                  <c:v>1975</c:v>
                </c:pt>
                <c:pt idx="1">
                  <c:v>1976</c:v>
                </c:pt>
                <c:pt idx="2">
                  <c:v>1977</c:v>
                </c:pt>
                <c:pt idx="3">
                  <c:v>1978</c:v>
                </c:pt>
                <c:pt idx="4">
                  <c:v>1979</c:v>
                </c:pt>
                <c:pt idx="5">
                  <c:v>1980</c:v>
                </c:pt>
                <c:pt idx="6">
                  <c:v>1981</c:v>
                </c:pt>
                <c:pt idx="7">
                  <c:v>1982</c:v>
                </c:pt>
                <c:pt idx="8">
                  <c:v>1983</c:v>
                </c:pt>
                <c:pt idx="9">
                  <c:v>1984</c:v>
                </c:pt>
                <c:pt idx="10">
                  <c:v>1985</c:v>
                </c:pt>
                <c:pt idx="11">
                  <c:v>1986</c:v>
                </c:pt>
                <c:pt idx="12">
                  <c:v>1987</c:v>
                </c:pt>
                <c:pt idx="13">
                  <c:v>1988</c:v>
                </c:pt>
                <c:pt idx="14">
                  <c:v>1989</c:v>
                </c:pt>
                <c:pt idx="15">
                  <c:v>1990</c:v>
                </c:pt>
                <c:pt idx="16">
                  <c:v>1991</c:v>
                </c:pt>
                <c:pt idx="17">
                  <c:v>1992</c:v>
                </c:pt>
                <c:pt idx="18">
                  <c:v>1993</c:v>
                </c:pt>
                <c:pt idx="19">
                  <c:v>1994</c:v>
                </c:pt>
                <c:pt idx="20">
                  <c:v>1995</c:v>
                </c:pt>
                <c:pt idx="21">
                  <c:v>1996</c:v>
                </c:pt>
                <c:pt idx="22">
                  <c:v>1997</c:v>
                </c:pt>
                <c:pt idx="23">
                  <c:v>1998</c:v>
                </c:pt>
                <c:pt idx="24">
                  <c:v>1999</c:v>
                </c:pt>
                <c:pt idx="25">
                  <c:v>2000</c:v>
                </c:pt>
                <c:pt idx="26">
                  <c:v>2001</c:v>
                </c:pt>
                <c:pt idx="27">
                  <c:v>2002</c:v>
                </c:pt>
                <c:pt idx="28">
                  <c:v>2003</c:v>
                </c:pt>
                <c:pt idx="29">
                  <c:v>2004</c:v>
                </c:pt>
                <c:pt idx="30">
                  <c:v>2005</c:v>
                </c:pt>
                <c:pt idx="31">
                  <c:v>2006</c:v>
                </c:pt>
                <c:pt idx="32">
                  <c:v>2007</c:v>
                </c:pt>
                <c:pt idx="33">
                  <c:v>2008</c:v>
                </c:pt>
                <c:pt idx="34">
                  <c:v>2009</c:v>
                </c:pt>
                <c:pt idx="35">
                  <c:v>2010</c:v>
                </c:pt>
                <c:pt idx="36">
                  <c:v>2011</c:v>
                </c:pt>
                <c:pt idx="37">
                  <c:v>2012</c:v>
                </c:pt>
                <c:pt idx="38">
                  <c:v>2013</c:v>
                </c:pt>
                <c:pt idx="39">
                  <c:v>2014</c:v>
                </c:pt>
                <c:pt idx="40">
                  <c:v>2015</c:v>
                </c:pt>
              </c:numCache>
            </c:numRef>
          </c:cat>
          <c:val>
            <c:numRef>
              <c:f>Sheet1!$C$2:$C$42</c:f>
              <c:numCache>
                <c:formatCode>0.0%</c:formatCode>
                <c:ptCount val="41"/>
                <c:pt idx="0">
                  <c:v>7.0154847225441144E-2</c:v>
                </c:pt>
                <c:pt idx="1">
                  <c:v>7.0145099083655543E-2</c:v>
                </c:pt>
                <c:pt idx="2">
                  <c:v>6.9796341035650647E-2</c:v>
                </c:pt>
                <c:pt idx="3">
                  <c:v>6.9674086769292251E-2</c:v>
                </c:pt>
                <c:pt idx="4">
                  <c:v>6.8387665529339961E-2</c:v>
                </c:pt>
                <c:pt idx="5">
                  <c:v>7.0733466492581512E-2</c:v>
                </c:pt>
                <c:pt idx="6">
                  <c:v>7.1684013060828236E-2</c:v>
                </c:pt>
                <c:pt idx="7">
                  <c:v>7.9541183525746892E-2</c:v>
                </c:pt>
                <c:pt idx="8">
                  <c:v>8.115810761202405E-2</c:v>
                </c:pt>
                <c:pt idx="9">
                  <c:v>8.0168833718115964E-2</c:v>
                </c:pt>
                <c:pt idx="10">
                  <c:v>8.0388945598148548E-2</c:v>
                </c:pt>
                <c:pt idx="11">
                  <c:v>8.3028201823537567E-2</c:v>
                </c:pt>
                <c:pt idx="12">
                  <c:v>8.2247649932692235E-2</c:v>
                </c:pt>
                <c:pt idx="13">
                  <c:v>8.1830308658077555E-2</c:v>
                </c:pt>
                <c:pt idx="14">
                  <c:v>8.4058173819513762E-2</c:v>
                </c:pt>
                <c:pt idx="15">
                  <c:v>8.8442477278133841E-2</c:v>
                </c:pt>
                <c:pt idx="16">
                  <c:v>9.5335264732031563E-2</c:v>
                </c:pt>
                <c:pt idx="17">
                  <c:v>9.7928723582745403E-2</c:v>
                </c:pt>
                <c:pt idx="18">
                  <c:v>9.6439675904849781E-2</c:v>
                </c:pt>
                <c:pt idx="19">
                  <c:v>9.3009300179476548E-2</c:v>
                </c:pt>
                <c:pt idx="20">
                  <c:v>8.9852170957519115E-2</c:v>
                </c:pt>
                <c:pt idx="21">
                  <c:v>8.7831367229737348E-2</c:v>
                </c:pt>
                <c:pt idx="22">
                  <c:v>8.7357036397884655E-2</c:v>
                </c:pt>
                <c:pt idx="23">
                  <c:v>8.974527053417955E-2</c:v>
                </c:pt>
                <c:pt idx="24">
                  <c:v>9.0301799031571164E-2</c:v>
                </c:pt>
                <c:pt idx="25">
                  <c:v>8.9794728320433295E-2</c:v>
                </c:pt>
                <c:pt idx="26">
                  <c:v>9.446450484815147E-2</c:v>
                </c:pt>
                <c:pt idx="27">
                  <c:v>9.7427037709558101E-2</c:v>
                </c:pt>
                <c:pt idx="28">
                  <c:v>9.9363551856064075E-2</c:v>
                </c:pt>
                <c:pt idx="29">
                  <c:v>9.929153693502589E-2</c:v>
                </c:pt>
                <c:pt idx="30">
                  <c:v>9.9380115523450566E-2</c:v>
                </c:pt>
                <c:pt idx="31">
                  <c:v>0.10130010811149125</c:v>
                </c:pt>
                <c:pt idx="32">
                  <c:v>0.10226868375459446</c:v>
                </c:pt>
                <c:pt idx="33">
                  <c:v>0.10446169005563422</c:v>
                </c:pt>
                <c:pt idx="34">
                  <c:v>0.11612682399668793</c:v>
                </c:pt>
                <c:pt idx="35">
                  <c:v>0.11616817252915743</c:v>
                </c:pt>
                <c:pt idx="36">
                  <c:v>0.1125575348296821</c:v>
                </c:pt>
                <c:pt idx="37">
                  <c:v>0.11218873671649612</c:v>
                </c:pt>
                <c:pt idx="38">
                  <c:v>0.11060418953470773</c:v>
                </c:pt>
                <c:pt idx="39">
                  <c:v>0.10922900135805734</c:v>
                </c:pt>
                <c:pt idx="40">
                  <c:v>0.10917567902246904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Forecast</c:v>
                </c:pt>
              </c:strCache>
            </c:strRef>
          </c:tx>
          <c:spPr>
            <a:ln w="12700">
              <a:solidFill>
                <a:srgbClr val="8B9B3C"/>
              </a:solidFill>
            </a:ln>
          </c:spPr>
          <c:marker>
            <c:symbol val="circle"/>
            <c:size val="8"/>
            <c:spPr>
              <a:solidFill>
                <a:schemeClr val="bg1"/>
              </a:solidFill>
              <a:ln>
                <a:solidFill>
                  <a:schemeClr val="tx1"/>
                </a:solidFill>
              </a:ln>
            </c:spPr>
          </c:marker>
          <c:cat>
            <c:numRef>
              <c:f>Sheet1!$A$2:$A$42</c:f>
              <c:numCache>
                <c:formatCode>General</c:formatCode>
                <c:ptCount val="41"/>
                <c:pt idx="0">
                  <c:v>1975</c:v>
                </c:pt>
                <c:pt idx="1">
                  <c:v>1976</c:v>
                </c:pt>
                <c:pt idx="2">
                  <c:v>1977</c:v>
                </c:pt>
                <c:pt idx="3">
                  <c:v>1978</c:v>
                </c:pt>
                <c:pt idx="4">
                  <c:v>1979</c:v>
                </c:pt>
                <c:pt idx="5">
                  <c:v>1980</c:v>
                </c:pt>
                <c:pt idx="6">
                  <c:v>1981</c:v>
                </c:pt>
                <c:pt idx="7">
                  <c:v>1982</c:v>
                </c:pt>
                <c:pt idx="8">
                  <c:v>1983</c:v>
                </c:pt>
                <c:pt idx="9">
                  <c:v>1984</c:v>
                </c:pt>
                <c:pt idx="10">
                  <c:v>1985</c:v>
                </c:pt>
                <c:pt idx="11">
                  <c:v>1986</c:v>
                </c:pt>
                <c:pt idx="12">
                  <c:v>1987</c:v>
                </c:pt>
                <c:pt idx="13">
                  <c:v>1988</c:v>
                </c:pt>
                <c:pt idx="14">
                  <c:v>1989</c:v>
                </c:pt>
                <c:pt idx="15">
                  <c:v>1990</c:v>
                </c:pt>
                <c:pt idx="16">
                  <c:v>1991</c:v>
                </c:pt>
                <c:pt idx="17">
                  <c:v>1992</c:v>
                </c:pt>
                <c:pt idx="18">
                  <c:v>1993</c:v>
                </c:pt>
                <c:pt idx="19">
                  <c:v>1994</c:v>
                </c:pt>
                <c:pt idx="20">
                  <c:v>1995</c:v>
                </c:pt>
                <c:pt idx="21">
                  <c:v>1996</c:v>
                </c:pt>
                <c:pt idx="22">
                  <c:v>1997</c:v>
                </c:pt>
                <c:pt idx="23">
                  <c:v>1998</c:v>
                </c:pt>
                <c:pt idx="24">
                  <c:v>1999</c:v>
                </c:pt>
                <c:pt idx="25">
                  <c:v>2000</c:v>
                </c:pt>
                <c:pt idx="26">
                  <c:v>2001</c:v>
                </c:pt>
                <c:pt idx="27">
                  <c:v>2002</c:v>
                </c:pt>
                <c:pt idx="28">
                  <c:v>2003</c:v>
                </c:pt>
                <c:pt idx="29">
                  <c:v>2004</c:v>
                </c:pt>
                <c:pt idx="30">
                  <c:v>2005</c:v>
                </c:pt>
                <c:pt idx="31">
                  <c:v>2006</c:v>
                </c:pt>
                <c:pt idx="32">
                  <c:v>2007</c:v>
                </c:pt>
                <c:pt idx="33">
                  <c:v>2008</c:v>
                </c:pt>
                <c:pt idx="34">
                  <c:v>2009</c:v>
                </c:pt>
                <c:pt idx="35">
                  <c:v>2010</c:v>
                </c:pt>
                <c:pt idx="36">
                  <c:v>2011</c:v>
                </c:pt>
                <c:pt idx="37">
                  <c:v>2012</c:v>
                </c:pt>
                <c:pt idx="38">
                  <c:v>2013</c:v>
                </c:pt>
                <c:pt idx="39">
                  <c:v>2014</c:v>
                </c:pt>
                <c:pt idx="40">
                  <c:v>2015</c:v>
                </c:pt>
              </c:numCache>
            </c:numRef>
          </c:cat>
          <c:val>
            <c:numRef>
              <c:f>Sheet1!$D$2:$D$42</c:f>
              <c:numCache>
                <c:formatCode>General</c:formatCode>
                <c:ptCount val="41"/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21377152"/>
        <c:axId val="121379840"/>
      </c:lineChart>
      <c:catAx>
        <c:axId val="12137715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ln w="6350">
            <a:solidFill>
              <a:schemeClr val="tx1"/>
            </a:solidFill>
          </a:ln>
        </c:spPr>
        <c:txPr>
          <a:bodyPr rot="-2700000"/>
          <a:lstStyle/>
          <a:p>
            <a:pPr>
              <a:defRPr/>
            </a:pPr>
            <a:endParaRPr lang="en-US"/>
          </a:p>
        </c:txPr>
        <c:crossAx val="121379840"/>
        <c:crosses val="autoZero"/>
        <c:auto val="1"/>
        <c:lblAlgn val="ctr"/>
        <c:lblOffset val="100"/>
        <c:noMultiLvlLbl val="0"/>
      </c:catAx>
      <c:valAx>
        <c:axId val="121379840"/>
        <c:scaling>
          <c:orientation val="minMax"/>
          <c:min val="6.0000000000000012E-2"/>
        </c:scaling>
        <c:delete val="0"/>
        <c:axPos val="l"/>
        <c:numFmt formatCode="0%" sourceLinked="0"/>
        <c:majorTickMark val="out"/>
        <c:minorTickMark val="none"/>
        <c:tickLblPos val="nextTo"/>
        <c:spPr>
          <a:ln w="6350">
            <a:solidFill>
              <a:schemeClr val="tx1"/>
            </a:solidFill>
          </a:ln>
        </c:spPr>
        <c:crossAx val="121377152"/>
        <c:crosses val="autoZero"/>
        <c:crossBetween val="between"/>
      </c:valAx>
    </c:plotArea>
    <c:legend>
      <c:legendPos val="b"/>
      <c:layout>
        <c:manualLayout>
          <c:xMode val="edge"/>
          <c:yMode val="edge"/>
          <c:x val="0.32167060080190346"/>
          <c:y val="0.86365497986307416"/>
          <c:w val="0.43073284242247495"/>
          <c:h val="4.904048097348572E-2"/>
        </c:manualLayout>
      </c:layout>
      <c:overlay val="0"/>
      <c:spPr>
        <a:noFill/>
      </c:spPr>
      <c:txPr>
        <a:bodyPr/>
        <a:lstStyle/>
        <a:p>
          <a:pPr>
            <a:defRPr sz="1800" baseline="12000"/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1200"/>
      </a:pPr>
      <a:endParaRPr lang="en-US"/>
    </a:p>
  </c:txPr>
  <c:externalData r:id="rId1">
    <c:autoUpdate val="0"/>
  </c:externalData>
  <c:userShapes r:id="rId2"/>
</c:chartSpace>
</file>

<file path=ppt/charts/chart7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CA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5221738721148096"/>
          <c:y val="9.3269129820310923E-2"/>
          <c:w val="0.48322418625554575"/>
          <c:h val="0.80320533010296802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Share</c:v>
                </c:pt>
              </c:strCache>
            </c:strRef>
          </c:tx>
          <c:spPr>
            <a:ln w="6350">
              <a:solidFill>
                <a:schemeClr val="tx1"/>
              </a:solidFill>
            </a:ln>
          </c:spPr>
          <c:dPt>
            <c:idx val="0"/>
            <c:bubble3D val="0"/>
            <c:spPr>
              <a:solidFill>
                <a:srgbClr val="8B9B3C"/>
              </a:solidFill>
              <a:ln w="6350">
                <a:solidFill>
                  <a:schemeClr val="tx1"/>
                </a:solidFill>
              </a:ln>
            </c:spPr>
          </c:dPt>
          <c:dPt>
            <c:idx val="1"/>
            <c:bubble3D val="0"/>
            <c:spPr>
              <a:solidFill>
                <a:schemeClr val="bg1"/>
              </a:solidFill>
              <a:ln w="6350">
                <a:solidFill>
                  <a:schemeClr val="tx1"/>
                </a:solidFill>
              </a:ln>
            </c:spPr>
          </c:dPt>
          <c:dPt>
            <c:idx val="2"/>
            <c:bubble3D val="0"/>
            <c:spPr>
              <a:solidFill>
                <a:srgbClr val="B4BF81"/>
              </a:solidFill>
              <a:ln w="6350">
                <a:solidFill>
                  <a:schemeClr val="tx1"/>
                </a:solidFill>
              </a:ln>
            </c:spPr>
          </c:dPt>
          <c:dPt>
            <c:idx val="3"/>
            <c:bubble3D val="0"/>
            <c:spPr>
              <a:pattFill prst="zigZag">
                <a:fgClr>
                  <a:srgbClr val="8B9B3C"/>
                </a:fgClr>
                <a:bgClr>
                  <a:schemeClr val="bg1"/>
                </a:bgClr>
              </a:pattFill>
              <a:ln w="6350">
                <a:solidFill>
                  <a:schemeClr val="tx1"/>
                </a:solidFill>
              </a:ln>
            </c:spPr>
          </c:dPt>
          <c:dPt>
            <c:idx val="4"/>
            <c:bubble3D val="0"/>
            <c:spPr>
              <a:solidFill>
                <a:srgbClr val="C9D1A5"/>
              </a:solidFill>
              <a:ln w="6350">
                <a:solidFill>
                  <a:schemeClr val="tx1"/>
                </a:solidFill>
              </a:ln>
            </c:spPr>
          </c:dPt>
          <c:dPt>
            <c:idx val="5"/>
            <c:bubble3D val="0"/>
            <c:spPr>
              <a:pattFill prst="ltUpDiag">
                <a:fgClr>
                  <a:srgbClr val="8B9B3C"/>
                </a:fgClr>
                <a:bgClr>
                  <a:schemeClr val="bg1"/>
                </a:bgClr>
              </a:pattFill>
              <a:ln w="6350">
                <a:solidFill>
                  <a:schemeClr val="tx1"/>
                </a:solidFill>
              </a:ln>
            </c:spPr>
          </c:dPt>
          <c:dPt>
            <c:idx val="6"/>
            <c:bubble3D val="0"/>
            <c:spPr>
              <a:solidFill>
                <a:srgbClr val="E4E8D0"/>
              </a:solidFill>
              <a:ln w="6350">
                <a:solidFill>
                  <a:schemeClr val="tx1"/>
                </a:solidFill>
              </a:ln>
            </c:spPr>
          </c:dPt>
          <c:dPt>
            <c:idx val="7"/>
            <c:bubble3D val="0"/>
            <c:spPr>
              <a:pattFill prst="openDmnd">
                <a:fgClr>
                  <a:schemeClr val="bg1"/>
                </a:fgClr>
                <a:bgClr>
                  <a:srgbClr val="8B9B3C"/>
                </a:bgClr>
              </a:pattFill>
              <a:ln w="6350">
                <a:solidFill>
                  <a:schemeClr val="tx1"/>
                </a:solidFill>
              </a:ln>
            </c:spPr>
          </c:dPt>
          <c:dPt>
            <c:idx val="8"/>
            <c:bubble3D val="0"/>
            <c:spPr>
              <a:pattFill prst="pct10">
                <a:fgClr>
                  <a:srgbClr val="8B9B3C"/>
                </a:fgClr>
                <a:bgClr>
                  <a:schemeClr val="bg1"/>
                </a:bgClr>
              </a:pattFill>
              <a:ln w="6350">
                <a:solidFill>
                  <a:schemeClr val="tx1"/>
                </a:solidFill>
              </a:ln>
            </c:spPr>
          </c:dPt>
          <c:dLbls>
            <c:dLbl>
              <c:idx val="0"/>
              <c:layout>
                <c:manualLayout>
                  <c:x val="2.8886189650512741E-2"/>
                  <c:y val="1.545507773066835E-2"/>
                </c:manualLayout>
              </c:layout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separator>
</c:separator>
            </c:dLbl>
            <c:dLbl>
              <c:idx val="1"/>
              <c:layout>
                <c:manualLayout>
                  <c:x val="4.8324289197749296E-2"/>
                  <c:y val="-3.2154546858113232E-2"/>
                </c:manualLayout>
              </c:layout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separator>
</c:separator>
            </c:dLbl>
            <c:dLbl>
              <c:idx val="2"/>
              <c:layout>
                <c:manualLayout>
                  <c:x val="2.4755929804956407E-2"/>
                  <c:y val="5.3016442797591493E-3"/>
                </c:manualLayout>
              </c:layout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separator>
</c:separator>
            </c:dLbl>
            <c:dLbl>
              <c:idx val="3"/>
              <c:layout>
                <c:manualLayout>
                  <c:x val="-5.5042194156891739E-4"/>
                  <c:y val="-1.263517060367454E-2"/>
                </c:manualLayout>
              </c:layout>
              <c:tx>
                <c:rich>
                  <a:bodyPr/>
                  <a:lstStyle/>
                  <a:p>
                    <a:r>
                      <a:rPr lang="en-US" dirty="0">
                        <a:solidFill>
                          <a:schemeClr val="tx1"/>
                        </a:solidFill>
                      </a:rPr>
                      <a:t>Other </a:t>
                    </a:r>
                    <a:r>
                      <a:rPr lang="en-US" dirty="0" smtClean="0">
                        <a:solidFill>
                          <a:schemeClr val="tx1"/>
                        </a:solidFill>
                      </a:rPr>
                      <a:t>institutions</a:t>
                    </a:r>
                    <a:r>
                      <a:rPr lang="en-US" dirty="0">
                        <a:solidFill>
                          <a:schemeClr val="tx1"/>
                        </a:solidFill>
                      </a:rPr>
                      <a:t>
11.8%</a:t>
                    </a:r>
                    <a:endParaRPr lang="en-US" dirty="0"/>
                  </a:p>
                </c:rich>
              </c:tx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separator>
</c:separator>
            </c:dLbl>
            <c:dLbl>
              <c:idx val="4"/>
              <c:layout>
                <c:manualLayout>
                  <c:x val="-1.6775935210181274E-2"/>
                  <c:y val="5.1072077528770497E-3"/>
                </c:manualLayout>
              </c:layout>
              <c:tx>
                <c:rich>
                  <a:bodyPr/>
                  <a:lstStyle/>
                  <a:p>
                    <a:r>
                      <a:rPr lang="en-US" dirty="0">
                        <a:solidFill>
                          <a:schemeClr val="tx1"/>
                        </a:solidFill>
                      </a:rPr>
                      <a:t>Other </a:t>
                    </a:r>
                    <a:r>
                      <a:rPr lang="en-US" dirty="0" smtClean="0">
                        <a:solidFill>
                          <a:schemeClr val="tx1"/>
                        </a:solidFill>
                      </a:rPr>
                      <a:t>health spending</a:t>
                    </a:r>
                    <a:r>
                      <a:rPr lang="en-US" dirty="0">
                        <a:solidFill>
                          <a:schemeClr val="tx1"/>
                        </a:solidFill>
                      </a:rPr>
                      <a:t>
9.2%</a:t>
                    </a:r>
                    <a:endParaRPr lang="en-US" dirty="0"/>
                  </a:p>
                </c:rich>
              </c:tx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separator>
</c:separator>
            </c:dLbl>
            <c:dLbl>
              <c:idx val="5"/>
              <c:layout>
                <c:manualLayout>
                  <c:x val="-1.6663579412773973E-2"/>
                  <c:y val="1.8028063799717366E-2"/>
                </c:manualLayout>
              </c:layout>
              <c:tx>
                <c:rich>
                  <a:bodyPr/>
                  <a:lstStyle/>
                  <a:p>
                    <a:r>
                      <a:rPr lang="en-US" dirty="0">
                        <a:solidFill>
                          <a:schemeClr val="tx1"/>
                        </a:solidFill>
                      </a:rPr>
                      <a:t>Other </a:t>
                    </a:r>
                    <a:r>
                      <a:rPr lang="en-US" dirty="0" smtClean="0">
                        <a:solidFill>
                          <a:schemeClr val="tx1"/>
                        </a:solidFill>
                      </a:rPr>
                      <a:t>professionals</a:t>
                    </a:r>
                    <a:r>
                      <a:rPr lang="en-US" dirty="0">
                        <a:solidFill>
                          <a:schemeClr val="tx1"/>
                        </a:solidFill>
                      </a:rPr>
                      <a:t>
8.2%</a:t>
                    </a:r>
                    <a:endParaRPr lang="en-US" dirty="0"/>
                  </a:p>
                </c:rich>
              </c:tx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separator>
</c:separator>
            </c:dLbl>
            <c:dLbl>
              <c:idx val="6"/>
              <c:layout>
                <c:manualLayout>
                  <c:x val="-2.3757117132437118E-2"/>
                  <c:y val="4.5689481122551987E-4"/>
                </c:manualLayout>
              </c:layout>
              <c:tx>
                <c:rich>
                  <a:bodyPr/>
                  <a:lstStyle/>
                  <a:p>
                    <a:r>
                      <a:rPr lang="en-US" dirty="0">
                        <a:solidFill>
                          <a:schemeClr val="tx1"/>
                        </a:solidFill>
                      </a:rPr>
                      <a:t>Public </a:t>
                    </a:r>
                    <a:r>
                      <a:rPr lang="en-US" dirty="0" smtClean="0">
                        <a:solidFill>
                          <a:schemeClr val="tx1"/>
                        </a:solidFill>
                      </a:rPr>
                      <a:t>health</a:t>
                    </a:r>
                    <a:r>
                      <a:rPr lang="en-US" dirty="0">
                        <a:solidFill>
                          <a:schemeClr val="tx1"/>
                        </a:solidFill>
                      </a:rPr>
                      <a:t>
7.1%</a:t>
                    </a:r>
                    <a:endParaRPr lang="en-US" dirty="0"/>
                  </a:p>
                </c:rich>
              </c:tx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separator>
</c:separator>
            </c:dLbl>
            <c:dLbl>
              <c:idx val="7"/>
              <c:layout>
                <c:manualLayout>
                  <c:x val="-4.1547959223955473E-3"/>
                  <c:y val="-1.1761760549162123E-2"/>
                </c:manualLayout>
              </c:layout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separator>
</c:separator>
            </c:dLbl>
            <c:dLbl>
              <c:idx val="8"/>
              <c:layout>
                <c:manualLayout>
                  <c:x val="5.8502509785582628E-2"/>
                  <c:y val="-6.8483747223904701E-4"/>
                </c:manualLayout>
              </c:layout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separator>
</c:separator>
            </c:dLbl>
            <c:numFmt formatCode="0.0%" sourceLinked="0"/>
            <c:txPr>
              <a:bodyPr/>
              <a:lstStyle/>
              <a:p>
                <a:pPr>
                  <a:defRPr sz="1200" b="0">
                    <a:solidFill>
                      <a:schemeClr val="tx1"/>
                    </a:solidFill>
                  </a:defRPr>
                </a:pPr>
                <a:endParaRPr lang="en-US"/>
              </a:p>
            </c:txPr>
            <c:dLblPos val="bestFit"/>
            <c:showLegendKey val="0"/>
            <c:showVal val="1"/>
            <c:showCatName val="1"/>
            <c:showSerName val="0"/>
            <c:showPercent val="0"/>
            <c:showBubbleSize val="0"/>
            <c:separator>
</c:separator>
            <c:showLeaderLines val="1"/>
          </c:dLbls>
          <c:cat>
            <c:strRef>
              <c:f>Sheet1!$A$2:$A$10</c:f>
              <c:strCache>
                <c:ptCount val="9"/>
                <c:pt idx="0">
                  <c:v>Hospitals</c:v>
                </c:pt>
                <c:pt idx="1">
                  <c:v>Physicians</c:v>
                </c:pt>
                <c:pt idx="2">
                  <c:v>Drugs</c:v>
                </c:pt>
                <c:pt idx="3">
                  <c:v>Other Institutions</c:v>
                </c:pt>
                <c:pt idx="4">
                  <c:v>Other Health Spending</c:v>
                </c:pt>
                <c:pt idx="5">
                  <c:v>Other Professionals</c:v>
                </c:pt>
                <c:pt idx="6">
                  <c:v>Public Health</c:v>
                </c:pt>
                <c:pt idx="7">
                  <c:v>Capital</c:v>
                </c:pt>
                <c:pt idx="8">
                  <c:v>Administration</c:v>
                </c:pt>
              </c:strCache>
            </c:strRef>
          </c:cat>
          <c:val>
            <c:numRef>
              <c:f>Sheet1!$B$2:$B$10</c:f>
              <c:numCache>
                <c:formatCode>0.0%</c:formatCode>
                <c:ptCount val="9"/>
                <c:pt idx="0">
                  <c:v>0.29063276841245139</c:v>
                </c:pt>
                <c:pt idx="1">
                  <c:v>0.14224617573602197</c:v>
                </c:pt>
                <c:pt idx="2">
                  <c:v>0.12202750169146839</c:v>
                </c:pt>
                <c:pt idx="3">
                  <c:v>0.11780925524139327</c:v>
                </c:pt>
                <c:pt idx="4">
                  <c:v>9.1734459919416769E-2</c:v>
                </c:pt>
                <c:pt idx="5">
                  <c:v>8.1739372838204746E-2</c:v>
                </c:pt>
                <c:pt idx="6">
                  <c:v>7.0561478653375989E-2</c:v>
                </c:pt>
                <c:pt idx="7">
                  <c:v>5.2784067404714488E-2</c:v>
                </c:pt>
                <c:pt idx="8">
                  <c:v>3.0464920102952976E-2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</c:strCache>
            </c:strRef>
          </c:tx>
          <c:cat>
            <c:strRef>
              <c:f>Sheet1!$A$2:$A$10</c:f>
              <c:strCache>
                <c:ptCount val="9"/>
                <c:pt idx="0">
                  <c:v>Hospitals</c:v>
                </c:pt>
                <c:pt idx="1">
                  <c:v>Physicians</c:v>
                </c:pt>
                <c:pt idx="2">
                  <c:v>Drugs</c:v>
                </c:pt>
                <c:pt idx="3">
                  <c:v>Other Institutions</c:v>
                </c:pt>
                <c:pt idx="4">
                  <c:v>Other Health Spending</c:v>
                </c:pt>
                <c:pt idx="5">
                  <c:v>Other Professionals</c:v>
                </c:pt>
                <c:pt idx="6">
                  <c:v>Public Health</c:v>
                </c:pt>
                <c:pt idx="7">
                  <c:v>Capital</c:v>
                </c:pt>
                <c:pt idx="8">
                  <c:v>Administration</c:v>
                </c:pt>
              </c:strCache>
            </c:strRef>
          </c:cat>
          <c:val>
            <c:numRef>
              <c:f>Sheet1!$C$2:$C$10</c:f>
              <c:numCache>
                <c:formatCode>General</c:formatCode>
                <c:ptCount val="9"/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  <c:userShapes r:id="rId2"/>
</c:chartSpace>
</file>

<file path=ppt/charts/chart7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CA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6.30108317061987E-2"/>
          <c:y val="3.0012921461740359E-2"/>
          <c:w val="0.92002040624212367"/>
          <c:h val="0.718794760029996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&lt;1</c:v>
                </c:pt>
              </c:strCache>
            </c:strRef>
          </c:tx>
          <c:spPr>
            <a:solidFill>
              <a:srgbClr val="8B9B3C"/>
            </a:solidFill>
            <a:ln w="6350">
              <a:solidFill>
                <a:schemeClr val="tx1"/>
              </a:solidFill>
            </a:ln>
          </c:spPr>
          <c:invertIfNegative val="0"/>
          <c:dPt>
            <c:idx val="0"/>
            <c:invertIfNegative val="0"/>
            <c:bubble3D val="0"/>
            <c:spPr>
              <a:solidFill>
                <a:srgbClr val="8B9B3C"/>
              </a:solidFill>
              <a:ln w="6350">
                <a:solidFill>
                  <a:schemeClr val="tx1"/>
                </a:solidFill>
              </a:ln>
            </c:spPr>
          </c:dPt>
          <c:dLbls>
            <c:numFmt formatCode="0.0%" sourceLinked="0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numRef>
              <c:f>Sheet1!$A$2:$A$3</c:f>
              <c:numCache>
                <c:formatCode>General</c:formatCode>
                <c:ptCount val="2"/>
                <c:pt idx="0">
                  <c:v>2003</c:v>
                </c:pt>
                <c:pt idx="1">
                  <c:v>2013</c:v>
                </c:pt>
              </c:numCache>
            </c:numRef>
          </c:cat>
          <c:val>
            <c:numRef>
              <c:f>Sheet1!$B$2:$B$3</c:f>
              <c:numCache>
                <c:formatCode>0.0%</c:formatCode>
                <c:ptCount val="2"/>
                <c:pt idx="0">
                  <c:v>2.4958208516716072E-2</c:v>
                </c:pt>
                <c:pt idx="1">
                  <c:v>2.888193939721265E-2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1–64</c:v>
                </c:pt>
              </c:strCache>
            </c:strRef>
          </c:tx>
          <c:spPr>
            <a:solidFill>
              <a:schemeClr val="bg1"/>
            </a:solidFill>
            <a:ln w="6350">
              <a:solidFill>
                <a:schemeClr val="tx1"/>
              </a:solidFill>
            </a:ln>
          </c:spPr>
          <c:invertIfNegative val="0"/>
          <c:dLbls>
            <c:numFmt formatCode="0.0%" sourceLinked="0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numRef>
              <c:f>Sheet1!$A$2:$A$3</c:f>
              <c:numCache>
                <c:formatCode>General</c:formatCode>
                <c:ptCount val="2"/>
                <c:pt idx="0">
                  <c:v>2003</c:v>
                </c:pt>
                <c:pt idx="1">
                  <c:v>2013</c:v>
                </c:pt>
              </c:numCache>
            </c:numRef>
          </c:cat>
          <c:val>
            <c:numRef>
              <c:f>Sheet1!$C$2:$C$3</c:f>
              <c:numCache>
                <c:formatCode>0.0%</c:formatCode>
                <c:ptCount val="2"/>
                <c:pt idx="0">
                  <c:v>0.53110213417580565</c:v>
                </c:pt>
                <c:pt idx="1">
                  <c:v>0.53348720042419184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65+</c:v>
                </c:pt>
              </c:strCache>
            </c:strRef>
          </c:tx>
          <c:spPr>
            <a:solidFill>
              <a:srgbClr val="B3BD81"/>
            </a:solidFill>
            <a:ln w="6350">
              <a:solidFill>
                <a:schemeClr val="tx1"/>
              </a:solidFill>
            </a:ln>
          </c:spPr>
          <c:invertIfNegative val="0"/>
          <c:dLbls>
            <c:numFmt formatCode="0.0%" sourceLinked="0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numRef>
              <c:f>Sheet1!$A$2:$A$3</c:f>
              <c:numCache>
                <c:formatCode>General</c:formatCode>
                <c:ptCount val="2"/>
                <c:pt idx="0">
                  <c:v>2003</c:v>
                </c:pt>
                <c:pt idx="1">
                  <c:v>2013</c:v>
                </c:pt>
              </c:numCache>
            </c:numRef>
          </c:cat>
          <c:val>
            <c:numRef>
              <c:f>Sheet1!$D$2:$D$3</c:f>
              <c:numCache>
                <c:formatCode>0.0%</c:formatCode>
                <c:ptCount val="2"/>
                <c:pt idx="0">
                  <c:v>0.44393965730747803</c:v>
                </c:pt>
                <c:pt idx="1">
                  <c:v>0.43763086017859559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23015168"/>
        <c:axId val="123017088"/>
      </c:barChart>
      <c:catAx>
        <c:axId val="123015168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>
                    <a:solidFill>
                      <a:schemeClr val="tx1"/>
                    </a:solidFill>
                  </a:defRPr>
                </a:pPr>
                <a:r>
                  <a:rPr lang="en-CA" b="0" dirty="0" smtClean="0">
                    <a:solidFill>
                      <a:schemeClr val="tx1"/>
                    </a:solidFill>
                  </a:rPr>
                  <a:t>Age group</a:t>
                </a:r>
                <a:endParaRPr lang="en-CA" b="0" dirty="0">
                  <a:solidFill>
                    <a:schemeClr val="tx1"/>
                  </a:solidFill>
                </a:endParaRPr>
              </a:p>
            </c:rich>
          </c:tx>
          <c:layout>
            <c:manualLayout>
              <c:xMode val="edge"/>
              <c:yMode val="edge"/>
              <c:x val="0.47353359580052495"/>
              <c:y val="0.80581177352830902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spPr>
          <a:ln w="6350">
            <a:solidFill>
              <a:schemeClr val="tx1"/>
            </a:solidFill>
          </a:ln>
        </c:spPr>
        <c:crossAx val="123017088"/>
        <c:crosses val="autoZero"/>
        <c:auto val="1"/>
        <c:lblAlgn val="ctr"/>
        <c:lblOffset val="100"/>
        <c:noMultiLvlLbl val="0"/>
      </c:catAx>
      <c:valAx>
        <c:axId val="123017088"/>
        <c:scaling>
          <c:orientation val="minMax"/>
        </c:scaling>
        <c:delete val="0"/>
        <c:axPos val="l"/>
        <c:numFmt formatCode="0%" sourceLinked="0"/>
        <c:majorTickMark val="out"/>
        <c:minorTickMark val="none"/>
        <c:tickLblPos val="nextTo"/>
        <c:spPr>
          <a:ln w="6350">
            <a:solidFill>
              <a:schemeClr val="tx1"/>
            </a:solidFill>
          </a:ln>
        </c:spPr>
        <c:crossAx val="123015168"/>
        <c:crosses val="autoZero"/>
        <c:crossBetween val="between"/>
      </c:valAx>
    </c:plotArea>
    <c:legend>
      <c:legendPos val="b"/>
      <c:layout>
        <c:manualLayout>
          <c:xMode val="edge"/>
          <c:yMode val="edge"/>
          <c:x val="0.38857335958005251"/>
          <c:y val="0.88329208848893892"/>
          <c:w val="0.26913161115176837"/>
          <c:h val="6.6433070866141739E-2"/>
        </c:manualLayout>
      </c:layout>
      <c:overlay val="0"/>
      <c:txPr>
        <a:bodyPr/>
        <a:lstStyle/>
        <a:p>
          <a:pPr>
            <a:defRPr sz="1800" baseline="12000"/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1200"/>
      </a:pPr>
      <a:endParaRPr lang="en-US"/>
    </a:p>
  </c:txPr>
  <c:externalData r:id="rId1">
    <c:autoUpdate val="0"/>
  </c:externalData>
  <c:userShapes r:id="rId2"/>
</c:chartSpace>
</file>

<file path=ppt/charts/chart7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CA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3034593175853018"/>
          <c:y val="4.7046998031496062E-2"/>
          <c:w val="0.84984999999999999"/>
          <c:h val="0.67710034929103258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 Public  </c:v>
                </c:pt>
              </c:strCache>
            </c:strRef>
          </c:tx>
          <c:spPr>
            <a:ln w="12700">
              <a:solidFill>
                <a:srgbClr val="8B9B3C"/>
              </a:solidFill>
              <a:prstDash val="solid"/>
            </a:ln>
          </c:spPr>
          <c:marker>
            <c:symbol val="square"/>
            <c:size val="8"/>
            <c:spPr>
              <a:solidFill>
                <a:srgbClr val="8B9B3C"/>
              </a:solidFill>
              <a:ln w="6350">
                <a:solidFill>
                  <a:schemeClr val="tx1"/>
                </a:solidFill>
              </a:ln>
            </c:spPr>
          </c:marker>
          <c:dPt>
            <c:idx val="38"/>
            <c:bubble3D val="0"/>
          </c:dPt>
          <c:dPt>
            <c:idx val="39"/>
            <c:marker>
              <c:symbol val="circle"/>
              <c:size val="8"/>
              <c:spPr>
                <a:solidFill>
                  <a:schemeClr val="bg1"/>
                </a:solidFill>
                <a:ln w="6350">
                  <a:solidFill>
                    <a:schemeClr val="tx1"/>
                  </a:solidFill>
                </a:ln>
              </c:spPr>
            </c:marker>
            <c:bubble3D val="0"/>
          </c:dPt>
          <c:dPt>
            <c:idx val="40"/>
            <c:marker>
              <c:symbol val="circle"/>
              <c:size val="8"/>
              <c:spPr>
                <a:solidFill>
                  <a:schemeClr val="bg1"/>
                </a:solidFill>
                <a:ln w="6350">
                  <a:solidFill>
                    <a:schemeClr val="tx1"/>
                  </a:solidFill>
                </a:ln>
              </c:spPr>
            </c:marker>
            <c:bubble3D val="0"/>
          </c:dPt>
          <c:cat>
            <c:numRef>
              <c:f>Sheet1!$A$2:$A$42</c:f>
              <c:numCache>
                <c:formatCode>General</c:formatCode>
                <c:ptCount val="41"/>
                <c:pt idx="0">
                  <c:v>1975</c:v>
                </c:pt>
                <c:pt idx="1">
                  <c:v>1976</c:v>
                </c:pt>
                <c:pt idx="2">
                  <c:v>1977</c:v>
                </c:pt>
                <c:pt idx="3">
                  <c:v>1978</c:v>
                </c:pt>
                <c:pt idx="4">
                  <c:v>1979</c:v>
                </c:pt>
                <c:pt idx="5">
                  <c:v>1980</c:v>
                </c:pt>
                <c:pt idx="6">
                  <c:v>1981</c:v>
                </c:pt>
                <c:pt idx="7">
                  <c:v>1982</c:v>
                </c:pt>
                <c:pt idx="8">
                  <c:v>1983</c:v>
                </c:pt>
                <c:pt idx="9">
                  <c:v>1984</c:v>
                </c:pt>
                <c:pt idx="10">
                  <c:v>1985</c:v>
                </c:pt>
                <c:pt idx="11">
                  <c:v>1986</c:v>
                </c:pt>
                <c:pt idx="12">
                  <c:v>1987</c:v>
                </c:pt>
                <c:pt idx="13">
                  <c:v>1988</c:v>
                </c:pt>
                <c:pt idx="14">
                  <c:v>1989</c:v>
                </c:pt>
                <c:pt idx="15">
                  <c:v>1990</c:v>
                </c:pt>
                <c:pt idx="16">
                  <c:v>1991</c:v>
                </c:pt>
                <c:pt idx="17">
                  <c:v>1992</c:v>
                </c:pt>
                <c:pt idx="18">
                  <c:v>1993</c:v>
                </c:pt>
                <c:pt idx="19">
                  <c:v>1994</c:v>
                </c:pt>
                <c:pt idx="20">
                  <c:v>1995</c:v>
                </c:pt>
                <c:pt idx="21">
                  <c:v>1996</c:v>
                </c:pt>
                <c:pt idx="22">
                  <c:v>1997</c:v>
                </c:pt>
                <c:pt idx="23">
                  <c:v>1998</c:v>
                </c:pt>
                <c:pt idx="24">
                  <c:v>1999</c:v>
                </c:pt>
                <c:pt idx="25">
                  <c:v>2000</c:v>
                </c:pt>
                <c:pt idx="26">
                  <c:v>2001</c:v>
                </c:pt>
                <c:pt idx="27">
                  <c:v>2002</c:v>
                </c:pt>
                <c:pt idx="28">
                  <c:v>2003</c:v>
                </c:pt>
                <c:pt idx="29">
                  <c:v>2004</c:v>
                </c:pt>
                <c:pt idx="30">
                  <c:v>2005</c:v>
                </c:pt>
                <c:pt idx="31">
                  <c:v>2006</c:v>
                </c:pt>
                <c:pt idx="32">
                  <c:v>2007</c:v>
                </c:pt>
                <c:pt idx="33">
                  <c:v>2008</c:v>
                </c:pt>
                <c:pt idx="34">
                  <c:v>2009</c:v>
                </c:pt>
                <c:pt idx="35">
                  <c:v>2010</c:v>
                </c:pt>
                <c:pt idx="36">
                  <c:v>2011</c:v>
                </c:pt>
                <c:pt idx="37">
                  <c:v>2012</c:v>
                </c:pt>
                <c:pt idx="38">
                  <c:v>2013</c:v>
                </c:pt>
                <c:pt idx="39">
                  <c:v>2014</c:v>
                </c:pt>
                <c:pt idx="40">
                  <c:v>2015</c:v>
                </c:pt>
              </c:numCache>
            </c:numRef>
          </c:cat>
          <c:val>
            <c:numRef>
              <c:f>Sheet1!$B$2:$B$42</c:f>
              <c:numCache>
                <c:formatCode>_-"$"* #,##0_-;\-"$"* #,##0_-;_-"$"* "-"??_-;_-@_-</c:formatCode>
                <c:ptCount val="41"/>
                <c:pt idx="0">
                  <c:v>1289.4435193053052</c:v>
                </c:pt>
                <c:pt idx="1">
                  <c:v>1376.4517351648522</c:v>
                </c:pt>
                <c:pt idx="2">
                  <c:v>1366.2414864326104</c:v>
                </c:pt>
                <c:pt idx="3">
                  <c:v>1360.3810946558467</c:v>
                </c:pt>
                <c:pt idx="4">
                  <c:v>1332.178466680306</c:v>
                </c:pt>
                <c:pt idx="5">
                  <c:v>1407.5345526368055</c:v>
                </c:pt>
                <c:pt idx="6">
                  <c:v>1586.390286963599</c:v>
                </c:pt>
                <c:pt idx="7">
                  <c:v>1649.8152566123661</c:v>
                </c:pt>
                <c:pt idx="8">
                  <c:v>1681.0942718819815</c:v>
                </c:pt>
                <c:pt idx="9">
                  <c:v>1708.4376617126532</c:v>
                </c:pt>
                <c:pt idx="10">
                  <c:v>1745.4525942739733</c:v>
                </c:pt>
                <c:pt idx="11">
                  <c:v>1812.0574199055313</c:v>
                </c:pt>
                <c:pt idx="12">
                  <c:v>1852.7579515821071</c:v>
                </c:pt>
                <c:pt idx="13">
                  <c:v>1879.6865192264927</c:v>
                </c:pt>
                <c:pt idx="14">
                  <c:v>1931.7645189847494</c:v>
                </c:pt>
                <c:pt idx="15">
                  <c:v>2017.6049514978672</c:v>
                </c:pt>
                <c:pt idx="16">
                  <c:v>1996.2977586424408</c:v>
                </c:pt>
                <c:pt idx="17">
                  <c:v>2017.3037194256881</c:v>
                </c:pt>
                <c:pt idx="18">
                  <c:v>1992.3360461811458</c:v>
                </c:pt>
                <c:pt idx="19">
                  <c:v>1949.7813168470702</c:v>
                </c:pt>
                <c:pt idx="20">
                  <c:v>1959.0215511370279</c:v>
                </c:pt>
                <c:pt idx="21">
                  <c:v>1921.8709693845278</c:v>
                </c:pt>
                <c:pt idx="22">
                  <c:v>1982.1017354273222</c:v>
                </c:pt>
                <c:pt idx="23">
                  <c:v>2058.100534640917</c:v>
                </c:pt>
                <c:pt idx="24">
                  <c:v>2286.8111554006796</c:v>
                </c:pt>
                <c:pt idx="25">
                  <c:v>2386.9219055633744</c:v>
                </c:pt>
                <c:pt idx="26">
                  <c:v>2466.5897868431953</c:v>
                </c:pt>
                <c:pt idx="27">
                  <c:v>2517.9565029918276</c:v>
                </c:pt>
                <c:pt idx="28">
                  <c:v>2666.0796967742663</c:v>
                </c:pt>
                <c:pt idx="29">
                  <c:v>2748.3493368040085</c:v>
                </c:pt>
                <c:pt idx="30">
                  <c:v>2822.9127661274501</c:v>
                </c:pt>
                <c:pt idx="31">
                  <c:v>2855.976565787942</c:v>
                </c:pt>
                <c:pt idx="32">
                  <c:v>2894.3233371727711</c:v>
                </c:pt>
                <c:pt idx="33">
                  <c:v>2960.3651824424137</c:v>
                </c:pt>
                <c:pt idx="34">
                  <c:v>3089.2184055236307</c:v>
                </c:pt>
                <c:pt idx="35">
                  <c:v>3116.1016385954717</c:v>
                </c:pt>
                <c:pt idx="36">
                  <c:v>3135.3668021975855</c:v>
                </c:pt>
                <c:pt idx="37">
                  <c:v>3209.4943404505075</c:v>
                </c:pt>
                <c:pt idx="38">
                  <c:v>3169.2154972987391</c:v>
                </c:pt>
                <c:pt idx="39">
                  <c:v>3131.8623058437915</c:v>
                </c:pt>
                <c:pt idx="40">
                  <c:v>3103.2053827986833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 Private </c:v>
                </c:pt>
              </c:strCache>
            </c:strRef>
          </c:tx>
          <c:spPr>
            <a:ln w="12700">
              <a:solidFill>
                <a:srgbClr val="B3BD81"/>
              </a:solidFill>
            </a:ln>
          </c:spPr>
          <c:marker>
            <c:symbol val="diamond"/>
            <c:size val="9"/>
            <c:spPr>
              <a:solidFill>
                <a:srgbClr val="B3BD81"/>
              </a:solidFill>
              <a:ln w="6350">
                <a:solidFill>
                  <a:schemeClr val="tx1"/>
                </a:solidFill>
              </a:ln>
            </c:spPr>
          </c:marker>
          <c:dPt>
            <c:idx val="38"/>
            <c:bubble3D val="0"/>
          </c:dPt>
          <c:dPt>
            <c:idx val="39"/>
            <c:marker>
              <c:symbol val="circle"/>
              <c:size val="8"/>
              <c:spPr>
                <a:solidFill>
                  <a:schemeClr val="bg1"/>
                </a:solidFill>
                <a:ln w="6350">
                  <a:solidFill>
                    <a:schemeClr val="tx1"/>
                  </a:solidFill>
                </a:ln>
              </c:spPr>
            </c:marker>
            <c:bubble3D val="0"/>
          </c:dPt>
          <c:dPt>
            <c:idx val="40"/>
            <c:marker>
              <c:symbol val="circle"/>
              <c:size val="8"/>
              <c:spPr>
                <a:solidFill>
                  <a:schemeClr val="bg1"/>
                </a:solidFill>
                <a:ln w="6350">
                  <a:solidFill>
                    <a:schemeClr val="tx1"/>
                  </a:solidFill>
                </a:ln>
              </c:spPr>
            </c:marker>
            <c:bubble3D val="0"/>
          </c:dPt>
          <c:cat>
            <c:numRef>
              <c:f>Sheet1!$A$2:$A$42</c:f>
              <c:numCache>
                <c:formatCode>General</c:formatCode>
                <c:ptCount val="41"/>
                <c:pt idx="0">
                  <c:v>1975</c:v>
                </c:pt>
                <c:pt idx="1">
                  <c:v>1976</c:v>
                </c:pt>
                <c:pt idx="2">
                  <c:v>1977</c:v>
                </c:pt>
                <c:pt idx="3">
                  <c:v>1978</c:v>
                </c:pt>
                <c:pt idx="4">
                  <c:v>1979</c:v>
                </c:pt>
                <c:pt idx="5">
                  <c:v>1980</c:v>
                </c:pt>
                <c:pt idx="6">
                  <c:v>1981</c:v>
                </c:pt>
                <c:pt idx="7">
                  <c:v>1982</c:v>
                </c:pt>
                <c:pt idx="8">
                  <c:v>1983</c:v>
                </c:pt>
                <c:pt idx="9">
                  <c:v>1984</c:v>
                </c:pt>
                <c:pt idx="10">
                  <c:v>1985</c:v>
                </c:pt>
                <c:pt idx="11">
                  <c:v>1986</c:v>
                </c:pt>
                <c:pt idx="12">
                  <c:v>1987</c:v>
                </c:pt>
                <c:pt idx="13">
                  <c:v>1988</c:v>
                </c:pt>
                <c:pt idx="14">
                  <c:v>1989</c:v>
                </c:pt>
                <c:pt idx="15">
                  <c:v>1990</c:v>
                </c:pt>
                <c:pt idx="16">
                  <c:v>1991</c:v>
                </c:pt>
                <c:pt idx="17">
                  <c:v>1992</c:v>
                </c:pt>
                <c:pt idx="18">
                  <c:v>1993</c:v>
                </c:pt>
                <c:pt idx="19">
                  <c:v>1994</c:v>
                </c:pt>
                <c:pt idx="20">
                  <c:v>1995</c:v>
                </c:pt>
                <c:pt idx="21">
                  <c:v>1996</c:v>
                </c:pt>
                <c:pt idx="22">
                  <c:v>1997</c:v>
                </c:pt>
                <c:pt idx="23">
                  <c:v>1998</c:v>
                </c:pt>
                <c:pt idx="24">
                  <c:v>1999</c:v>
                </c:pt>
                <c:pt idx="25">
                  <c:v>2000</c:v>
                </c:pt>
                <c:pt idx="26">
                  <c:v>2001</c:v>
                </c:pt>
                <c:pt idx="27">
                  <c:v>2002</c:v>
                </c:pt>
                <c:pt idx="28">
                  <c:v>2003</c:v>
                </c:pt>
                <c:pt idx="29">
                  <c:v>2004</c:v>
                </c:pt>
                <c:pt idx="30">
                  <c:v>2005</c:v>
                </c:pt>
                <c:pt idx="31">
                  <c:v>2006</c:v>
                </c:pt>
                <c:pt idx="32">
                  <c:v>2007</c:v>
                </c:pt>
                <c:pt idx="33">
                  <c:v>2008</c:v>
                </c:pt>
                <c:pt idx="34">
                  <c:v>2009</c:v>
                </c:pt>
                <c:pt idx="35">
                  <c:v>2010</c:v>
                </c:pt>
                <c:pt idx="36">
                  <c:v>2011</c:v>
                </c:pt>
                <c:pt idx="37">
                  <c:v>2012</c:v>
                </c:pt>
                <c:pt idx="38">
                  <c:v>2013</c:v>
                </c:pt>
                <c:pt idx="39">
                  <c:v>2014</c:v>
                </c:pt>
                <c:pt idx="40">
                  <c:v>2015</c:v>
                </c:pt>
              </c:numCache>
            </c:numRef>
          </c:cat>
          <c:val>
            <c:numRef>
              <c:f>Sheet1!$C$2:$C$42</c:f>
              <c:numCache>
                <c:formatCode>_-"$"* #,##0_-;\-"$"* #,##0_-;_-"$"* "-"??_-;_-@_-</c:formatCode>
                <c:ptCount val="41"/>
                <c:pt idx="0">
                  <c:v>377.06932808289946</c:v>
                </c:pt>
                <c:pt idx="1">
                  <c:v>346.08792608235024</c:v>
                </c:pt>
                <c:pt idx="2">
                  <c:v>384.89698114677122</c:v>
                </c:pt>
                <c:pt idx="3">
                  <c:v>382.14186449641147</c:v>
                </c:pt>
                <c:pt idx="4">
                  <c:v>429.76928182310479</c:v>
                </c:pt>
                <c:pt idx="5">
                  <c:v>478.37135657260558</c:v>
                </c:pt>
                <c:pt idx="6">
                  <c:v>545.68222905850723</c:v>
                </c:pt>
                <c:pt idx="7">
                  <c:v>544.24242252349575</c:v>
                </c:pt>
                <c:pt idx="8">
                  <c:v>520.30632683031877</c:v>
                </c:pt>
                <c:pt idx="9">
                  <c:v>538.08316979070264</c:v>
                </c:pt>
                <c:pt idx="10">
                  <c:v>576.23614834821296</c:v>
                </c:pt>
                <c:pt idx="11">
                  <c:v>607.46842172815468</c:v>
                </c:pt>
                <c:pt idx="12">
                  <c:v>562.91611533799994</c:v>
                </c:pt>
                <c:pt idx="13">
                  <c:v>506.50463162191596</c:v>
                </c:pt>
                <c:pt idx="14">
                  <c:v>532.48277834807595</c:v>
                </c:pt>
                <c:pt idx="15">
                  <c:v>562.81688416075895</c:v>
                </c:pt>
                <c:pt idx="16">
                  <c:v>569.25772206824774</c:v>
                </c:pt>
                <c:pt idx="17">
                  <c:v>578.87091564912998</c:v>
                </c:pt>
                <c:pt idx="18">
                  <c:v>621.86495162788117</c:v>
                </c:pt>
                <c:pt idx="19">
                  <c:v>638.02785957318781</c:v>
                </c:pt>
                <c:pt idx="20">
                  <c:v>669.76115751279929</c:v>
                </c:pt>
                <c:pt idx="21">
                  <c:v>701.47920013878718</c:v>
                </c:pt>
                <c:pt idx="22">
                  <c:v>746.91010606065311</c:v>
                </c:pt>
                <c:pt idx="23">
                  <c:v>777.39297624455014</c:v>
                </c:pt>
                <c:pt idx="24">
                  <c:v>837.71497603655507</c:v>
                </c:pt>
                <c:pt idx="25">
                  <c:v>859.65171376773128</c:v>
                </c:pt>
                <c:pt idx="26">
                  <c:v>935.75685551339689</c:v>
                </c:pt>
                <c:pt idx="27">
                  <c:v>947.63223373683627</c:v>
                </c:pt>
                <c:pt idx="28">
                  <c:v>942.25522147523066</c:v>
                </c:pt>
                <c:pt idx="29">
                  <c:v>963.14623091407896</c:v>
                </c:pt>
                <c:pt idx="30">
                  <c:v>1004.5547154752894</c:v>
                </c:pt>
                <c:pt idx="31">
                  <c:v>1063.9938893839806</c:v>
                </c:pt>
                <c:pt idx="32">
                  <c:v>1080.3624254813908</c:v>
                </c:pt>
                <c:pt idx="33">
                  <c:v>1138.8408195086313</c:v>
                </c:pt>
                <c:pt idx="34">
                  <c:v>1161.5397710385971</c:v>
                </c:pt>
                <c:pt idx="35">
                  <c:v>1248.7313412608817</c:v>
                </c:pt>
                <c:pt idx="36">
                  <c:v>1204.6991248058371</c:v>
                </c:pt>
                <c:pt idx="37">
                  <c:v>1247.8200344340951</c:v>
                </c:pt>
                <c:pt idx="38">
                  <c:v>1220.8465574498462</c:v>
                </c:pt>
                <c:pt idx="39">
                  <c:v>1225.5554649064886</c:v>
                </c:pt>
                <c:pt idx="40">
                  <c:v>1237.1891434810148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Forecast</c:v>
                </c:pt>
              </c:strCache>
            </c:strRef>
          </c:tx>
          <c:spPr>
            <a:ln w="12700">
              <a:solidFill>
                <a:srgbClr val="93A445"/>
              </a:solidFill>
            </a:ln>
          </c:spPr>
          <c:marker>
            <c:symbol val="circle"/>
            <c:size val="8"/>
            <c:spPr>
              <a:solidFill>
                <a:schemeClr val="bg1"/>
              </a:solidFill>
              <a:ln>
                <a:solidFill>
                  <a:schemeClr val="tx1"/>
                </a:solidFill>
              </a:ln>
            </c:spPr>
          </c:marker>
          <c:cat>
            <c:numRef>
              <c:f>Sheet1!$A$2:$A$42</c:f>
              <c:numCache>
                <c:formatCode>General</c:formatCode>
                <c:ptCount val="41"/>
                <c:pt idx="0">
                  <c:v>1975</c:v>
                </c:pt>
                <c:pt idx="1">
                  <c:v>1976</c:v>
                </c:pt>
                <c:pt idx="2">
                  <c:v>1977</c:v>
                </c:pt>
                <c:pt idx="3">
                  <c:v>1978</c:v>
                </c:pt>
                <c:pt idx="4">
                  <c:v>1979</c:v>
                </c:pt>
                <c:pt idx="5">
                  <c:v>1980</c:v>
                </c:pt>
                <c:pt idx="6">
                  <c:v>1981</c:v>
                </c:pt>
                <c:pt idx="7">
                  <c:v>1982</c:v>
                </c:pt>
                <c:pt idx="8">
                  <c:v>1983</c:v>
                </c:pt>
                <c:pt idx="9">
                  <c:v>1984</c:v>
                </c:pt>
                <c:pt idx="10">
                  <c:v>1985</c:v>
                </c:pt>
                <c:pt idx="11">
                  <c:v>1986</c:v>
                </c:pt>
                <c:pt idx="12">
                  <c:v>1987</c:v>
                </c:pt>
                <c:pt idx="13">
                  <c:v>1988</c:v>
                </c:pt>
                <c:pt idx="14">
                  <c:v>1989</c:v>
                </c:pt>
                <c:pt idx="15">
                  <c:v>1990</c:v>
                </c:pt>
                <c:pt idx="16">
                  <c:v>1991</c:v>
                </c:pt>
                <c:pt idx="17">
                  <c:v>1992</c:v>
                </c:pt>
                <c:pt idx="18">
                  <c:v>1993</c:v>
                </c:pt>
                <c:pt idx="19">
                  <c:v>1994</c:v>
                </c:pt>
                <c:pt idx="20">
                  <c:v>1995</c:v>
                </c:pt>
                <c:pt idx="21">
                  <c:v>1996</c:v>
                </c:pt>
                <c:pt idx="22">
                  <c:v>1997</c:v>
                </c:pt>
                <c:pt idx="23">
                  <c:v>1998</c:v>
                </c:pt>
                <c:pt idx="24">
                  <c:v>1999</c:v>
                </c:pt>
                <c:pt idx="25">
                  <c:v>2000</c:v>
                </c:pt>
                <c:pt idx="26">
                  <c:v>2001</c:v>
                </c:pt>
                <c:pt idx="27">
                  <c:v>2002</c:v>
                </c:pt>
                <c:pt idx="28">
                  <c:v>2003</c:v>
                </c:pt>
                <c:pt idx="29">
                  <c:v>2004</c:v>
                </c:pt>
                <c:pt idx="30">
                  <c:v>2005</c:v>
                </c:pt>
                <c:pt idx="31">
                  <c:v>2006</c:v>
                </c:pt>
                <c:pt idx="32">
                  <c:v>2007</c:v>
                </c:pt>
                <c:pt idx="33">
                  <c:v>2008</c:v>
                </c:pt>
                <c:pt idx="34">
                  <c:v>2009</c:v>
                </c:pt>
                <c:pt idx="35">
                  <c:v>2010</c:v>
                </c:pt>
                <c:pt idx="36">
                  <c:v>2011</c:v>
                </c:pt>
                <c:pt idx="37">
                  <c:v>2012</c:v>
                </c:pt>
                <c:pt idx="38">
                  <c:v>2013</c:v>
                </c:pt>
                <c:pt idx="39">
                  <c:v>2014</c:v>
                </c:pt>
                <c:pt idx="40">
                  <c:v>2015</c:v>
                </c:pt>
              </c:numCache>
            </c:numRef>
          </c:cat>
          <c:val>
            <c:numRef>
              <c:f>Sheet1!$D$2:$D$42</c:f>
              <c:numCache>
                <c:formatCode>General</c:formatCode>
                <c:ptCount val="41"/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22795520"/>
        <c:axId val="122798464"/>
      </c:lineChart>
      <c:catAx>
        <c:axId val="122795520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ln w="6350">
            <a:solidFill>
              <a:schemeClr val="tx1"/>
            </a:solidFill>
          </a:ln>
        </c:spPr>
        <c:txPr>
          <a:bodyPr rot="-2700000"/>
          <a:lstStyle/>
          <a:p>
            <a:pPr>
              <a:defRPr sz="1200"/>
            </a:pPr>
            <a:endParaRPr lang="en-US"/>
          </a:p>
        </c:txPr>
        <c:crossAx val="122798464"/>
        <c:crosses val="autoZero"/>
        <c:auto val="1"/>
        <c:lblAlgn val="ctr"/>
        <c:lblOffset val="100"/>
        <c:noMultiLvlLbl val="0"/>
      </c:catAx>
      <c:valAx>
        <c:axId val="122798464"/>
        <c:scaling>
          <c:orientation val="minMax"/>
        </c:scaling>
        <c:delete val="0"/>
        <c:axPos val="l"/>
        <c:numFmt formatCode="&quot;$&quot;#,##0" sourceLinked="0"/>
        <c:majorTickMark val="out"/>
        <c:minorTickMark val="none"/>
        <c:tickLblPos val="nextTo"/>
        <c:spPr>
          <a:ln w="6350">
            <a:solidFill>
              <a:schemeClr val="tx1"/>
            </a:solidFill>
          </a:ln>
        </c:spPr>
        <c:txPr>
          <a:bodyPr/>
          <a:lstStyle/>
          <a:p>
            <a:pPr>
              <a:defRPr sz="1200"/>
            </a:pPr>
            <a:endParaRPr lang="en-US"/>
          </a:p>
        </c:txPr>
        <c:crossAx val="122795520"/>
        <c:crosses val="autoZero"/>
        <c:crossBetween val="between"/>
      </c:valAx>
    </c:plotArea>
    <c:legend>
      <c:legendPos val="b"/>
      <c:layout>
        <c:manualLayout>
          <c:xMode val="edge"/>
          <c:yMode val="edge"/>
          <c:x val="0.20861902887139108"/>
          <c:y val="0.86331686800862384"/>
          <c:w val="0.61979889666569454"/>
          <c:h val="5.1816950300567266E-2"/>
        </c:manualLayout>
      </c:layout>
      <c:overlay val="0"/>
      <c:spPr>
        <a:noFill/>
      </c:spPr>
      <c:txPr>
        <a:bodyPr/>
        <a:lstStyle/>
        <a:p>
          <a:pPr>
            <a:defRPr sz="1800" baseline="12000"/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  <c:userShapes r:id="rId2"/>
</c:chartSpace>
</file>

<file path=ppt/charts/chart7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CA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8.0445144356955378E-2"/>
          <c:y val="3.3686329463054408E-2"/>
          <c:w val="0.88501640419947514"/>
          <c:h val="0.74983251034298681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Expenditure</c:v>
                </c:pt>
              </c:strCache>
            </c:strRef>
          </c:tx>
          <c:spPr>
            <a:ln w="12700">
              <a:solidFill>
                <a:srgbClr val="8B9B3C"/>
              </a:solidFill>
              <a:prstDash val="solid"/>
            </a:ln>
          </c:spPr>
          <c:marker>
            <c:symbol val="diamond"/>
            <c:size val="9"/>
            <c:spPr>
              <a:solidFill>
                <a:srgbClr val="8B9B3C"/>
              </a:solidFill>
              <a:ln w="6350">
                <a:solidFill>
                  <a:schemeClr val="tx1"/>
                </a:solidFill>
                <a:prstDash val="solid"/>
              </a:ln>
            </c:spPr>
          </c:marker>
          <c:dPt>
            <c:idx val="35"/>
            <c:bubble3D val="0"/>
          </c:dPt>
          <c:dPt>
            <c:idx val="36"/>
            <c:marker>
              <c:spPr>
                <a:solidFill>
                  <a:srgbClr val="8B9B3C"/>
                </a:solidFill>
                <a:ln w="6350">
                  <a:solidFill>
                    <a:schemeClr val="tx1"/>
                  </a:solidFill>
                  <a:prstDash val="solid"/>
                </a:ln>
                <a:effectLst>
                  <a:outerShdw blurRad="50800" dist="50800" dir="5400000" algn="ctr" rotWithShape="0">
                    <a:schemeClr val="bg1"/>
                  </a:outerShdw>
                </a:effectLst>
              </c:spPr>
            </c:marker>
            <c:bubble3D val="0"/>
            <c:spPr>
              <a:ln w="12700">
                <a:solidFill>
                  <a:srgbClr val="8B9B3C"/>
                </a:solidFill>
                <a:prstDash val="solid"/>
              </a:ln>
              <a:effectLst>
                <a:outerShdw blurRad="50800" dist="50800" dir="5400000" algn="ctr" rotWithShape="0">
                  <a:schemeClr val="bg1"/>
                </a:outerShdw>
              </a:effectLst>
            </c:spPr>
          </c:dPt>
          <c:dPt>
            <c:idx val="37"/>
            <c:bubble3D val="0"/>
          </c:dPt>
          <c:dPt>
            <c:idx val="38"/>
            <c:bubble3D val="0"/>
            <c:spPr>
              <a:ln w="12700">
                <a:solidFill>
                  <a:srgbClr val="8B9B3C"/>
                </a:solidFill>
                <a:prstDash val="solid"/>
              </a:ln>
            </c:spPr>
          </c:dPt>
          <c:dPt>
            <c:idx val="39"/>
            <c:marker>
              <c:symbol val="circle"/>
              <c:size val="8"/>
              <c:spPr>
                <a:solidFill>
                  <a:schemeClr val="bg1"/>
                </a:solidFill>
                <a:ln w="6350">
                  <a:solidFill>
                    <a:schemeClr val="tx1"/>
                  </a:solidFill>
                  <a:prstDash val="solid"/>
                </a:ln>
              </c:spPr>
            </c:marker>
            <c:bubble3D val="0"/>
            <c:spPr>
              <a:ln w="12700">
                <a:solidFill>
                  <a:srgbClr val="8B9B3C"/>
                </a:solidFill>
                <a:prstDash val="solid"/>
              </a:ln>
            </c:spPr>
          </c:dPt>
          <c:dPt>
            <c:idx val="40"/>
            <c:marker>
              <c:symbol val="circle"/>
              <c:size val="8"/>
              <c:spPr>
                <a:solidFill>
                  <a:schemeClr val="bg1"/>
                </a:solidFill>
                <a:ln w="6350">
                  <a:solidFill>
                    <a:schemeClr val="tx1"/>
                  </a:solidFill>
                  <a:prstDash val="solid"/>
                </a:ln>
              </c:spPr>
            </c:marker>
            <c:bubble3D val="0"/>
          </c:dPt>
          <c:cat>
            <c:numRef>
              <c:f>Sheet1!$A$2:$A$42</c:f>
              <c:numCache>
                <c:formatCode>General</c:formatCode>
                <c:ptCount val="41"/>
                <c:pt idx="0">
                  <c:v>1975</c:v>
                </c:pt>
                <c:pt idx="1">
                  <c:v>1976</c:v>
                </c:pt>
                <c:pt idx="2">
                  <c:v>1977</c:v>
                </c:pt>
                <c:pt idx="3">
                  <c:v>1978</c:v>
                </c:pt>
                <c:pt idx="4">
                  <c:v>1979</c:v>
                </c:pt>
                <c:pt idx="5">
                  <c:v>1980</c:v>
                </c:pt>
                <c:pt idx="6">
                  <c:v>1981</c:v>
                </c:pt>
                <c:pt idx="7">
                  <c:v>1982</c:v>
                </c:pt>
                <c:pt idx="8">
                  <c:v>1983</c:v>
                </c:pt>
                <c:pt idx="9">
                  <c:v>1984</c:v>
                </c:pt>
                <c:pt idx="10">
                  <c:v>1985</c:v>
                </c:pt>
                <c:pt idx="11">
                  <c:v>1986</c:v>
                </c:pt>
                <c:pt idx="12">
                  <c:v>1987</c:v>
                </c:pt>
                <c:pt idx="13">
                  <c:v>1988</c:v>
                </c:pt>
                <c:pt idx="14">
                  <c:v>1989</c:v>
                </c:pt>
                <c:pt idx="15">
                  <c:v>1990</c:v>
                </c:pt>
                <c:pt idx="16">
                  <c:v>1991</c:v>
                </c:pt>
                <c:pt idx="17">
                  <c:v>1992</c:v>
                </c:pt>
                <c:pt idx="18">
                  <c:v>1993</c:v>
                </c:pt>
                <c:pt idx="19">
                  <c:v>1994</c:v>
                </c:pt>
                <c:pt idx="20">
                  <c:v>1995</c:v>
                </c:pt>
                <c:pt idx="21">
                  <c:v>1996</c:v>
                </c:pt>
                <c:pt idx="22">
                  <c:v>1997</c:v>
                </c:pt>
                <c:pt idx="23">
                  <c:v>1998</c:v>
                </c:pt>
                <c:pt idx="24">
                  <c:v>1999</c:v>
                </c:pt>
                <c:pt idx="25">
                  <c:v>2000</c:v>
                </c:pt>
                <c:pt idx="26">
                  <c:v>2001</c:v>
                </c:pt>
                <c:pt idx="27">
                  <c:v>2002</c:v>
                </c:pt>
                <c:pt idx="28">
                  <c:v>2003</c:v>
                </c:pt>
                <c:pt idx="29">
                  <c:v>2004</c:v>
                </c:pt>
                <c:pt idx="30">
                  <c:v>2005</c:v>
                </c:pt>
                <c:pt idx="31">
                  <c:v>2006</c:v>
                </c:pt>
                <c:pt idx="32">
                  <c:v>2007</c:v>
                </c:pt>
                <c:pt idx="33">
                  <c:v>2008</c:v>
                </c:pt>
                <c:pt idx="34">
                  <c:v>2009</c:v>
                </c:pt>
                <c:pt idx="35">
                  <c:v>2010</c:v>
                </c:pt>
                <c:pt idx="36">
                  <c:v>2011</c:v>
                </c:pt>
                <c:pt idx="37">
                  <c:v>2012</c:v>
                </c:pt>
                <c:pt idx="38">
                  <c:v>2013</c:v>
                </c:pt>
                <c:pt idx="39">
                  <c:v>2014</c:v>
                </c:pt>
                <c:pt idx="40">
                  <c:v>2015</c:v>
                </c:pt>
              </c:numCache>
            </c:numRef>
          </c:cat>
          <c:val>
            <c:numRef>
              <c:f>Sheet1!$B$2:$B$42</c:f>
              <c:numCache>
                <c:formatCode>0.00</c:formatCode>
                <c:ptCount val="41"/>
                <c:pt idx="0">
                  <c:v>0.4411969529920165</c:v>
                </c:pt>
                <c:pt idx="1">
                  <c:v>0.52034040165400741</c:v>
                </c:pt>
                <c:pt idx="2">
                  <c:v>0.5873667119240954</c:v>
                </c:pt>
                <c:pt idx="3">
                  <c:v>0.6223833136436675</c:v>
                </c:pt>
                <c:pt idx="4">
                  <c:v>0.70346742574827981</c:v>
                </c:pt>
                <c:pt idx="5">
                  <c:v>0.81568274303646993</c:v>
                </c:pt>
                <c:pt idx="6">
                  <c:v>0.94901814211106406</c:v>
                </c:pt>
                <c:pt idx="7">
                  <c:v>1.1299625739281218</c:v>
                </c:pt>
                <c:pt idx="8">
                  <c:v>1.257600152291779</c:v>
                </c:pt>
                <c:pt idx="9">
                  <c:v>1.3713282976339116</c:v>
                </c:pt>
                <c:pt idx="10">
                  <c:v>1.5287537077574669</c:v>
                </c:pt>
                <c:pt idx="11">
                  <c:v>1.7036330017553982</c:v>
                </c:pt>
                <c:pt idx="12">
                  <c:v>1.7677816620724383</c:v>
                </c:pt>
                <c:pt idx="13">
                  <c:v>1.8376444821806346</c:v>
                </c:pt>
                <c:pt idx="14">
                  <c:v>2.0528634669753636</c:v>
                </c:pt>
                <c:pt idx="15">
                  <c:v>2.2521769710966137</c:v>
                </c:pt>
                <c:pt idx="16">
                  <c:v>2.3198192697497277</c:v>
                </c:pt>
                <c:pt idx="17">
                  <c:v>2.3253653318749588</c:v>
                </c:pt>
                <c:pt idx="18">
                  <c:v>2.3019261070854755</c:v>
                </c:pt>
                <c:pt idx="19">
                  <c:v>2.3852177623517794</c:v>
                </c:pt>
                <c:pt idx="20">
                  <c:v>2.4422769006547496</c:v>
                </c:pt>
                <c:pt idx="21">
                  <c:v>2.4900243848932471</c:v>
                </c:pt>
                <c:pt idx="22">
                  <c:v>2.6561881697298899</c:v>
                </c:pt>
                <c:pt idx="23">
                  <c:v>2.7781944176820135</c:v>
                </c:pt>
                <c:pt idx="24">
                  <c:v>2.9819473644613552</c:v>
                </c:pt>
                <c:pt idx="25">
                  <c:v>3.1659802305815541</c:v>
                </c:pt>
                <c:pt idx="26">
                  <c:v>3.470774345303028</c:v>
                </c:pt>
                <c:pt idx="27">
                  <c:v>3.6399246454860332</c:v>
                </c:pt>
                <c:pt idx="28">
                  <c:v>3.8904344064017389</c:v>
                </c:pt>
                <c:pt idx="29">
                  <c:v>4.1446982398799141</c:v>
                </c:pt>
                <c:pt idx="30">
                  <c:v>4.4414106219468756</c:v>
                </c:pt>
                <c:pt idx="31">
                  <c:v>4.7885130802318878</c:v>
                </c:pt>
                <c:pt idx="32">
                  <c:v>5.1274009985051174</c:v>
                </c:pt>
                <c:pt idx="33">
                  <c:v>5.4681296602718019</c:v>
                </c:pt>
                <c:pt idx="34">
                  <c:v>5.844647695880127</c:v>
                </c:pt>
                <c:pt idx="35">
                  <c:v>6.2907116042427456</c:v>
                </c:pt>
                <c:pt idx="36">
                  <c:v>6.6377726927359166</c:v>
                </c:pt>
                <c:pt idx="37">
                  <c:v>6.8359105224906944</c:v>
                </c:pt>
                <c:pt idx="38">
                  <c:v>7.1860214807154241</c:v>
                </c:pt>
                <c:pt idx="39">
                  <c:v>7.4337237700794354</c:v>
                </c:pt>
                <c:pt idx="40">
                  <c:v>7.5736642790931326</c:v>
                </c:pt>
              </c:numCache>
            </c:numRef>
          </c:val>
          <c:smooth val="0"/>
        </c:ser>
        <c:ser>
          <c:idx val="2"/>
          <c:order val="1"/>
          <c:tx>
            <c:strRef>
              <c:f>Sheet1!$C$1</c:f>
              <c:strCache>
                <c:ptCount val="1"/>
                <c:pt idx="0">
                  <c:v>Forecast</c:v>
                </c:pt>
              </c:strCache>
            </c:strRef>
          </c:tx>
          <c:spPr>
            <a:ln w="12700">
              <a:solidFill>
                <a:srgbClr val="8B9B3C"/>
              </a:solidFill>
            </a:ln>
          </c:spPr>
          <c:marker>
            <c:symbol val="circle"/>
            <c:size val="7"/>
            <c:spPr>
              <a:solidFill>
                <a:schemeClr val="bg1"/>
              </a:solidFill>
              <a:ln>
                <a:solidFill>
                  <a:schemeClr val="tx1"/>
                </a:solidFill>
              </a:ln>
            </c:spPr>
          </c:marker>
          <c:cat>
            <c:numRef>
              <c:f>Sheet1!$A$2:$A$42</c:f>
              <c:numCache>
                <c:formatCode>General</c:formatCode>
                <c:ptCount val="41"/>
                <c:pt idx="0">
                  <c:v>1975</c:v>
                </c:pt>
                <c:pt idx="1">
                  <c:v>1976</c:v>
                </c:pt>
                <c:pt idx="2">
                  <c:v>1977</c:v>
                </c:pt>
                <c:pt idx="3">
                  <c:v>1978</c:v>
                </c:pt>
                <c:pt idx="4">
                  <c:v>1979</c:v>
                </c:pt>
                <c:pt idx="5">
                  <c:v>1980</c:v>
                </c:pt>
                <c:pt idx="6">
                  <c:v>1981</c:v>
                </c:pt>
                <c:pt idx="7">
                  <c:v>1982</c:v>
                </c:pt>
                <c:pt idx="8">
                  <c:v>1983</c:v>
                </c:pt>
                <c:pt idx="9">
                  <c:v>1984</c:v>
                </c:pt>
                <c:pt idx="10">
                  <c:v>1985</c:v>
                </c:pt>
                <c:pt idx="11">
                  <c:v>1986</c:v>
                </c:pt>
                <c:pt idx="12">
                  <c:v>1987</c:v>
                </c:pt>
                <c:pt idx="13">
                  <c:v>1988</c:v>
                </c:pt>
                <c:pt idx="14">
                  <c:v>1989</c:v>
                </c:pt>
                <c:pt idx="15">
                  <c:v>1990</c:v>
                </c:pt>
                <c:pt idx="16">
                  <c:v>1991</c:v>
                </c:pt>
                <c:pt idx="17">
                  <c:v>1992</c:v>
                </c:pt>
                <c:pt idx="18">
                  <c:v>1993</c:v>
                </c:pt>
                <c:pt idx="19">
                  <c:v>1994</c:v>
                </c:pt>
                <c:pt idx="20">
                  <c:v>1995</c:v>
                </c:pt>
                <c:pt idx="21">
                  <c:v>1996</c:v>
                </c:pt>
                <c:pt idx="22">
                  <c:v>1997</c:v>
                </c:pt>
                <c:pt idx="23">
                  <c:v>1998</c:v>
                </c:pt>
                <c:pt idx="24">
                  <c:v>1999</c:v>
                </c:pt>
                <c:pt idx="25">
                  <c:v>2000</c:v>
                </c:pt>
                <c:pt idx="26">
                  <c:v>2001</c:v>
                </c:pt>
                <c:pt idx="27">
                  <c:v>2002</c:v>
                </c:pt>
                <c:pt idx="28">
                  <c:v>2003</c:v>
                </c:pt>
                <c:pt idx="29">
                  <c:v>2004</c:v>
                </c:pt>
                <c:pt idx="30">
                  <c:v>2005</c:v>
                </c:pt>
                <c:pt idx="31">
                  <c:v>2006</c:v>
                </c:pt>
                <c:pt idx="32">
                  <c:v>2007</c:v>
                </c:pt>
                <c:pt idx="33">
                  <c:v>2008</c:v>
                </c:pt>
                <c:pt idx="34">
                  <c:v>2009</c:v>
                </c:pt>
                <c:pt idx="35">
                  <c:v>2010</c:v>
                </c:pt>
                <c:pt idx="36">
                  <c:v>2011</c:v>
                </c:pt>
                <c:pt idx="37">
                  <c:v>2012</c:v>
                </c:pt>
                <c:pt idx="38">
                  <c:v>2013</c:v>
                </c:pt>
                <c:pt idx="39">
                  <c:v>2014</c:v>
                </c:pt>
                <c:pt idx="40">
                  <c:v>2015</c:v>
                </c:pt>
              </c:numCache>
            </c:numRef>
          </c:cat>
          <c:val>
            <c:numRef>
              <c:f>Sheet1!$C$2:$C$42</c:f>
              <c:numCache>
                <c:formatCode>General</c:formatCode>
                <c:ptCount val="41"/>
              </c:numCache>
            </c:numRef>
          </c:val>
          <c:smooth val="0"/>
        </c:ser>
        <c:ser>
          <c:idx val="1"/>
          <c:order val="2"/>
          <c:tx>
            <c:strRef>
              <c:f>Sheet1!$D$1</c:f>
              <c:strCache>
                <c:ptCount val="1"/>
                <c:pt idx="0">
                  <c:v>$7 Billion</c:v>
                </c:pt>
              </c:strCache>
            </c:strRef>
          </c:tx>
          <c:spPr>
            <a:ln w="12700">
              <a:solidFill>
                <a:schemeClr val="tx1"/>
              </a:solidFill>
              <a:prstDash val="sysDash"/>
            </a:ln>
          </c:spPr>
          <c:marker>
            <c:symbol val="none"/>
          </c:marker>
          <c:dPt>
            <c:idx val="38"/>
            <c:bubble3D val="0"/>
            <c:spPr>
              <a:ln w="12700">
                <a:gradFill flip="none" rotWithShape="1">
                  <a:gsLst>
                    <a:gs pos="0">
                      <a:schemeClr val="tx1"/>
                    </a:gs>
                    <a:gs pos="72000">
                      <a:schemeClr val="tx1"/>
                    </a:gs>
                    <a:gs pos="76000">
                      <a:schemeClr val="bg1"/>
                    </a:gs>
                  </a:gsLst>
                  <a:lin ang="0" scaled="1"/>
                  <a:tileRect/>
                </a:gradFill>
                <a:prstDash val="sysDash"/>
              </a:ln>
            </c:spPr>
          </c:dPt>
          <c:dLbls>
            <c:dLbl>
              <c:idx val="7"/>
              <c:layout>
                <c:manualLayout>
                  <c:x val="0.10204396451986117"/>
                  <c:y val="-3.8211588935998388E-2"/>
                </c:manualLayout>
              </c:layout>
              <c:tx>
                <c:rich>
                  <a:bodyPr/>
                  <a:lstStyle/>
                  <a:p>
                    <a:r>
                      <a:rPr lang="en-US" dirty="0">
                        <a:solidFill>
                          <a:schemeClr val="tx1"/>
                        </a:solidFill>
                      </a:rPr>
                      <a:t>$7 </a:t>
                    </a:r>
                    <a:r>
                      <a:rPr lang="en-US" dirty="0" smtClean="0">
                        <a:solidFill>
                          <a:schemeClr val="tx1"/>
                        </a:solidFill>
                      </a:rPr>
                      <a:t>billion</a:t>
                    </a:r>
                    <a:endParaRPr lang="en-US" dirty="0"/>
                  </a:p>
                </c:rich>
              </c:tx>
              <c:dLblPos val="r"/>
              <c:showLegendKey val="0"/>
              <c:showVal val="0"/>
              <c:showCatName val="0"/>
              <c:showSerName val="1"/>
              <c:showPercent val="0"/>
              <c:showBubbleSize val="0"/>
            </c:dLbl>
            <c:txPr>
              <a:bodyPr/>
              <a:lstStyle/>
              <a:p>
                <a:pPr>
                  <a:defRPr>
                    <a:solidFill>
                      <a:schemeClr val="tx1"/>
                    </a:solidFill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1975</c:v>
                </c:pt>
                <c:pt idx="1">
                  <c:v>1976</c:v>
                </c:pt>
                <c:pt idx="2">
                  <c:v>1977</c:v>
                </c:pt>
                <c:pt idx="3">
                  <c:v>1978</c:v>
                </c:pt>
                <c:pt idx="4">
                  <c:v>1979</c:v>
                </c:pt>
                <c:pt idx="5">
                  <c:v>1980</c:v>
                </c:pt>
                <c:pt idx="6">
                  <c:v>1981</c:v>
                </c:pt>
                <c:pt idx="7">
                  <c:v>1982</c:v>
                </c:pt>
                <c:pt idx="8">
                  <c:v>1983</c:v>
                </c:pt>
                <c:pt idx="9">
                  <c:v>1984</c:v>
                </c:pt>
                <c:pt idx="10">
                  <c:v>1985</c:v>
                </c:pt>
                <c:pt idx="11">
                  <c:v>1986</c:v>
                </c:pt>
                <c:pt idx="12">
                  <c:v>1987</c:v>
                </c:pt>
                <c:pt idx="13">
                  <c:v>1988</c:v>
                </c:pt>
                <c:pt idx="14">
                  <c:v>1989</c:v>
                </c:pt>
                <c:pt idx="15">
                  <c:v>1990</c:v>
                </c:pt>
                <c:pt idx="16">
                  <c:v>1991</c:v>
                </c:pt>
                <c:pt idx="17">
                  <c:v>1992</c:v>
                </c:pt>
                <c:pt idx="18">
                  <c:v>1993</c:v>
                </c:pt>
                <c:pt idx="19">
                  <c:v>1994</c:v>
                </c:pt>
                <c:pt idx="20">
                  <c:v>1995</c:v>
                </c:pt>
                <c:pt idx="21">
                  <c:v>1996</c:v>
                </c:pt>
                <c:pt idx="22">
                  <c:v>1997</c:v>
                </c:pt>
                <c:pt idx="23">
                  <c:v>1998</c:v>
                </c:pt>
                <c:pt idx="24">
                  <c:v>1999</c:v>
                </c:pt>
                <c:pt idx="25">
                  <c:v>2000</c:v>
                </c:pt>
                <c:pt idx="26">
                  <c:v>2001</c:v>
                </c:pt>
                <c:pt idx="27">
                  <c:v>2002</c:v>
                </c:pt>
                <c:pt idx="28">
                  <c:v>2003</c:v>
                </c:pt>
                <c:pt idx="29">
                  <c:v>2004</c:v>
                </c:pt>
                <c:pt idx="30">
                  <c:v>2005</c:v>
                </c:pt>
                <c:pt idx="31">
                  <c:v>2006</c:v>
                </c:pt>
                <c:pt idx="32">
                  <c:v>2007</c:v>
                </c:pt>
                <c:pt idx="33">
                  <c:v>2008</c:v>
                </c:pt>
                <c:pt idx="34">
                  <c:v>2009</c:v>
                </c:pt>
                <c:pt idx="35">
                  <c:v>2010</c:v>
                </c:pt>
                <c:pt idx="36">
                  <c:v>2011</c:v>
                </c:pt>
                <c:pt idx="37">
                  <c:v>2012</c:v>
                </c:pt>
                <c:pt idx="38">
                  <c:v>2013</c:v>
                </c:pt>
                <c:pt idx="39">
                  <c:v>2014</c:v>
                </c:pt>
                <c:pt idx="40">
                  <c:v>2015</c:v>
                </c:pt>
              </c:numCache>
            </c:numRef>
          </c:cat>
          <c:val>
            <c:numRef>
              <c:f>Sheet1!$D$2:$D$42</c:f>
              <c:numCache>
                <c:formatCode>General</c:formatCode>
                <c:ptCount val="41"/>
                <c:pt idx="0">
                  <c:v>7</c:v>
                </c:pt>
                <c:pt idx="1">
                  <c:v>7</c:v>
                </c:pt>
                <c:pt idx="2">
                  <c:v>7</c:v>
                </c:pt>
                <c:pt idx="3">
                  <c:v>7</c:v>
                </c:pt>
                <c:pt idx="4">
                  <c:v>7</c:v>
                </c:pt>
                <c:pt idx="5">
                  <c:v>7</c:v>
                </c:pt>
                <c:pt idx="6">
                  <c:v>7</c:v>
                </c:pt>
                <c:pt idx="7">
                  <c:v>7</c:v>
                </c:pt>
                <c:pt idx="8">
                  <c:v>7</c:v>
                </c:pt>
                <c:pt idx="9">
                  <c:v>7</c:v>
                </c:pt>
                <c:pt idx="10">
                  <c:v>7</c:v>
                </c:pt>
                <c:pt idx="11">
                  <c:v>7</c:v>
                </c:pt>
                <c:pt idx="12">
                  <c:v>7</c:v>
                </c:pt>
                <c:pt idx="13">
                  <c:v>7</c:v>
                </c:pt>
                <c:pt idx="14">
                  <c:v>7</c:v>
                </c:pt>
                <c:pt idx="15">
                  <c:v>7</c:v>
                </c:pt>
                <c:pt idx="16">
                  <c:v>7</c:v>
                </c:pt>
                <c:pt idx="17">
                  <c:v>7</c:v>
                </c:pt>
                <c:pt idx="18">
                  <c:v>7</c:v>
                </c:pt>
                <c:pt idx="19">
                  <c:v>7</c:v>
                </c:pt>
                <c:pt idx="20">
                  <c:v>7</c:v>
                </c:pt>
                <c:pt idx="21">
                  <c:v>7</c:v>
                </c:pt>
                <c:pt idx="22">
                  <c:v>7</c:v>
                </c:pt>
                <c:pt idx="23">
                  <c:v>7</c:v>
                </c:pt>
                <c:pt idx="24">
                  <c:v>7</c:v>
                </c:pt>
                <c:pt idx="25">
                  <c:v>7</c:v>
                </c:pt>
                <c:pt idx="26">
                  <c:v>7</c:v>
                </c:pt>
                <c:pt idx="27">
                  <c:v>7</c:v>
                </c:pt>
                <c:pt idx="28">
                  <c:v>7</c:v>
                </c:pt>
                <c:pt idx="29">
                  <c:v>7</c:v>
                </c:pt>
                <c:pt idx="30">
                  <c:v>7</c:v>
                </c:pt>
                <c:pt idx="31">
                  <c:v>7</c:v>
                </c:pt>
                <c:pt idx="32">
                  <c:v>7</c:v>
                </c:pt>
                <c:pt idx="33">
                  <c:v>7</c:v>
                </c:pt>
                <c:pt idx="34">
                  <c:v>7</c:v>
                </c:pt>
                <c:pt idx="35">
                  <c:v>7</c:v>
                </c:pt>
                <c:pt idx="36">
                  <c:v>7</c:v>
                </c:pt>
                <c:pt idx="37">
                  <c:v>7</c:v>
                </c:pt>
                <c:pt idx="38">
                  <c:v>7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$3.5 Billion</c:v>
                </c:pt>
              </c:strCache>
            </c:strRef>
          </c:tx>
          <c:spPr>
            <a:ln w="12700">
              <a:solidFill>
                <a:schemeClr val="tx1"/>
              </a:solidFill>
              <a:prstDash val="sysDash"/>
            </a:ln>
          </c:spPr>
          <c:marker>
            <c:symbol val="none"/>
          </c:marker>
          <c:dLbls>
            <c:dLbl>
              <c:idx val="7"/>
              <c:layout>
                <c:manualLayout>
                  <c:x val="9.8950961249396466E-2"/>
                  <c:y val="-3.8211588935998388E-2"/>
                </c:manualLayout>
              </c:layout>
              <c:tx>
                <c:rich>
                  <a:bodyPr/>
                  <a:lstStyle/>
                  <a:p>
                    <a:r>
                      <a:rPr lang="en-US" dirty="0">
                        <a:solidFill>
                          <a:schemeClr val="tx1"/>
                        </a:solidFill>
                      </a:rPr>
                      <a:t>$3.5 </a:t>
                    </a:r>
                    <a:r>
                      <a:rPr lang="en-US" dirty="0" smtClean="0">
                        <a:solidFill>
                          <a:schemeClr val="tx1"/>
                        </a:solidFill>
                      </a:rPr>
                      <a:t>billion</a:t>
                    </a:r>
                    <a:endParaRPr lang="en-US" dirty="0"/>
                  </a:p>
                </c:rich>
              </c:tx>
              <c:dLblPos val="r"/>
              <c:showLegendKey val="0"/>
              <c:showVal val="0"/>
              <c:showCatName val="0"/>
              <c:showSerName val="1"/>
              <c:showPercent val="0"/>
              <c:showBubbleSize val="0"/>
            </c:dLbl>
            <c:txPr>
              <a:bodyPr/>
              <a:lstStyle/>
              <a:p>
                <a:pPr>
                  <a:defRPr>
                    <a:solidFill>
                      <a:schemeClr val="tx1"/>
                    </a:solidFill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1975</c:v>
                </c:pt>
                <c:pt idx="1">
                  <c:v>1976</c:v>
                </c:pt>
                <c:pt idx="2">
                  <c:v>1977</c:v>
                </c:pt>
                <c:pt idx="3">
                  <c:v>1978</c:v>
                </c:pt>
                <c:pt idx="4">
                  <c:v>1979</c:v>
                </c:pt>
                <c:pt idx="5">
                  <c:v>1980</c:v>
                </c:pt>
                <c:pt idx="6">
                  <c:v>1981</c:v>
                </c:pt>
                <c:pt idx="7">
                  <c:v>1982</c:v>
                </c:pt>
                <c:pt idx="8">
                  <c:v>1983</c:v>
                </c:pt>
                <c:pt idx="9">
                  <c:v>1984</c:v>
                </c:pt>
                <c:pt idx="10">
                  <c:v>1985</c:v>
                </c:pt>
                <c:pt idx="11">
                  <c:v>1986</c:v>
                </c:pt>
                <c:pt idx="12">
                  <c:v>1987</c:v>
                </c:pt>
                <c:pt idx="13">
                  <c:v>1988</c:v>
                </c:pt>
                <c:pt idx="14">
                  <c:v>1989</c:v>
                </c:pt>
                <c:pt idx="15">
                  <c:v>1990</c:v>
                </c:pt>
                <c:pt idx="16">
                  <c:v>1991</c:v>
                </c:pt>
                <c:pt idx="17">
                  <c:v>1992</c:v>
                </c:pt>
                <c:pt idx="18">
                  <c:v>1993</c:v>
                </c:pt>
                <c:pt idx="19">
                  <c:v>1994</c:v>
                </c:pt>
                <c:pt idx="20">
                  <c:v>1995</c:v>
                </c:pt>
                <c:pt idx="21">
                  <c:v>1996</c:v>
                </c:pt>
                <c:pt idx="22">
                  <c:v>1997</c:v>
                </c:pt>
                <c:pt idx="23">
                  <c:v>1998</c:v>
                </c:pt>
                <c:pt idx="24">
                  <c:v>1999</c:v>
                </c:pt>
                <c:pt idx="25">
                  <c:v>2000</c:v>
                </c:pt>
                <c:pt idx="26">
                  <c:v>2001</c:v>
                </c:pt>
                <c:pt idx="27">
                  <c:v>2002</c:v>
                </c:pt>
                <c:pt idx="28">
                  <c:v>2003</c:v>
                </c:pt>
                <c:pt idx="29">
                  <c:v>2004</c:v>
                </c:pt>
                <c:pt idx="30">
                  <c:v>2005</c:v>
                </c:pt>
                <c:pt idx="31">
                  <c:v>2006</c:v>
                </c:pt>
                <c:pt idx="32">
                  <c:v>2007</c:v>
                </c:pt>
                <c:pt idx="33">
                  <c:v>2008</c:v>
                </c:pt>
                <c:pt idx="34">
                  <c:v>2009</c:v>
                </c:pt>
                <c:pt idx="35">
                  <c:v>2010</c:v>
                </c:pt>
                <c:pt idx="36">
                  <c:v>2011</c:v>
                </c:pt>
                <c:pt idx="37">
                  <c:v>2012</c:v>
                </c:pt>
                <c:pt idx="38">
                  <c:v>2013</c:v>
                </c:pt>
                <c:pt idx="39">
                  <c:v>2014</c:v>
                </c:pt>
                <c:pt idx="40">
                  <c:v>2015</c:v>
                </c:pt>
              </c:numCache>
            </c:numRef>
          </c:cat>
          <c:val>
            <c:numRef>
              <c:f>Sheet1!$E$2:$E$42</c:f>
              <c:numCache>
                <c:formatCode>General</c:formatCode>
                <c:ptCount val="41"/>
                <c:pt idx="0">
                  <c:v>3.5</c:v>
                </c:pt>
                <c:pt idx="1">
                  <c:v>3.5</c:v>
                </c:pt>
                <c:pt idx="2">
                  <c:v>3.5</c:v>
                </c:pt>
                <c:pt idx="3">
                  <c:v>3.5</c:v>
                </c:pt>
                <c:pt idx="4">
                  <c:v>3.5</c:v>
                </c:pt>
                <c:pt idx="5">
                  <c:v>3.5</c:v>
                </c:pt>
                <c:pt idx="6">
                  <c:v>3.5</c:v>
                </c:pt>
                <c:pt idx="7">
                  <c:v>3.5</c:v>
                </c:pt>
                <c:pt idx="8">
                  <c:v>3.5</c:v>
                </c:pt>
                <c:pt idx="9">
                  <c:v>3.5</c:v>
                </c:pt>
                <c:pt idx="10">
                  <c:v>3.5</c:v>
                </c:pt>
                <c:pt idx="11">
                  <c:v>3.5</c:v>
                </c:pt>
                <c:pt idx="12">
                  <c:v>3.5</c:v>
                </c:pt>
                <c:pt idx="13">
                  <c:v>3.5</c:v>
                </c:pt>
                <c:pt idx="14">
                  <c:v>3.5</c:v>
                </c:pt>
                <c:pt idx="15">
                  <c:v>3.5</c:v>
                </c:pt>
                <c:pt idx="16">
                  <c:v>3.5</c:v>
                </c:pt>
                <c:pt idx="17">
                  <c:v>3.5</c:v>
                </c:pt>
                <c:pt idx="18">
                  <c:v>3.5</c:v>
                </c:pt>
                <c:pt idx="19">
                  <c:v>3.5</c:v>
                </c:pt>
                <c:pt idx="20">
                  <c:v>3.5</c:v>
                </c:pt>
                <c:pt idx="21">
                  <c:v>3.5</c:v>
                </c:pt>
                <c:pt idx="22">
                  <c:v>3.5</c:v>
                </c:pt>
                <c:pt idx="23">
                  <c:v>3.5</c:v>
                </c:pt>
                <c:pt idx="24">
                  <c:v>3.5</c:v>
                </c:pt>
                <c:pt idx="25">
                  <c:v>3.5</c:v>
                </c:pt>
                <c:pt idx="26">
                  <c:v>3.5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23076608"/>
        <c:axId val="123078144"/>
      </c:lineChart>
      <c:catAx>
        <c:axId val="12307660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ln w="6350">
            <a:solidFill>
              <a:schemeClr val="tx1"/>
            </a:solidFill>
          </a:ln>
        </c:spPr>
        <c:txPr>
          <a:bodyPr rot="-2700000" vert="horz"/>
          <a:lstStyle/>
          <a:p>
            <a:pPr>
              <a:defRPr/>
            </a:pPr>
            <a:endParaRPr lang="en-US"/>
          </a:p>
        </c:txPr>
        <c:crossAx val="123078144"/>
        <c:crosses val="autoZero"/>
        <c:auto val="1"/>
        <c:lblAlgn val="ctr"/>
        <c:lblOffset val="100"/>
        <c:tickLblSkip val="2"/>
        <c:noMultiLvlLbl val="0"/>
      </c:catAx>
      <c:valAx>
        <c:axId val="123078144"/>
        <c:scaling>
          <c:orientation val="minMax"/>
        </c:scaling>
        <c:delete val="0"/>
        <c:axPos val="l"/>
        <c:majorGridlines>
          <c:spPr>
            <a:ln>
              <a:solidFill>
                <a:schemeClr val="bg1"/>
              </a:solidFill>
            </a:ln>
          </c:spPr>
        </c:majorGridlines>
        <c:numFmt formatCode="&quot;$&quot;#,##0" sourceLinked="0"/>
        <c:majorTickMark val="out"/>
        <c:minorTickMark val="none"/>
        <c:tickLblPos val="nextTo"/>
        <c:spPr>
          <a:ln w="6350">
            <a:solidFill>
              <a:schemeClr val="tx1"/>
            </a:solidFill>
          </a:ln>
        </c:spPr>
        <c:crossAx val="123076608"/>
        <c:crosses val="autoZero"/>
        <c:crossBetween val="between"/>
      </c:valAx>
      <c:spPr>
        <a:noFill/>
        <a:ln w="25400">
          <a:noFill/>
        </a:ln>
      </c:spPr>
    </c:plotArea>
    <c:legend>
      <c:legendPos val="b"/>
      <c:legendEntry>
        <c:idx val="2"/>
        <c:delete val="1"/>
      </c:legendEntry>
      <c:legendEntry>
        <c:idx val="3"/>
        <c:delete val="1"/>
      </c:legendEntry>
      <c:layout>
        <c:manualLayout>
          <c:xMode val="edge"/>
          <c:yMode val="edge"/>
          <c:x val="0.36026843925650831"/>
          <c:y val="0.90954896022612564"/>
          <c:w val="0.32160844915596504"/>
          <c:h val="4.9425398748233387E-2"/>
        </c:manualLayout>
      </c:layout>
      <c:overlay val="0"/>
      <c:txPr>
        <a:bodyPr/>
        <a:lstStyle/>
        <a:p>
          <a:pPr>
            <a:defRPr sz="1800" baseline="12000"/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1200"/>
      </a:pPr>
      <a:endParaRPr lang="en-US"/>
    </a:p>
  </c:txPr>
  <c:externalData r:id="rId1">
    <c:autoUpdate val="0"/>
  </c:externalData>
  <c:userShapes r:id="rId2"/>
</c:chartSpace>
</file>

<file path=ppt/charts/chart7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CA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8097541165796735E-2"/>
          <c:y val="2.3130720450971129E-2"/>
          <c:w val="0.92341842397336249"/>
          <c:h val="0.65618413815579968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Actual </c:v>
                </c:pt>
              </c:strCache>
            </c:strRef>
          </c:tx>
          <c:spPr>
            <a:solidFill>
              <a:srgbClr val="8B9B3C"/>
            </a:solidFill>
            <a:ln w="6350">
              <a:solidFill>
                <a:schemeClr val="tx1"/>
              </a:solidFill>
              <a:prstDash val="solid"/>
            </a:ln>
          </c:spPr>
          <c:invertIfNegative val="0"/>
          <c:dPt>
            <c:idx val="37"/>
            <c:invertIfNegative val="0"/>
            <c:bubble3D val="0"/>
            <c:spPr>
              <a:solidFill>
                <a:srgbClr val="8B9B3C"/>
              </a:solidFill>
              <a:ln w="6350">
                <a:solidFill>
                  <a:schemeClr val="tx1"/>
                </a:solidFill>
                <a:prstDash val="solid"/>
              </a:ln>
            </c:spPr>
          </c:dPt>
          <c:dPt>
            <c:idx val="38"/>
            <c:invertIfNegative val="0"/>
            <c:bubble3D val="0"/>
            <c:spPr>
              <a:solidFill>
                <a:srgbClr val="8B9B3C"/>
              </a:solidFill>
              <a:ln w="6350">
                <a:solidFill>
                  <a:schemeClr val="tx1"/>
                </a:solidFill>
                <a:prstDash val="solid"/>
              </a:ln>
            </c:spPr>
          </c:dPt>
          <c:cat>
            <c:numRef>
              <c:f>Sheet1!$A$2:$A$41</c:f>
              <c:numCache>
                <c:formatCode>General</c:formatCode>
                <c:ptCount val="40"/>
                <c:pt idx="0">
                  <c:v>1976</c:v>
                </c:pt>
                <c:pt idx="1">
                  <c:v>1977</c:v>
                </c:pt>
                <c:pt idx="2">
                  <c:v>1978</c:v>
                </c:pt>
                <c:pt idx="3">
                  <c:v>1979</c:v>
                </c:pt>
                <c:pt idx="4">
                  <c:v>1980</c:v>
                </c:pt>
                <c:pt idx="5">
                  <c:v>1981</c:v>
                </c:pt>
                <c:pt idx="6">
                  <c:v>1982</c:v>
                </c:pt>
                <c:pt idx="7">
                  <c:v>1983</c:v>
                </c:pt>
                <c:pt idx="8">
                  <c:v>1984</c:v>
                </c:pt>
                <c:pt idx="9">
                  <c:v>1985</c:v>
                </c:pt>
                <c:pt idx="10">
                  <c:v>1986</c:v>
                </c:pt>
                <c:pt idx="11">
                  <c:v>1987</c:v>
                </c:pt>
                <c:pt idx="12">
                  <c:v>1988</c:v>
                </c:pt>
                <c:pt idx="13">
                  <c:v>1989</c:v>
                </c:pt>
                <c:pt idx="14">
                  <c:v>1990</c:v>
                </c:pt>
                <c:pt idx="15">
                  <c:v>1991</c:v>
                </c:pt>
                <c:pt idx="16">
                  <c:v>1992</c:v>
                </c:pt>
                <c:pt idx="17">
                  <c:v>1993</c:v>
                </c:pt>
                <c:pt idx="18">
                  <c:v>1994</c:v>
                </c:pt>
                <c:pt idx="19">
                  <c:v>1995</c:v>
                </c:pt>
                <c:pt idx="20">
                  <c:v>1996</c:v>
                </c:pt>
                <c:pt idx="21">
                  <c:v>1997</c:v>
                </c:pt>
                <c:pt idx="22">
                  <c:v>1998</c:v>
                </c:pt>
                <c:pt idx="23">
                  <c:v>1999</c:v>
                </c:pt>
                <c:pt idx="24">
                  <c:v>2000</c:v>
                </c:pt>
                <c:pt idx="25">
                  <c:v>2001</c:v>
                </c:pt>
                <c:pt idx="26">
                  <c:v>2002</c:v>
                </c:pt>
                <c:pt idx="27">
                  <c:v>2003</c:v>
                </c:pt>
                <c:pt idx="28">
                  <c:v>2004</c:v>
                </c:pt>
                <c:pt idx="29">
                  <c:v>2005</c:v>
                </c:pt>
                <c:pt idx="30">
                  <c:v>2006</c:v>
                </c:pt>
                <c:pt idx="31">
                  <c:v>2007</c:v>
                </c:pt>
                <c:pt idx="32">
                  <c:v>2008</c:v>
                </c:pt>
                <c:pt idx="33">
                  <c:v>2009</c:v>
                </c:pt>
                <c:pt idx="34">
                  <c:v>2010</c:v>
                </c:pt>
                <c:pt idx="35">
                  <c:v>2011</c:v>
                </c:pt>
                <c:pt idx="36">
                  <c:v>2012</c:v>
                </c:pt>
                <c:pt idx="37">
                  <c:v>2013</c:v>
                </c:pt>
                <c:pt idx="38">
                  <c:v>2014</c:v>
                </c:pt>
                <c:pt idx="39">
                  <c:v>2015</c:v>
                </c:pt>
              </c:numCache>
            </c:numRef>
          </c:cat>
          <c:val>
            <c:numRef>
              <c:f>Sheet1!$B$2:$B$41</c:f>
              <c:numCache>
                <c:formatCode>0.0%</c:formatCode>
                <c:ptCount val="40"/>
                <c:pt idx="0">
                  <c:v>2.3406053418875583E-2</c:v>
                </c:pt>
                <c:pt idx="1">
                  <c:v>1.9249972398564186E-2</c:v>
                </c:pt>
                <c:pt idx="2">
                  <c:v>-1.9528510290251599E-2</c:v>
                </c:pt>
                <c:pt idx="3">
                  <c:v>3.5052475574333553E-2</c:v>
                </c:pt>
                <c:pt idx="4">
                  <c:v>6.6699672201365079E-2</c:v>
                </c:pt>
                <c:pt idx="5">
                  <c:v>7.3776406168571729E-2</c:v>
                </c:pt>
                <c:pt idx="6">
                  <c:v>5.6965644438275786E-2</c:v>
                </c:pt>
                <c:pt idx="7">
                  <c:v>3.0493094218165373E-2</c:v>
                </c:pt>
                <c:pt idx="8">
                  <c:v>-6.4698678007026889E-3</c:v>
                </c:pt>
                <c:pt idx="9">
                  <c:v>2.8081454885940715E-2</c:v>
                </c:pt>
                <c:pt idx="10">
                  <c:v>7.4479976436134576E-2</c:v>
                </c:pt>
                <c:pt idx="11">
                  <c:v>5.5093470644338449E-3</c:v>
                </c:pt>
                <c:pt idx="12">
                  <c:v>3.5150534945174394E-2</c:v>
                </c:pt>
                <c:pt idx="13">
                  <c:v>6.0431587693473787E-2</c:v>
                </c:pt>
                <c:pt idx="14">
                  <c:v>4.1451094348110784E-2</c:v>
                </c:pt>
                <c:pt idx="15">
                  <c:v>-1.4890674132850501E-2</c:v>
                </c:pt>
                <c:pt idx="16">
                  <c:v>-3.6478444854601833E-2</c:v>
                </c:pt>
                <c:pt idx="17">
                  <c:v>-7.4959484150653899E-2</c:v>
                </c:pt>
                <c:pt idx="18">
                  <c:v>-2.1623345675806926E-2</c:v>
                </c:pt>
                <c:pt idx="19">
                  <c:v>-9.1136206083840543E-3</c:v>
                </c:pt>
                <c:pt idx="20">
                  <c:v>1.7282150463175938E-3</c:v>
                </c:pt>
                <c:pt idx="21">
                  <c:v>4.3211649581563316E-2</c:v>
                </c:pt>
                <c:pt idx="22">
                  <c:v>3.8008086840650268E-2</c:v>
                </c:pt>
                <c:pt idx="23">
                  <c:v>5.0997526752631472E-2</c:v>
                </c:pt>
                <c:pt idx="24">
                  <c:v>1.7650038929094336E-2</c:v>
                </c:pt>
                <c:pt idx="25">
                  <c:v>6.8054617956962993E-2</c:v>
                </c:pt>
                <c:pt idx="26">
                  <c:v>2.0998922722761382E-2</c:v>
                </c:pt>
                <c:pt idx="27">
                  <c:v>2.8900649288915226E-2</c:v>
                </c:pt>
                <c:pt idx="28">
                  <c:v>4.7120033052099108E-2</c:v>
                </c:pt>
                <c:pt idx="29">
                  <c:v>6.4452972126488151E-2</c:v>
                </c:pt>
                <c:pt idx="30">
                  <c:v>3.3975034469909682E-2</c:v>
                </c:pt>
                <c:pt idx="31">
                  <c:v>2.0379272058721698E-2</c:v>
                </c:pt>
                <c:pt idx="32">
                  <c:v>1.9164975235931747E-2</c:v>
                </c:pt>
                <c:pt idx="33">
                  <c:v>1.2100928928329591E-2</c:v>
                </c:pt>
                <c:pt idx="34">
                  <c:v>3.1840026957221879E-2</c:v>
                </c:pt>
                <c:pt idx="35">
                  <c:v>-7.1350996688662738E-3</c:v>
                </c:pt>
                <c:pt idx="36">
                  <c:v>-3.7053551627500569E-3</c:v>
                </c:pt>
                <c:pt idx="37">
                  <c:v>-1.2377232243071523E-3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Forecast</c:v>
                </c:pt>
              </c:strCache>
            </c:strRef>
          </c:tx>
          <c:spPr>
            <a:solidFill>
              <a:schemeClr val="bg1"/>
            </a:solidFill>
            <a:ln>
              <a:solidFill>
                <a:schemeClr val="tx1"/>
              </a:solidFill>
            </a:ln>
          </c:spPr>
          <c:invertIfNegative val="0"/>
          <c:dPt>
            <c:idx val="38"/>
            <c:invertIfNegative val="0"/>
            <c:bubble3D val="0"/>
            <c:spPr>
              <a:solidFill>
                <a:schemeClr val="bg1"/>
              </a:solidFill>
              <a:ln w="6350">
                <a:solidFill>
                  <a:schemeClr val="tx1"/>
                </a:solidFill>
              </a:ln>
            </c:spPr>
          </c:dPt>
          <c:dPt>
            <c:idx val="39"/>
            <c:invertIfNegative val="0"/>
            <c:bubble3D val="0"/>
            <c:spPr>
              <a:solidFill>
                <a:schemeClr val="bg1"/>
              </a:solidFill>
              <a:ln w="6350">
                <a:solidFill>
                  <a:schemeClr val="tx1"/>
                </a:solidFill>
              </a:ln>
            </c:spPr>
          </c:dPt>
          <c:cat>
            <c:numRef>
              <c:f>Sheet1!$A$2:$A$41</c:f>
              <c:numCache>
                <c:formatCode>General</c:formatCode>
                <c:ptCount val="40"/>
                <c:pt idx="0">
                  <c:v>1976</c:v>
                </c:pt>
                <c:pt idx="1">
                  <c:v>1977</c:v>
                </c:pt>
                <c:pt idx="2">
                  <c:v>1978</c:v>
                </c:pt>
                <c:pt idx="3">
                  <c:v>1979</c:v>
                </c:pt>
                <c:pt idx="4">
                  <c:v>1980</c:v>
                </c:pt>
                <c:pt idx="5">
                  <c:v>1981</c:v>
                </c:pt>
                <c:pt idx="6">
                  <c:v>1982</c:v>
                </c:pt>
                <c:pt idx="7">
                  <c:v>1983</c:v>
                </c:pt>
                <c:pt idx="8">
                  <c:v>1984</c:v>
                </c:pt>
                <c:pt idx="9">
                  <c:v>1985</c:v>
                </c:pt>
                <c:pt idx="10">
                  <c:v>1986</c:v>
                </c:pt>
                <c:pt idx="11">
                  <c:v>1987</c:v>
                </c:pt>
                <c:pt idx="12">
                  <c:v>1988</c:v>
                </c:pt>
                <c:pt idx="13">
                  <c:v>1989</c:v>
                </c:pt>
                <c:pt idx="14">
                  <c:v>1990</c:v>
                </c:pt>
                <c:pt idx="15">
                  <c:v>1991</c:v>
                </c:pt>
                <c:pt idx="16">
                  <c:v>1992</c:v>
                </c:pt>
                <c:pt idx="17">
                  <c:v>1993</c:v>
                </c:pt>
                <c:pt idx="18">
                  <c:v>1994</c:v>
                </c:pt>
                <c:pt idx="19">
                  <c:v>1995</c:v>
                </c:pt>
                <c:pt idx="20">
                  <c:v>1996</c:v>
                </c:pt>
                <c:pt idx="21">
                  <c:v>1997</c:v>
                </c:pt>
                <c:pt idx="22">
                  <c:v>1998</c:v>
                </c:pt>
                <c:pt idx="23">
                  <c:v>1999</c:v>
                </c:pt>
                <c:pt idx="24">
                  <c:v>2000</c:v>
                </c:pt>
                <c:pt idx="25">
                  <c:v>2001</c:v>
                </c:pt>
                <c:pt idx="26">
                  <c:v>2002</c:v>
                </c:pt>
                <c:pt idx="27">
                  <c:v>2003</c:v>
                </c:pt>
                <c:pt idx="28">
                  <c:v>2004</c:v>
                </c:pt>
                <c:pt idx="29">
                  <c:v>2005</c:v>
                </c:pt>
                <c:pt idx="30">
                  <c:v>2006</c:v>
                </c:pt>
                <c:pt idx="31">
                  <c:v>2007</c:v>
                </c:pt>
                <c:pt idx="32">
                  <c:v>2008</c:v>
                </c:pt>
                <c:pt idx="33">
                  <c:v>2009</c:v>
                </c:pt>
                <c:pt idx="34">
                  <c:v>2010</c:v>
                </c:pt>
                <c:pt idx="35">
                  <c:v>2011</c:v>
                </c:pt>
                <c:pt idx="36">
                  <c:v>2012</c:v>
                </c:pt>
                <c:pt idx="37">
                  <c:v>2013</c:v>
                </c:pt>
                <c:pt idx="38">
                  <c:v>2014</c:v>
                </c:pt>
                <c:pt idx="39">
                  <c:v>2015</c:v>
                </c:pt>
              </c:numCache>
            </c:numRef>
          </c:cat>
          <c:val>
            <c:numRef>
              <c:f>Sheet1!$C$2:$C$41</c:f>
              <c:numCache>
                <c:formatCode>General</c:formatCode>
                <c:ptCount val="40"/>
                <c:pt idx="38" formatCode="0.0%">
                  <c:v>-5.8112424853170586E-3</c:v>
                </c:pt>
                <c:pt idx="39" formatCode="0.0%">
                  <c:v>-8.0655471785097133E-3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100"/>
        <c:axId val="108249088"/>
        <c:axId val="108250624"/>
      </c:barChart>
      <c:lineChart>
        <c:grouping val="standard"/>
        <c:varyColors val="0"/>
        <c:ser>
          <c:idx val="2"/>
          <c:order val="2"/>
          <c:tx>
            <c:strRef>
              <c:f>Sheet1!$D$1</c:f>
              <c:strCache>
                <c:ptCount val="1"/>
                <c:pt idx="0">
                  <c:v>Average (1975–1991)</c:v>
                </c:pt>
              </c:strCache>
            </c:strRef>
          </c:tx>
          <c:spPr>
            <a:ln w="12700">
              <a:solidFill>
                <a:schemeClr val="tx1"/>
              </a:solidFill>
              <a:prstDash val="sysDot"/>
            </a:ln>
          </c:spPr>
          <c:marker>
            <c:symbol val="none"/>
          </c:marker>
          <c:dPt>
            <c:idx val="15"/>
            <c:bubble3D val="0"/>
          </c:dPt>
          <c:dLbls>
            <c:dLbl>
              <c:idx val="7"/>
              <c:layout>
                <c:manualLayout>
                  <c:x val="-1.1468358875264891E-2"/>
                  <c:y val="-3.0386740331491739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</c:dLbl>
            <c:numFmt formatCode="0.0%" sourceLinked="0"/>
            <c:showLegendKey val="0"/>
            <c:showVal val="0"/>
            <c:showCatName val="0"/>
            <c:showSerName val="0"/>
            <c:showPercent val="0"/>
            <c:showBubbleSize val="0"/>
          </c:dLbls>
          <c:cat>
            <c:numRef>
              <c:f>Sheet1!$A$2:$A$40</c:f>
              <c:numCache>
                <c:formatCode>General</c:formatCode>
                <c:ptCount val="39"/>
                <c:pt idx="0">
                  <c:v>1976</c:v>
                </c:pt>
                <c:pt idx="1">
                  <c:v>1977</c:v>
                </c:pt>
                <c:pt idx="2">
                  <c:v>1978</c:v>
                </c:pt>
                <c:pt idx="3">
                  <c:v>1979</c:v>
                </c:pt>
                <c:pt idx="4">
                  <c:v>1980</c:v>
                </c:pt>
                <c:pt idx="5">
                  <c:v>1981</c:v>
                </c:pt>
                <c:pt idx="6">
                  <c:v>1982</c:v>
                </c:pt>
                <c:pt idx="7">
                  <c:v>1983</c:v>
                </c:pt>
                <c:pt idx="8">
                  <c:v>1984</c:v>
                </c:pt>
                <c:pt idx="9">
                  <c:v>1985</c:v>
                </c:pt>
                <c:pt idx="10">
                  <c:v>1986</c:v>
                </c:pt>
                <c:pt idx="11">
                  <c:v>1987</c:v>
                </c:pt>
                <c:pt idx="12">
                  <c:v>1988</c:v>
                </c:pt>
                <c:pt idx="13">
                  <c:v>1989</c:v>
                </c:pt>
                <c:pt idx="14">
                  <c:v>1990</c:v>
                </c:pt>
                <c:pt idx="15">
                  <c:v>1991</c:v>
                </c:pt>
                <c:pt idx="16">
                  <c:v>1992</c:v>
                </c:pt>
                <c:pt idx="17">
                  <c:v>1993</c:v>
                </c:pt>
                <c:pt idx="18">
                  <c:v>1994</c:v>
                </c:pt>
                <c:pt idx="19">
                  <c:v>1995</c:v>
                </c:pt>
                <c:pt idx="20">
                  <c:v>1996</c:v>
                </c:pt>
                <c:pt idx="21">
                  <c:v>1997</c:v>
                </c:pt>
                <c:pt idx="22">
                  <c:v>1998</c:v>
                </c:pt>
                <c:pt idx="23">
                  <c:v>1999</c:v>
                </c:pt>
                <c:pt idx="24">
                  <c:v>2000</c:v>
                </c:pt>
                <c:pt idx="25">
                  <c:v>2001</c:v>
                </c:pt>
                <c:pt idx="26">
                  <c:v>2002</c:v>
                </c:pt>
                <c:pt idx="27">
                  <c:v>2003</c:v>
                </c:pt>
                <c:pt idx="28">
                  <c:v>2004</c:v>
                </c:pt>
                <c:pt idx="29">
                  <c:v>2005</c:v>
                </c:pt>
                <c:pt idx="30">
                  <c:v>2006</c:v>
                </c:pt>
                <c:pt idx="31">
                  <c:v>2007</c:v>
                </c:pt>
                <c:pt idx="32">
                  <c:v>2008</c:v>
                </c:pt>
                <c:pt idx="33">
                  <c:v>2009</c:v>
                </c:pt>
                <c:pt idx="34">
                  <c:v>2010</c:v>
                </c:pt>
                <c:pt idx="35">
                  <c:v>2011</c:v>
                </c:pt>
                <c:pt idx="36">
                  <c:v>2012</c:v>
                </c:pt>
                <c:pt idx="37">
                  <c:v>2013</c:v>
                </c:pt>
                <c:pt idx="38">
                  <c:v>2014</c:v>
                </c:pt>
              </c:numCache>
            </c:numRef>
          </c:cat>
          <c:val>
            <c:numRef>
              <c:f>Sheet1!$D$2:$D$41</c:f>
              <c:numCache>
                <c:formatCode>0.00%</c:formatCode>
                <c:ptCount val="40"/>
                <c:pt idx="0">
                  <c:v>3.1452910165482351E-2</c:v>
                </c:pt>
                <c:pt idx="1">
                  <c:v>3.1452910165482351E-2</c:v>
                </c:pt>
                <c:pt idx="2">
                  <c:v>3.1452910165482351E-2</c:v>
                </c:pt>
                <c:pt idx="3">
                  <c:v>3.1452910165482351E-2</c:v>
                </c:pt>
                <c:pt idx="4">
                  <c:v>3.1452910165482351E-2</c:v>
                </c:pt>
                <c:pt idx="5">
                  <c:v>3.1452910165482351E-2</c:v>
                </c:pt>
                <c:pt idx="6">
                  <c:v>3.1452910165482351E-2</c:v>
                </c:pt>
                <c:pt idx="7">
                  <c:v>3.1452910165482351E-2</c:v>
                </c:pt>
                <c:pt idx="8">
                  <c:v>3.1452910165482351E-2</c:v>
                </c:pt>
                <c:pt idx="9">
                  <c:v>3.1452910165482351E-2</c:v>
                </c:pt>
                <c:pt idx="10">
                  <c:v>3.1452910165482351E-2</c:v>
                </c:pt>
                <c:pt idx="11">
                  <c:v>3.1452910165482351E-2</c:v>
                </c:pt>
                <c:pt idx="12">
                  <c:v>3.1452910165482351E-2</c:v>
                </c:pt>
                <c:pt idx="13">
                  <c:v>3.1452910165482351E-2</c:v>
                </c:pt>
                <c:pt idx="14">
                  <c:v>3.1452910165482351E-2</c:v>
                </c:pt>
                <c:pt idx="15">
                  <c:v>3.1452910165482351E-2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Average (1991–1996)</c:v>
                </c:pt>
              </c:strCache>
            </c:strRef>
          </c:tx>
          <c:spPr>
            <a:ln w="12700">
              <a:solidFill>
                <a:schemeClr val="tx1"/>
              </a:solidFill>
              <a:prstDash val="sysDash"/>
            </a:ln>
          </c:spPr>
          <c:marker>
            <c:symbol val="none"/>
          </c:marker>
          <c:dLbls>
            <c:dLbl>
              <c:idx val="19"/>
              <c:layout>
                <c:manualLayout>
                  <c:x val="-3.998602605229902E-2"/>
                  <c:y val="2.306182149871517E-2"/>
                </c:manualLayout>
              </c:layout>
              <c:tx>
                <c:rich>
                  <a:bodyPr/>
                  <a:lstStyle/>
                  <a:p>
                    <a:pPr>
                      <a:defRPr/>
                    </a:pPr>
                    <a:r>
                      <a:rPr lang="en-US" dirty="0" smtClean="0"/>
                      <a:t> -2.8</a:t>
                    </a:r>
                    <a:r>
                      <a:rPr lang="en-US" dirty="0"/>
                      <a:t>%</a:t>
                    </a:r>
                  </a:p>
                </c:rich>
              </c:tx>
              <c:numFmt formatCode="0.0%" sourceLinked="0"/>
              <c:spPr/>
              <c:showLegendKey val="0"/>
              <c:showVal val="1"/>
              <c:showCatName val="0"/>
              <c:showSerName val="0"/>
              <c:showPercent val="0"/>
              <c:showBubbleSize val="0"/>
            </c:dLbl>
            <c:showLegendKey val="0"/>
            <c:showVal val="0"/>
            <c:showCatName val="0"/>
            <c:showSerName val="0"/>
            <c:showPercent val="0"/>
            <c:showBubbleSize val="0"/>
          </c:dLbls>
          <c:cat>
            <c:numRef>
              <c:f>Sheet1!$A$2:$A$40</c:f>
              <c:numCache>
                <c:formatCode>General</c:formatCode>
                <c:ptCount val="39"/>
                <c:pt idx="0">
                  <c:v>1976</c:v>
                </c:pt>
                <c:pt idx="1">
                  <c:v>1977</c:v>
                </c:pt>
                <c:pt idx="2">
                  <c:v>1978</c:v>
                </c:pt>
                <c:pt idx="3">
                  <c:v>1979</c:v>
                </c:pt>
                <c:pt idx="4">
                  <c:v>1980</c:v>
                </c:pt>
                <c:pt idx="5">
                  <c:v>1981</c:v>
                </c:pt>
                <c:pt idx="6">
                  <c:v>1982</c:v>
                </c:pt>
                <c:pt idx="7">
                  <c:v>1983</c:v>
                </c:pt>
                <c:pt idx="8">
                  <c:v>1984</c:v>
                </c:pt>
                <c:pt idx="9">
                  <c:v>1985</c:v>
                </c:pt>
                <c:pt idx="10">
                  <c:v>1986</c:v>
                </c:pt>
                <c:pt idx="11">
                  <c:v>1987</c:v>
                </c:pt>
                <c:pt idx="12">
                  <c:v>1988</c:v>
                </c:pt>
                <c:pt idx="13">
                  <c:v>1989</c:v>
                </c:pt>
                <c:pt idx="14">
                  <c:v>1990</c:v>
                </c:pt>
                <c:pt idx="15">
                  <c:v>1991</c:v>
                </c:pt>
                <c:pt idx="16">
                  <c:v>1992</c:v>
                </c:pt>
                <c:pt idx="17">
                  <c:v>1993</c:v>
                </c:pt>
                <c:pt idx="18">
                  <c:v>1994</c:v>
                </c:pt>
                <c:pt idx="19">
                  <c:v>1995</c:v>
                </c:pt>
                <c:pt idx="20">
                  <c:v>1996</c:v>
                </c:pt>
                <c:pt idx="21">
                  <c:v>1997</c:v>
                </c:pt>
                <c:pt idx="22">
                  <c:v>1998</c:v>
                </c:pt>
                <c:pt idx="23">
                  <c:v>1999</c:v>
                </c:pt>
                <c:pt idx="24">
                  <c:v>2000</c:v>
                </c:pt>
                <c:pt idx="25">
                  <c:v>2001</c:v>
                </c:pt>
                <c:pt idx="26">
                  <c:v>2002</c:v>
                </c:pt>
                <c:pt idx="27">
                  <c:v>2003</c:v>
                </c:pt>
                <c:pt idx="28">
                  <c:v>2004</c:v>
                </c:pt>
                <c:pt idx="29">
                  <c:v>2005</c:v>
                </c:pt>
                <c:pt idx="30">
                  <c:v>2006</c:v>
                </c:pt>
                <c:pt idx="31">
                  <c:v>2007</c:v>
                </c:pt>
                <c:pt idx="32">
                  <c:v>2008</c:v>
                </c:pt>
                <c:pt idx="33">
                  <c:v>2009</c:v>
                </c:pt>
                <c:pt idx="34">
                  <c:v>2010</c:v>
                </c:pt>
                <c:pt idx="35">
                  <c:v>2011</c:v>
                </c:pt>
                <c:pt idx="36">
                  <c:v>2012</c:v>
                </c:pt>
                <c:pt idx="37">
                  <c:v>2013</c:v>
                </c:pt>
                <c:pt idx="38">
                  <c:v>2014</c:v>
                </c:pt>
              </c:numCache>
            </c:numRef>
          </c:cat>
          <c:val>
            <c:numRef>
              <c:f>Sheet1!$E$2:$E$41</c:f>
              <c:numCache>
                <c:formatCode>General</c:formatCode>
                <c:ptCount val="40"/>
                <c:pt idx="15" formatCode="0.00%">
                  <c:v>-2.846062365153279E-2</c:v>
                </c:pt>
                <c:pt idx="16" formatCode="0.00%">
                  <c:v>-2.846062365153279E-2</c:v>
                </c:pt>
                <c:pt idx="17" formatCode="0.00%">
                  <c:v>-2.846062365153279E-2</c:v>
                </c:pt>
                <c:pt idx="18" formatCode="0.00%">
                  <c:v>-2.846062365153279E-2</c:v>
                </c:pt>
                <c:pt idx="19" formatCode="0.00%">
                  <c:v>-2.846062365153279E-2</c:v>
                </c:pt>
                <c:pt idx="20" formatCode="0.00%">
                  <c:v>-2.846062365153279E-2</c:v>
                </c:pt>
              </c:numCache>
            </c:numRef>
          </c:val>
          <c:smooth val="0"/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Average (1996–2010)</c:v>
                </c:pt>
              </c:strCache>
            </c:strRef>
          </c:tx>
          <c:spPr>
            <a:ln w="12700">
              <a:solidFill>
                <a:schemeClr val="tx1"/>
              </a:solidFill>
            </a:ln>
          </c:spPr>
          <c:marker>
            <c:symbol val="none"/>
          </c:marker>
          <c:dPt>
            <c:idx val="21"/>
            <c:bubble3D val="0"/>
            <c:spPr>
              <a:ln w="12700">
                <a:solidFill>
                  <a:schemeClr val="tx1"/>
                </a:solidFill>
                <a:prstDash val="solid"/>
              </a:ln>
            </c:spPr>
          </c:dPt>
          <c:dLbls>
            <c:dLbl>
              <c:idx val="32"/>
              <c:layout>
                <c:manualLayout>
                  <c:x val="-0.16055702425370849"/>
                  <c:y val="-2.7624309392265192E-2"/>
                </c:manualLayout>
              </c:layout>
              <c:numFmt formatCode="0.0%" sourceLinked="0"/>
              <c:spPr/>
              <c:txPr>
                <a:bodyPr/>
                <a:lstStyle/>
                <a:p>
                  <a:pPr>
                    <a:defRPr/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showLegendKey val="0"/>
            <c:showVal val="0"/>
            <c:showCatName val="0"/>
            <c:showSerName val="0"/>
            <c:showPercent val="0"/>
            <c:showBubbleSize val="0"/>
          </c:dLbls>
          <c:cat>
            <c:numRef>
              <c:f>Sheet1!$A$2:$A$40</c:f>
              <c:numCache>
                <c:formatCode>General</c:formatCode>
                <c:ptCount val="39"/>
                <c:pt idx="0">
                  <c:v>1976</c:v>
                </c:pt>
                <c:pt idx="1">
                  <c:v>1977</c:v>
                </c:pt>
                <c:pt idx="2">
                  <c:v>1978</c:v>
                </c:pt>
                <c:pt idx="3">
                  <c:v>1979</c:v>
                </c:pt>
                <c:pt idx="4">
                  <c:v>1980</c:v>
                </c:pt>
                <c:pt idx="5">
                  <c:v>1981</c:v>
                </c:pt>
                <c:pt idx="6">
                  <c:v>1982</c:v>
                </c:pt>
                <c:pt idx="7">
                  <c:v>1983</c:v>
                </c:pt>
                <c:pt idx="8">
                  <c:v>1984</c:v>
                </c:pt>
                <c:pt idx="9">
                  <c:v>1985</c:v>
                </c:pt>
                <c:pt idx="10">
                  <c:v>1986</c:v>
                </c:pt>
                <c:pt idx="11">
                  <c:v>1987</c:v>
                </c:pt>
                <c:pt idx="12">
                  <c:v>1988</c:v>
                </c:pt>
                <c:pt idx="13">
                  <c:v>1989</c:v>
                </c:pt>
                <c:pt idx="14">
                  <c:v>1990</c:v>
                </c:pt>
                <c:pt idx="15">
                  <c:v>1991</c:v>
                </c:pt>
                <c:pt idx="16">
                  <c:v>1992</c:v>
                </c:pt>
                <c:pt idx="17">
                  <c:v>1993</c:v>
                </c:pt>
                <c:pt idx="18">
                  <c:v>1994</c:v>
                </c:pt>
                <c:pt idx="19">
                  <c:v>1995</c:v>
                </c:pt>
                <c:pt idx="20">
                  <c:v>1996</c:v>
                </c:pt>
                <c:pt idx="21">
                  <c:v>1997</c:v>
                </c:pt>
                <c:pt idx="22">
                  <c:v>1998</c:v>
                </c:pt>
                <c:pt idx="23">
                  <c:v>1999</c:v>
                </c:pt>
                <c:pt idx="24">
                  <c:v>2000</c:v>
                </c:pt>
                <c:pt idx="25">
                  <c:v>2001</c:v>
                </c:pt>
                <c:pt idx="26">
                  <c:v>2002</c:v>
                </c:pt>
                <c:pt idx="27">
                  <c:v>2003</c:v>
                </c:pt>
                <c:pt idx="28">
                  <c:v>2004</c:v>
                </c:pt>
                <c:pt idx="29">
                  <c:v>2005</c:v>
                </c:pt>
                <c:pt idx="30">
                  <c:v>2006</c:v>
                </c:pt>
                <c:pt idx="31">
                  <c:v>2007</c:v>
                </c:pt>
                <c:pt idx="32">
                  <c:v>2008</c:v>
                </c:pt>
                <c:pt idx="33">
                  <c:v>2009</c:v>
                </c:pt>
                <c:pt idx="34">
                  <c:v>2010</c:v>
                </c:pt>
                <c:pt idx="35">
                  <c:v>2011</c:v>
                </c:pt>
                <c:pt idx="36">
                  <c:v>2012</c:v>
                </c:pt>
                <c:pt idx="37">
                  <c:v>2013</c:v>
                </c:pt>
                <c:pt idx="38">
                  <c:v>2014</c:v>
                </c:pt>
              </c:numCache>
            </c:numRef>
          </c:cat>
          <c:val>
            <c:numRef>
              <c:f>Sheet1!$F$2:$F$41</c:f>
              <c:numCache>
                <c:formatCode>General</c:formatCode>
                <c:ptCount val="40"/>
                <c:pt idx="20" formatCode="0.00%">
                  <c:v>3.5353436830634521E-2</c:v>
                </c:pt>
                <c:pt idx="21" formatCode="0.00%">
                  <c:v>3.5353436830634521E-2</c:v>
                </c:pt>
                <c:pt idx="22" formatCode="0.00%">
                  <c:v>3.5353436830634521E-2</c:v>
                </c:pt>
                <c:pt idx="23" formatCode="0.00%">
                  <c:v>3.5353436830634521E-2</c:v>
                </c:pt>
                <c:pt idx="24" formatCode="0.00%">
                  <c:v>3.5353436830634521E-2</c:v>
                </c:pt>
                <c:pt idx="25" formatCode="0.00%">
                  <c:v>3.5353436830634521E-2</c:v>
                </c:pt>
                <c:pt idx="26" formatCode="0.00%">
                  <c:v>3.5353436830634521E-2</c:v>
                </c:pt>
                <c:pt idx="27" formatCode="0.00%">
                  <c:v>3.5353436830634521E-2</c:v>
                </c:pt>
                <c:pt idx="28" formatCode="0.00%">
                  <c:v>3.5353436830634521E-2</c:v>
                </c:pt>
                <c:pt idx="29" formatCode="0.00%">
                  <c:v>3.5353436830634521E-2</c:v>
                </c:pt>
                <c:pt idx="30" formatCode="0.00%">
                  <c:v>3.5353436830634521E-2</c:v>
                </c:pt>
                <c:pt idx="31" formatCode="0.00%">
                  <c:v>3.5353436830634521E-2</c:v>
                </c:pt>
                <c:pt idx="32" formatCode="0.00%">
                  <c:v>3.5353436830634521E-2</c:v>
                </c:pt>
                <c:pt idx="33" formatCode="0.00%">
                  <c:v>3.5353436830634521E-2</c:v>
                </c:pt>
                <c:pt idx="34" formatCode="0.00%">
                  <c:v>3.5353436830634521E-2</c:v>
                </c:pt>
              </c:numCache>
            </c:numRef>
          </c:val>
          <c:smooth val="0"/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Average (2010–2015)</c:v>
                </c:pt>
              </c:strCache>
            </c:strRef>
          </c:tx>
          <c:spPr>
            <a:ln w="12700">
              <a:solidFill>
                <a:schemeClr val="tx1"/>
              </a:solidFill>
              <a:prstDash val="dashDot"/>
            </a:ln>
          </c:spPr>
          <c:marker>
            <c:symbol val="none"/>
          </c:marker>
          <c:dLbls>
            <c:dLbl>
              <c:idx val="35"/>
              <c:layout>
                <c:manualLayout>
                  <c:x val="-3.0864197530864196E-3"/>
                  <c:y val="2.6020356523959058E-2"/>
                </c:manualLayout>
              </c:layout>
              <c:tx>
                <c:rich>
                  <a:bodyPr/>
                  <a:lstStyle/>
                  <a:p>
                    <a:r>
                      <a:rPr lang="en-US" dirty="0" smtClean="0"/>
                      <a:t>-0.5%</a:t>
                    </a:r>
                    <a:endParaRPr lang="en-US" dirty="0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</c:dLbl>
            <c:showLegendKey val="0"/>
            <c:showVal val="0"/>
            <c:showCatName val="0"/>
            <c:showSerName val="0"/>
            <c:showPercent val="0"/>
            <c:showBubbleSize val="0"/>
          </c:dLbls>
          <c:val>
            <c:numRef>
              <c:f>Sheet1!$G$2:$G$41</c:f>
              <c:numCache>
                <c:formatCode>General</c:formatCode>
                <c:ptCount val="40"/>
                <c:pt idx="34" formatCode="0.00%">
                  <c:v>-5.1940333541276029E-3</c:v>
                </c:pt>
                <c:pt idx="35" formatCode="0.00%">
                  <c:v>-5.1940333541276029E-3</c:v>
                </c:pt>
                <c:pt idx="36" formatCode="0.00%">
                  <c:v>-5.1940333541276029E-3</c:v>
                </c:pt>
                <c:pt idx="37" formatCode="0.00%">
                  <c:v>-5.1940333541276029E-3</c:v>
                </c:pt>
                <c:pt idx="38" formatCode="0.00%">
                  <c:v>-5.1940333541276029E-3</c:v>
                </c:pt>
                <c:pt idx="39" formatCode="0.00%">
                  <c:v>-5.1940333541276029E-3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08249088"/>
        <c:axId val="108250624"/>
      </c:lineChart>
      <c:catAx>
        <c:axId val="10824908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low"/>
        <c:spPr>
          <a:ln w="6350">
            <a:solidFill>
              <a:schemeClr val="tx1"/>
            </a:solidFill>
            <a:prstDash val="solid"/>
          </a:ln>
        </c:spPr>
        <c:txPr>
          <a:bodyPr rot="-2700000" vert="horz"/>
          <a:lstStyle/>
          <a:p>
            <a:pPr>
              <a:defRPr/>
            </a:pPr>
            <a:endParaRPr lang="en-US"/>
          </a:p>
        </c:txPr>
        <c:crossAx val="108250624"/>
        <c:crosses val="autoZero"/>
        <c:auto val="1"/>
        <c:lblAlgn val="ctr"/>
        <c:lblOffset val="0"/>
        <c:tickLblSkip val="3"/>
        <c:tickMarkSkip val="3"/>
        <c:noMultiLvlLbl val="0"/>
      </c:catAx>
      <c:valAx>
        <c:axId val="108250624"/>
        <c:scaling>
          <c:orientation val="minMax"/>
          <c:max val="8.0000000000000016E-2"/>
          <c:min val="-8.0000000000000016E-2"/>
        </c:scaling>
        <c:delete val="0"/>
        <c:axPos val="l"/>
        <c:numFmt formatCode="0%" sourceLinked="0"/>
        <c:majorTickMark val="out"/>
        <c:minorTickMark val="none"/>
        <c:tickLblPos val="nextTo"/>
        <c:spPr>
          <a:ln w="6350">
            <a:solidFill>
              <a:schemeClr val="tx1"/>
            </a:solidFill>
            <a:prstDash val="solid"/>
          </a:ln>
        </c:spPr>
        <c:txPr>
          <a:bodyPr rot="0" vert="horz"/>
          <a:lstStyle/>
          <a:p>
            <a:pPr>
              <a:defRPr/>
            </a:pPr>
            <a:endParaRPr lang="en-US"/>
          </a:p>
        </c:txPr>
        <c:crossAx val="108249088"/>
        <c:crosses val="autoZero"/>
        <c:crossBetween val="between"/>
        <c:majorUnit val="2.0000000000000004E-2"/>
      </c:valAx>
      <c:spPr>
        <a:noFill/>
        <a:ln w="21544">
          <a:noFill/>
        </a:ln>
      </c:spPr>
    </c:plotArea>
    <c:legend>
      <c:legendPos val="b"/>
      <c:layout>
        <c:manualLayout>
          <c:xMode val="edge"/>
          <c:yMode val="edge"/>
          <c:x val="5.990825414137161E-2"/>
          <c:y val="0.80398257188004585"/>
          <c:w val="0.9285484730239203"/>
          <c:h val="0.10430151588674751"/>
        </c:manualLayout>
      </c:layout>
      <c:overlay val="0"/>
      <c:txPr>
        <a:bodyPr/>
        <a:lstStyle/>
        <a:p>
          <a:pPr>
            <a:defRPr sz="1800" baseline="12000"/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</c:spPr>
  <c:txPr>
    <a:bodyPr/>
    <a:lstStyle/>
    <a:p>
      <a:pPr>
        <a:defRPr sz="1200" b="0" i="0" u="none" strike="noStrike" baseline="0">
          <a:solidFill>
            <a:schemeClr val="tx1"/>
          </a:solidFill>
          <a:latin typeface="Arial" panose="020B0604020202020204" pitchFamily="34" charset="0"/>
          <a:ea typeface="Arial Narrow"/>
          <a:cs typeface="Arial" panose="020B0604020202020204" pitchFamily="34" charset="0"/>
        </a:defRPr>
      </a:pPr>
      <a:endParaRPr lang="en-US"/>
    </a:p>
  </c:txPr>
  <c:externalData r:id="rId1">
    <c:autoUpdate val="0"/>
  </c:externalData>
  <c:userShapes r:id="rId2"/>
</c:chartSpace>
</file>

<file path=ppt/charts/chart7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CA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6.9790419947506566E-2"/>
          <c:y val="4.7046998031496062E-2"/>
          <c:w val="0.91040564304461935"/>
          <c:h val="0.6944755181464386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Saskatchewan</c:v>
                </c:pt>
              </c:strCache>
            </c:strRef>
          </c:tx>
          <c:spPr>
            <a:ln w="12700">
              <a:solidFill>
                <a:srgbClr val="8B9B3C"/>
              </a:solidFill>
              <a:prstDash val="solid"/>
            </a:ln>
          </c:spPr>
          <c:marker>
            <c:symbol val="square"/>
            <c:size val="8"/>
            <c:spPr>
              <a:solidFill>
                <a:srgbClr val="8B9B3C"/>
              </a:solidFill>
              <a:ln w="6350">
                <a:solidFill>
                  <a:schemeClr val="tx1"/>
                </a:solidFill>
              </a:ln>
            </c:spPr>
          </c:marker>
          <c:dPt>
            <c:idx val="38"/>
            <c:bubble3D val="0"/>
          </c:dPt>
          <c:dPt>
            <c:idx val="39"/>
            <c:marker>
              <c:symbol val="circle"/>
              <c:size val="8"/>
              <c:spPr>
                <a:solidFill>
                  <a:schemeClr val="bg1"/>
                </a:solidFill>
                <a:ln w="6350">
                  <a:solidFill>
                    <a:schemeClr val="tx1"/>
                  </a:solidFill>
                </a:ln>
              </c:spPr>
            </c:marker>
            <c:bubble3D val="0"/>
          </c:dPt>
          <c:dPt>
            <c:idx val="40"/>
            <c:marker>
              <c:symbol val="circle"/>
              <c:size val="8"/>
              <c:spPr>
                <a:solidFill>
                  <a:schemeClr val="bg1"/>
                </a:solidFill>
                <a:ln w="6350">
                  <a:solidFill>
                    <a:schemeClr val="tx1"/>
                  </a:solidFill>
                </a:ln>
              </c:spPr>
            </c:marker>
            <c:bubble3D val="0"/>
          </c:dPt>
          <c:cat>
            <c:numRef>
              <c:f>Sheet1!$A$2:$A$42</c:f>
              <c:numCache>
                <c:formatCode>General</c:formatCode>
                <c:ptCount val="41"/>
                <c:pt idx="0">
                  <c:v>1975</c:v>
                </c:pt>
                <c:pt idx="1">
                  <c:v>1976</c:v>
                </c:pt>
                <c:pt idx="2">
                  <c:v>1977</c:v>
                </c:pt>
                <c:pt idx="3">
                  <c:v>1978</c:v>
                </c:pt>
                <c:pt idx="4">
                  <c:v>1979</c:v>
                </c:pt>
                <c:pt idx="5">
                  <c:v>1980</c:v>
                </c:pt>
                <c:pt idx="6">
                  <c:v>1981</c:v>
                </c:pt>
                <c:pt idx="7">
                  <c:v>1982</c:v>
                </c:pt>
                <c:pt idx="8">
                  <c:v>1983</c:v>
                </c:pt>
                <c:pt idx="9">
                  <c:v>1984</c:v>
                </c:pt>
                <c:pt idx="10">
                  <c:v>1985</c:v>
                </c:pt>
                <c:pt idx="11">
                  <c:v>1986</c:v>
                </c:pt>
                <c:pt idx="12">
                  <c:v>1987</c:v>
                </c:pt>
                <c:pt idx="13">
                  <c:v>1988</c:v>
                </c:pt>
                <c:pt idx="14">
                  <c:v>1989</c:v>
                </c:pt>
                <c:pt idx="15">
                  <c:v>1990</c:v>
                </c:pt>
                <c:pt idx="16">
                  <c:v>1991</c:v>
                </c:pt>
                <c:pt idx="17">
                  <c:v>1992</c:v>
                </c:pt>
                <c:pt idx="18">
                  <c:v>1993</c:v>
                </c:pt>
                <c:pt idx="19">
                  <c:v>1994</c:v>
                </c:pt>
                <c:pt idx="20">
                  <c:v>1995</c:v>
                </c:pt>
                <c:pt idx="21">
                  <c:v>1996</c:v>
                </c:pt>
                <c:pt idx="22">
                  <c:v>1997</c:v>
                </c:pt>
                <c:pt idx="23">
                  <c:v>1998</c:v>
                </c:pt>
                <c:pt idx="24">
                  <c:v>1999</c:v>
                </c:pt>
                <c:pt idx="25">
                  <c:v>2000</c:v>
                </c:pt>
                <c:pt idx="26">
                  <c:v>2001</c:v>
                </c:pt>
                <c:pt idx="27">
                  <c:v>2002</c:v>
                </c:pt>
                <c:pt idx="28">
                  <c:v>2003</c:v>
                </c:pt>
                <c:pt idx="29">
                  <c:v>2004</c:v>
                </c:pt>
                <c:pt idx="30">
                  <c:v>2005</c:v>
                </c:pt>
                <c:pt idx="31">
                  <c:v>2006</c:v>
                </c:pt>
                <c:pt idx="32">
                  <c:v>2007</c:v>
                </c:pt>
                <c:pt idx="33">
                  <c:v>2008</c:v>
                </c:pt>
                <c:pt idx="34">
                  <c:v>2009</c:v>
                </c:pt>
                <c:pt idx="35">
                  <c:v>2010</c:v>
                </c:pt>
                <c:pt idx="36">
                  <c:v>2011</c:v>
                </c:pt>
                <c:pt idx="37">
                  <c:v>2012</c:v>
                </c:pt>
                <c:pt idx="38">
                  <c:v>2013</c:v>
                </c:pt>
                <c:pt idx="39">
                  <c:v>2014</c:v>
                </c:pt>
                <c:pt idx="40">
                  <c:v>2015</c:v>
                </c:pt>
              </c:numCache>
            </c:numRef>
          </c:cat>
          <c:val>
            <c:numRef>
              <c:f>Sheet1!$B$2:$B$42</c:f>
              <c:numCache>
                <c:formatCode>General</c:formatCode>
                <c:ptCount val="41"/>
                <c:pt idx="6" formatCode="0.0%">
                  <c:v>6.3238364903782512E-2</c:v>
                </c:pt>
                <c:pt idx="7" formatCode="0.0%">
                  <c:v>7.3960110873682539E-2</c:v>
                </c:pt>
                <c:pt idx="8" formatCode="0.0%">
                  <c:v>7.7553043431905472E-2</c:v>
                </c:pt>
                <c:pt idx="9" formatCode="0.0%">
                  <c:v>7.9391437366636466E-2</c:v>
                </c:pt>
                <c:pt idx="10" formatCode="0.0%">
                  <c:v>8.417320271762288E-2</c:v>
                </c:pt>
                <c:pt idx="11" formatCode="0.0%">
                  <c:v>9.4978703336979331E-2</c:v>
                </c:pt>
                <c:pt idx="12" formatCode="0.0%">
                  <c:v>9.6221514373635866E-2</c:v>
                </c:pt>
                <c:pt idx="13" formatCode="0.0%">
                  <c:v>9.6769061726205086E-2</c:v>
                </c:pt>
                <c:pt idx="14" formatCode="0.0%">
                  <c:v>0.1023157629074643</c:v>
                </c:pt>
                <c:pt idx="15" formatCode="0.0%">
                  <c:v>0.10490856023367867</c:v>
                </c:pt>
                <c:pt idx="16" formatCode="0.0%">
                  <c:v>0.10696819614283801</c:v>
                </c:pt>
                <c:pt idx="17" formatCode="0.0%">
                  <c:v>0.10727834157016787</c:v>
                </c:pt>
                <c:pt idx="18" formatCode="0.0%">
                  <c:v>9.9538446211427628E-2</c:v>
                </c:pt>
                <c:pt idx="19" formatCode="0.0%">
                  <c:v>9.6403595600670106E-2</c:v>
                </c:pt>
                <c:pt idx="20" formatCode="0.0%">
                  <c:v>9.1447070081055515E-2</c:v>
                </c:pt>
                <c:pt idx="21" formatCode="0.0%">
                  <c:v>8.5041816423949687E-2</c:v>
                </c:pt>
                <c:pt idx="22" formatCode="0.0%">
                  <c:v>9.0515868792976309E-2</c:v>
                </c:pt>
                <c:pt idx="23" formatCode="0.0%">
                  <c:v>9.2699179769169623E-2</c:v>
                </c:pt>
                <c:pt idx="24" formatCode="0.0%">
                  <c:v>9.5422315662763366E-2</c:v>
                </c:pt>
                <c:pt idx="25" formatCode="0.0%">
                  <c:v>9.2117321731256488E-2</c:v>
                </c:pt>
                <c:pt idx="26" formatCode="0.0%">
                  <c:v>0.10274338667603174</c:v>
                </c:pt>
                <c:pt idx="27" formatCode="0.0%">
                  <c:v>0.10387023501087331</c:v>
                </c:pt>
                <c:pt idx="28" formatCode="0.0%">
                  <c:v>0.10376428683758938</c:v>
                </c:pt>
                <c:pt idx="29" formatCode="0.0%">
                  <c:v>9.9598650451288379E-2</c:v>
                </c:pt>
                <c:pt idx="30" formatCode="0.0%">
                  <c:v>9.8457340322475634E-2</c:v>
                </c:pt>
                <c:pt idx="31" formatCode="0.0%">
                  <c:v>0.10294114152313967</c:v>
                </c:pt>
                <c:pt idx="32" formatCode="0.0%">
                  <c:v>9.8126442472300485E-2</c:v>
                </c:pt>
                <c:pt idx="33" formatCode="0.0%">
                  <c:v>8.0775975482263118E-2</c:v>
                </c:pt>
                <c:pt idx="34" formatCode="0.0%">
                  <c:v>9.6884389747043179E-2</c:v>
                </c:pt>
                <c:pt idx="35" formatCode="0.0%">
                  <c:v>9.9255456921736623E-2</c:v>
                </c:pt>
                <c:pt idx="36" formatCode="0.0%">
                  <c:v>8.8972222943983867E-2</c:v>
                </c:pt>
                <c:pt idx="37" formatCode="0.0%">
                  <c:v>8.6669842943601666E-2</c:v>
                </c:pt>
                <c:pt idx="38" formatCode="0.0%">
                  <c:v>8.6347618186482233E-2</c:v>
                </c:pt>
                <c:pt idx="39" formatCode="0.0%">
                  <c:v>8.6479068700804546E-2</c:v>
                </c:pt>
                <c:pt idx="40" formatCode="0.0%">
                  <c:v>9.0275952468273524E-2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Canada</c:v>
                </c:pt>
              </c:strCache>
            </c:strRef>
          </c:tx>
          <c:spPr>
            <a:ln w="12700">
              <a:solidFill>
                <a:schemeClr val="tx1"/>
              </a:solidFill>
              <a:prstDash val="dash"/>
            </a:ln>
          </c:spPr>
          <c:marker>
            <c:symbol val="none"/>
          </c:marker>
          <c:dPt>
            <c:idx val="38"/>
            <c:bubble3D val="0"/>
          </c:dPt>
          <c:dPt>
            <c:idx val="39"/>
            <c:bubble3D val="0"/>
          </c:dPt>
          <c:cat>
            <c:numRef>
              <c:f>Sheet1!$A$2:$A$42</c:f>
              <c:numCache>
                <c:formatCode>General</c:formatCode>
                <c:ptCount val="41"/>
                <c:pt idx="0">
                  <c:v>1975</c:v>
                </c:pt>
                <c:pt idx="1">
                  <c:v>1976</c:v>
                </c:pt>
                <c:pt idx="2">
                  <c:v>1977</c:v>
                </c:pt>
                <c:pt idx="3">
                  <c:v>1978</c:v>
                </c:pt>
                <c:pt idx="4">
                  <c:v>1979</c:v>
                </c:pt>
                <c:pt idx="5">
                  <c:v>1980</c:v>
                </c:pt>
                <c:pt idx="6">
                  <c:v>1981</c:v>
                </c:pt>
                <c:pt idx="7">
                  <c:v>1982</c:v>
                </c:pt>
                <c:pt idx="8">
                  <c:v>1983</c:v>
                </c:pt>
                <c:pt idx="9">
                  <c:v>1984</c:v>
                </c:pt>
                <c:pt idx="10">
                  <c:v>1985</c:v>
                </c:pt>
                <c:pt idx="11">
                  <c:v>1986</c:v>
                </c:pt>
                <c:pt idx="12">
                  <c:v>1987</c:v>
                </c:pt>
                <c:pt idx="13">
                  <c:v>1988</c:v>
                </c:pt>
                <c:pt idx="14">
                  <c:v>1989</c:v>
                </c:pt>
                <c:pt idx="15">
                  <c:v>1990</c:v>
                </c:pt>
                <c:pt idx="16">
                  <c:v>1991</c:v>
                </c:pt>
                <c:pt idx="17">
                  <c:v>1992</c:v>
                </c:pt>
                <c:pt idx="18">
                  <c:v>1993</c:v>
                </c:pt>
                <c:pt idx="19">
                  <c:v>1994</c:v>
                </c:pt>
                <c:pt idx="20">
                  <c:v>1995</c:v>
                </c:pt>
                <c:pt idx="21">
                  <c:v>1996</c:v>
                </c:pt>
                <c:pt idx="22">
                  <c:v>1997</c:v>
                </c:pt>
                <c:pt idx="23">
                  <c:v>1998</c:v>
                </c:pt>
                <c:pt idx="24">
                  <c:v>1999</c:v>
                </c:pt>
                <c:pt idx="25">
                  <c:v>2000</c:v>
                </c:pt>
                <c:pt idx="26">
                  <c:v>2001</c:v>
                </c:pt>
                <c:pt idx="27">
                  <c:v>2002</c:v>
                </c:pt>
                <c:pt idx="28">
                  <c:v>2003</c:v>
                </c:pt>
                <c:pt idx="29">
                  <c:v>2004</c:v>
                </c:pt>
                <c:pt idx="30">
                  <c:v>2005</c:v>
                </c:pt>
                <c:pt idx="31">
                  <c:v>2006</c:v>
                </c:pt>
                <c:pt idx="32">
                  <c:v>2007</c:v>
                </c:pt>
                <c:pt idx="33">
                  <c:v>2008</c:v>
                </c:pt>
                <c:pt idx="34">
                  <c:v>2009</c:v>
                </c:pt>
                <c:pt idx="35">
                  <c:v>2010</c:v>
                </c:pt>
                <c:pt idx="36">
                  <c:v>2011</c:v>
                </c:pt>
                <c:pt idx="37">
                  <c:v>2012</c:v>
                </c:pt>
                <c:pt idx="38">
                  <c:v>2013</c:v>
                </c:pt>
                <c:pt idx="39">
                  <c:v>2014</c:v>
                </c:pt>
                <c:pt idx="40">
                  <c:v>2015</c:v>
                </c:pt>
              </c:numCache>
            </c:numRef>
          </c:cat>
          <c:val>
            <c:numRef>
              <c:f>Sheet1!$C$2:$C$42</c:f>
              <c:numCache>
                <c:formatCode>0.0%</c:formatCode>
                <c:ptCount val="41"/>
                <c:pt idx="0">
                  <c:v>7.0154847225441144E-2</c:v>
                </c:pt>
                <c:pt idx="1">
                  <c:v>7.0145099083655543E-2</c:v>
                </c:pt>
                <c:pt idx="2">
                  <c:v>6.9796341035650647E-2</c:v>
                </c:pt>
                <c:pt idx="3">
                  <c:v>6.9674086769292251E-2</c:v>
                </c:pt>
                <c:pt idx="4">
                  <c:v>6.8387665529339961E-2</c:v>
                </c:pt>
                <c:pt idx="5">
                  <c:v>7.0733466492581512E-2</c:v>
                </c:pt>
                <c:pt idx="6">
                  <c:v>7.1684013060828236E-2</c:v>
                </c:pt>
                <c:pt idx="7">
                  <c:v>7.9541183525746892E-2</c:v>
                </c:pt>
                <c:pt idx="8">
                  <c:v>8.115810761202405E-2</c:v>
                </c:pt>
                <c:pt idx="9">
                  <c:v>8.0168833718115964E-2</c:v>
                </c:pt>
                <c:pt idx="10">
                  <c:v>8.0388945598148548E-2</c:v>
                </c:pt>
                <c:pt idx="11">
                  <c:v>8.3028201823537567E-2</c:v>
                </c:pt>
                <c:pt idx="12">
                  <c:v>8.2247649932692235E-2</c:v>
                </c:pt>
                <c:pt idx="13">
                  <c:v>8.1830308658077555E-2</c:v>
                </c:pt>
                <c:pt idx="14">
                  <c:v>8.4058173819513762E-2</c:v>
                </c:pt>
                <c:pt idx="15">
                  <c:v>8.8442477278133841E-2</c:v>
                </c:pt>
                <c:pt idx="16">
                  <c:v>9.5335264732031563E-2</c:v>
                </c:pt>
                <c:pt idx="17">
                  <c:v>9.7928723582745403E-2</c:v>
                </c:pt>
                <c:pt idx="18">
                  <c:v>9.6439675904849781E-2</c:v>
                </c:pt>
                <c:pt idx="19">
                  <c:v>9.3009300179476548E-2</c:v>
                </c:pt>
                <c:pt idx="20">
                  <c:v>8.9852170957519115E-2</c:v>
                </c:pt>
                <c:pt idx="21">
                  <c:v>8.7831367229737348E-2</c:v>
                </c:pt>
                <c:pt idx="22">
                  <c:v>8.7357036397884655E-2</c:v>
                </c:pt>
                <c:pt idx="23">
                  <c:v>8.974527053417955E-2</c:v>
                </c:pt>
                <c:pt idx="24">
                  <c:v>9.0301799031571164E-2</c:v>
                </c:pt>
                <c:pt idx="25">
                  <c:v>8.9794728320433295E-2</c:v>
                </c:pt>
                <c:pt idx="26">
                  <c:v>9.446450484815147E-2</c:v>
                </c:pt>
                <c:pt idx="27">
                  <c:v>9.7427037709558101E-2</c:v>
                </c:pt>
                <c:pt idx="28">
                  <c:v>9.9363551856064075E-2</c:v>
                </c:pt>
                <c:pt idx="29">
                  <c:v>9.929153693502589E-2</c:v>
                </c:pt>
                <c:pt idx="30">
                  <c:v>9.9380115523450566E-2</c:v>
                </c:pt>
                <c:pt idx="31">
                  <c:v>0.10130010811149125</c:v>
                </c:pt>
                <c:pt idx="32">
                  <c:v>0.10226868375459446</c:v>
                </c:pt>
                <c:pt idx="33">
                  <c:v>0.10446169005563422</c:v>
                </c:pt>
                <c:pt idx="34">
                  <c:v>0.11612682399668793</c:v>
                </c:pt>
                <c:pt idx="35">
                  <c:v>0.11616817252915743</c:v>
                </c:pt>
                <c:pt idx="36">
                  <c:v>0.1125575348296821</c:v>
                </c:pt>
                <c:pt idx="37">
                  <c:v>0.11218873671649612</c:v>
                </c:pt>
                <c:pt idx="38">
                  <c:v>0.11060418953470773</c:v>
                </c:pt>
                <c:pt idx="39">
                  <c:v>0.10922900135805734</c:v>
                </c:pt>
                <c:pt idx="40">
                  <c:v>0.10917567902246904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Forecast</c:v>
                </c:pt>
              </c:strCache>
            </c:strRef>
          </c:tx>
          <c:spPr>
            <a:ln w="12700">
              <a:solidFill>
                <a:srgbClr val="8B9B3C"/>
              </a:solidFill>
            </a:ln>
          </c:spPr>
          <c:marker>
            <c:symbol val="circle"/>
            <c:size val="8"/>
            <c:spPr>
              <a:solidFill>
                <a:schemeClr val="bg1"/>
              </a:solidFill>
              <a:ln>
                <a:solidFill>
                  <a:schemeClr val="tx1"/>
                </a:solidFill>
              </a:ln>
            </c:spPr>
          </c:marker>
          <c:cat>
            <c:numRef>
              <c:f>Sheet1!$A$2:$A$42</c:f>
              <c:numCache>
                <c:formatCode>General</c:formatCode>
                <c:ptCount val="41"/>
                <c:pt idx="0">
                  <c:v>1975</c:v>
                </c:pt>
                <c:pt idx="1">
                  <c:v>1976</c:v>
                </c:pt>
                <c:pt idx="2">
                  <c:v>1977</c:v>
                </c:pt>
                <c:pt idx="3">
                  <c:v>1978</c:v>
                </c:pt>
                <c:pt idx="4">
                  <c:v>1979</c:v>
                </c:pt>
                <c:pt idx="5">
                  <c:v>1980</c:v>
                </c:pt>
                <c:pt idx="6">
                  <c:v>1981</c:v>
                </c:pt>
                <c:pt idx="7">
                  <c:v>1982</c:v>
                </c:pt>
                <c:pt idx="8">
                  <c:v>1983</c:v>
                </c:pt>
                <c:pt idx="9">
                  <c:v>1984</c:v>
                </c:pt>
                <c:pt idx="10">
                  <c:v>1985</c:v>
                </c:pt>
                <c:pt idx="11">
                  <c:v>1986</c:v>
                </c:pt>
                <c:pt idx="12">
                  <c:v>1987</c:v>
                </c:pt>
                <c:pt idx="13">
                  <c:v>1988</c:v>
                </c:pt>
                <c:pt idx="14">
                  <c:v>1989</c:v>
                </c:pt>
                <c:pt idx="15">
                  <c:v>1990</c:v>
                </c:pt>
                <c:pt idx="16">
                  <c:v>1991</c:v>
                </c:pt>
                <c:pt idx="17">
                  <c:v>1992</c:v>
                </c:pt>
                <c:pt idx="18">
                  <c:v>1993</c:v>
                </c:pt>
                <c:pt idx="19">
                  <c:v>1994</c:v>
                </c:pt>
                <c:pt idx="20">
                  <c:v>1995</c:v>
                </c:pt>
                <c:pt idx="21">
                  <c:v>1996</c:v>
                </c:pt>
                <c:pt idx="22">
                  <c:v>1997</c:v>
                </c:pt>
                <c:pt idx="23">
                  <c:v>1998</c:v>
                </c:pt>
                <c:pt idx="24">
                  <c:v>1999</c:v>
                </c:pt>
                <c:pt idx="25">
                  <c:v>2000</c:v>
                </c:pt>
                <c:pt idx="26">
                  <c:v>2001</c:v>
                </c:pt>
                <c:pt idx="27">
                  <c:v>2002</c:v>
                </c:pt>
                <c:pt idx="28">
                  <c:v>2003</c:v>
                </c:pt>
                <c:pt idx="29">
                  <c:v>2004</c:v>
                </c:pt>
                <c:pt idx="30">
                  <c:v>2005</c:v>
                </c:pt>
                <c:pt idx="31">
                  <c:v>2006</c:v>
                </c:pt>
                <c:pt idx="32">
                  <c:v>2007</c:v>
                </c:pt>
                <c:pt idx="33">
                  <c:v>2008</c:v>
                </c:pt>
                <c:pt idx="34">
                  <c:v>2009</c:v>
                </c:pt>
                <c:pt idx="35">
                  <c:v>2010</c:v>
                </c:pt>
                <c:pt idx="36">
                  <c:v>2011</c:v>
                </c:pt>
                <c:pt idx="37">
                  <c:v>2012</c:v>
                </c:pt>
                <c:pt idx="38">
                  <c:v>2013</c:v>
                </c:pt>
                <c:pt idx="39">
                  <c:v>2014</c:v>
                </c:pt>
                <c:pt idx="40">
                  <c:v>2015</c:v>
                </c:pt>
              </c:numCache>
            </c:numRef>
          </c:cat>
          <c:val>
            <c:numRef>
              <c:f>Sheet1!$D$2:$D$42</c:f>
              <c:numCache>
                <c:formatCode>General</c:formatCode>
                <c:ptCount val="41"/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24670336"/>
        <c:axId val="124673024"/>
      </c:lineChart>
      <c:catAx>
        <c:axId val="12467033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ln w="6350">
            <a:solidFill>
              <a:schemeClr val="tx1"/>
            </a:solidFill>
          </a:ln>
        </c:spPr>
        <c:txPr>
          <a:bodyPr rot="-2700000"/>
          <a:lstStyle/>
          <a:p>
            <a:pPr>
              <a:defRPr/>
            </a:pPr>
            <a:endParaRPr lang="en-US"/>
          </a:p>
        </c:txPr>
        <c:crossAx val="124673024"/>
        <c:crosses val="autoZero"/>
        <c:auto val="1"/>
        <c:lblAlgn val="ctr"/>
        <c:lblOffset val="100"/>
        <c:tickLblSkip val="3"/>
        <c:noMultiLvlLbl val="0"/>
      </c:catAx>
      <c:valAx>
        <c:axId val="124673024"/>
        <c:scaling>
          <c:orientation val="minMax"/>
          <c:min val="6.0000000000000012E-2"/>
        </c:scaling>
        <c:delete val="0"/>
        <c:axPos val="l"/>
        <c:numFmt formatCode="0%" sourceLinked="0"/>
        <c:majorTickMark val="out"/>
        <c:minorTickMark val="none"/>
        <c:tickLblPos val="nextTo"/>
        <c:spPr>
          <a:ln w="6350">
            <a:solidFill>
              <a:schemeClr val="tx1"/>
            </a:solidFill>
          </a:ln>
        </c:spPr>
        <c:crossAx val="124670336"/>
        <c:crosses val="autoZero"/>
        <c:crossBetween val="between"/>
      </c:valAx>
    </c:plotArea>
    <c:legend>
      <c:legendPos val="b"/>
      <c:layout>
        <c:manualLayout>
          <c:xMode val="edge"/>
          <c:yMode val="edge"/>
          <c:x val="0.29936955380577429"/>
          <c:y val="0.86436057561770296"/>
          <c:w val="0.48385328570039854"/>
          <c:h val="5.1816950300567266E-2"/>
        </c:manualLayout>
      </c:layout>
      <c:overlay val="0"/>
      <c:spPr>
        <a:noFill/>
      </c:spPr>
      <c:txPr>
        <a:bodyPr/>
        <a:lstStyle/>
        <a:p>
          <a:pPr>
            <a:defRPr sz="1800" baseline="12000"/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1200"/>
      </a:pPr>
      <a:endParaRPr lang="en-US"/>
    </a:p>
  </c:txPr>
  <c:externalData r:id="rId1">
    <c:autoUpdate val="0"/>
  </c:externalData>
  <c:userShapes r:id="rId2"/>
</c:chartSpace>
</file>

<file path=ppt/charts/chart7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CA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5221738721148096"/>
          <c:y val="9.3269129820310923E-2"/>
          <c:w val="0.43061928246972364"/>
          <c:h val="0.75402499892431474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Share</c:v>
                </c:pt>
              </c:strCache>
            </c:strRef>
          </c:tx>
          <c:spPr>
            <a:ln w="6350">
              <a:solidFill>
                <a:schemeClr val="tx1"/>
              </a:solidFill>
            </a:ln>
          </c:spPr>
          <c:dPt>
            <c:idx val="0"/>
            <c:bubble3D val="0"/>
            <c:spPr>
              <a:solidFill>
                <a:srgbClr val="8B9B3C"/>
              </a:solidFill>
              <a:ln w="6350">
                <a:solidFill>
                  <a:schemeClr val="tx1"/>
                </a:solidFill>
              </a:ln>
            </c:spPr>
          </c:dPt>
          <c:dPt>
            <c:idx val="1"/>
            <c:bubble3D val="0"/>
            <c:spPr>
              <a:solidFill>
                <a:schemeClr val="bg1"/>
              </a:solidFill>
              <a:ln w="6350">
                <a:solidFill>
                  <a:schemeClr val="tx1"/>
                </a:solidFill>
              </a:ln>
            </c:spPr>
          </c:dPt>
          <c:dPt>
            <c:idx val="2"/>
            <c:bubble3D val="0"/>
            <c:spPr>
              <a:solidFill>
                <a:srgbClr val="B4BF81"/>
              </a:solidFill>
              <a:ln w="6350">
                <a:solidFill>
                  <a:schemeClr val="tx1"/>
                </a:solidFill>
              </a:ln>
            </c:spPr>
          </c:dPt>
          <c:dPt>
            <c:idx val="3"/>
            <c:bubble3D val="0"/>
            <c:spPr>
              <a:pattFill prst="zigZag">
                <a:fgClr>
                  <a:srgbClr val="8B9B3C"/>
                </a:fgClr>
                <a:bgClr>
                  <a:schemeClr val="bg1"/>
                </a:bgClr>
              </a:pattFill>
              <a:ln w="6350">
                <a:solidFill>
                  <a:schemeClr val="tx1"/>
                </a:solidFill>
              </a:ln>
            </c:spPr>
          </c:dPt>
          <c:dPt>
            <c:idx val="4"/>
            <c:bubble3D val="0"/>
            <c:spPr>
              <a:solidFill>
                <a:srgbClr val="C9D1A5"/>
              </a:solidFill>
              <a:ln w="6350">
                <a:solidFill>
                  <a:schemeClr val="tx1"/>
                </a:solidFill>
              </a:ln>
            </c:spPr>
          </c:dPt>
          <c:dPt>
            <c:idx val="5"/>
            <c:bubble3D val="0"/>
            <c:spPr>
              <a:pattFill prst="ltUpDiag">
                <a:fgClr>
                  <a:srgbClr val="8B9B3C"/>
                </a:fgClr>
                <a:bgClr>
                  <a:schemeClr val="bg1"/>
                </a:bgClr>
              </a:pattFill>
              <a:ln w="6350">
                <a:solidFill>
                  <a:schemeClr val="tx1"/>
                </a:solidFill>
              </a:ln>
            </c:spPr>
          </c:dPt>
          <c:dPt>
            <c:idx val="6"/>
            <c:bubble3D val="0"/>
            <c:spPr>
              <a:solidFill>
                <a:srgbClr val="E4E8D0"/>
              </a:solidFill>
              <a:ln w="6350">
                <a:solidFill>
                  <a:schemeClr val="tx1"/>
                </a:solidFill>
              </a:ln>
            </c:spPr>
          </c:dPt>
          <c:dPt>
            <c:idx val="7"/>
            <c:bubble3D val="0"/>
            <c:spPr>
              <a:pattFill prst="openDmnd">
                <a:fgClr>
                  <a:schemeClr val="bg1"/>
                </a:fgClr>
                <a:bgClr>
                  <a:srgbClr val="8B9B3C"/>
                </a:bgClr>
              </a:pattFill>
              <a:ln w="6350">
                <a:solidFill>
                  <a:schemeClr val="tx1"/>
                </a:solidFill>
              </a:ln>
            </c:spPr>
          </c:dPt>
          <c:dPt>
            <c:idx val="8"/>
            <c:bubble3D val="0"/>
            <c:spPr>
              <a:pattFill prst="pct10">
                <a:fgClr>
                  <a:srgbClr val="8B9B3C"/>
                </a:fgClr>
                <a:bgClr>
                  <a:schemeClr val="bg1"/>
                </a:bgClr>
              </a:pattFill>
              <a:ln w="6350">
                <a:solidFill>
                  <a:schemeClr val="tx1"/>
                </a:solidFill>
              </a:ln>
            </c:spPr>
          </c:dPt>
          <c:dLbls>
            <c:dLbl>
              <c:idx val="0"/>
              <c:layout>
                <c:manualLayout>
                  <c:x val="2.8886189650512741E-2"/>
                  <c:y val="1.545507773066835E-2"/>
                </c:manualLayout>
              </c:layout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separator>
</c:separator>
            </c:dLbl>
            <c:dLbl>
              <c:idx val="1"/>
              <c:layout>
                <c:manualLayout>
                  <c:x val="4.8324289197749296E-2"/>
                  <c:y val="-3.2154546858113232E-2"/>
                </c:manualLayout>
              </c:layout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separator>
</c:separator>
            </c:dLbl>
            <c:dLbl>
              <c:idx val="2"/>
              <c:layout>
                <c:manualLayout>
                  <c:x val="2.4755929804956407E-2"/>
                  <c:y val="5.3016442797591493E-3"/>
                </c:manualLayout>
              </c:layout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separator>
</c:separator>
            </c:dLbl>
            <c:dLbl>
              <c:idx val="3"/>
              <c:layout>
                <c:manualLayout>
                  <c:x val="-5.5042194156891739E-4"/>
                  <c:y val="-1.263517060367454E-2"/>
                </c:manualLayout>
              </c:layout>
              <c:tx>
                <c:rich>
                  <a:bodyPr/>
                  <a:lstStyle/>
                  <a:p>
                    <a:r>
                      <a:rPr lang="en-US" dirty="0">
                        <a:solidFill>
                          <a:schemeClr val="tx1"/>
                        </a:solidFill>
                      </a:rPr>
                      <a:t>Other </a:t>
                    </a:r>
                    <a:r>
                      <a:rPr lang="en-US" dirty="0" smtClean="0">
                        <a:solidFill>
                          <a:schemeClr val="tx1"/>
                        </a:solidFill>
                      </a:rPr>
                      <a:t>institutions</a:t>
                    </a:r>
                    <a:r>
                      <a:rPr lang="en-US" dirty="0">
                        <a:solidFill>
                          <a:schemeClr val="tx1"/>
                        </a:solidFill>
                      </a:rPr>
                      <a:t>
12.5%</a:t>
                    </a:r>
                    <a:endParaRPr lang="en-US" dirty="0"/>
                  </a:p>
                </c:rich>
              </c:tx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separator>
</c:separator>
            </c:dLbl>
            <c:dLbl>
              <c:idx val="4"/>
              <c:layout>
                <c:manualLayout>
                  <c:x val="-1.6775935210181274E-2"/>
                  <c:y val="5.1072077528770497E-3"/>
                </c:manualLayout>
              </c:layout>
              <c:tx>
                <c:rich>
                  <a:bodyPr/>
                  <a:lstStyle/>
                  <a:p>
                    <a:r>
                      <a:rPr lang="en-US" dirty="0">
                        <a:solidFill>
                          <a:schemeClr val="tx1"/>
                        </a:solidFill>
                      </a:rPr>
                      <a:t>Other </a:t>
                    </a:r>
                    <a:r>
                      <a:rPr lang="en-US" dirty="0" smtClean="0">
                        <a:solidFill>
                          <a:schemeClr val="tx1"/>
                        </a:solidFill>
                      </a:rPr>
                      <a:t>professionals</a:t>
                    </a:r>
                    <a:r>
                      <a:rPr lang="en-US" dirty="0">
                        <a:solidFill>
                          <a:schemeClr val="tx1"/>
                        </a:solidFill>
                      </a:rPr>
                      <a:t>
8.3%</a:t>
                    </a:r>
                    <a:endParaRPr lang="en-US" dirty="0"/>
                  </a:p>
                </c:rich>
              </c:tx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separator>
</c:separator>
            </c:dLbl>
            <c:dLbl>
              <c:idx val="5"/>
              <c:layout>
                <c:manualLayout>
                  <c:x val="-1.6663579412773973E-2"/>
                  <c:y val="1.8028063799717366E-2"/>
                </c:manualLayout>
              </c:layout>
              <c:tx>
                <c:rich>
                  <a:bodyPr/>
                  <a:lstStyle/>
                  <a:p>
                    <a:r>
                      <a:rPr lang="en-US" dirty="0">
                        <a:solidFill>
                          <a:schemeClr val="tx1"/>
                        </a:solidFill>
                      </a:rPr>
                      <a:t>Public </a:t>
                    </a:r>
                    <a:r>
                      <a:rPr lang="en-US" dirty="0" smtClean="0">
                        <a:solidFill>
                          <a:schemeClr val="tx1"/>
                        </a:solidFill>
                      </a:rPr>
                      <a:t>health</a:t>
                    </a:r>
                    <a:r>
                      <a:rPr lang="en-US" dirty="0">
                        <a:solidFill>
                          <a:schemeClr val="tx1"/>
                        </a:solidFill>
                      </a:rPr>
                      <a:t>
8.3%</a:t>
                    </a:r>
                    <a:endParaRPr lang="en-US" dirty="0"/>
                  </a:p>
                </c:rich>
              </c:tx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separator>
</c:separator>
            </c:dLbl>
            <c:dLbl>
              <c:idx val="6"/>
              <c:layout>
                <c:manualLayout>
                  <c:x val="-2.3757117132437118E-2"/>
                  <c:y val="4.5689481122551987E-4"/>
                </c:manualLayout>
              </c:layout>
              <c:tx>
                <c:rich>
                  <a:bodyPr/>
                  <a:lstStyle/>
                  <a:p>
                    <a:r>
                      <a:rPr lang="en-US" dirty="0">
                        <a:solidFill>
                          <a:schemeClr val="tx1"/>
                        </a:solidFill>
                      </a:rPr>
                      <a:t>Other </a:t>
                    </a:r>
                    <a:r>
                      <a:rPr lang="en-US" dirty="0" smtClean="0">
                        <a:solidFill>
                          <a:schemeClr val="tx1"/>
                        </a:solidFill>
                      </a:rPr>
                      <a:t>health spending</a:t>
                    </a:r>
                    <a:r>
                      <a:rPr lang="en-US" dirty="0">
                        <a:solidFill>
                          <a:schemeClr val="tx1"/>
                        </a:solidFill>
                      </a:rPr>
                      <a:t>
7.2%</a:t>
                    </a:r>
                    <a:endParaRPr lang="en-US" dirty="0"/>
                  </a:p>
                </c:rich>
              </c:tx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separator>
</c:separator>
            </c:dLbl>
            <c:dLbl>
              <c:idx val="7"/>
              <c:layout>
                <c:manualLayout>
                  <c:x val="-4.1547959223955473E-3"/>
                  <c:y val="-1.1761760549162123E-2"/>
                </c:manualLayout>
              </c:layout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separator>
</c:separator>
            </c:dLbl>
            <c:dLbl>
              <c:idx val="8"/>
              <c:layout>
                <c:manualLayout>
                  <c:x val="5.8502509785582628E-2"/>
                  <c:y val="-6.8483747223904701E-4"/>
                </c:manualLayout>
              </c:layout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separator>
</c:separator>
            </c:dLbl>
            <c:numFmt formatCode="0.0%" sourceLinked="0"/>
            <c:txPr>
              <a:bodyPr/>
              <a:lstStyle/>
              <a:p>
                <a:pPr>
                  <a:defRPr sz="1200" b="0">
                    <a:solidFill>
                      <a:schemeClr val="tx1"/>
                    </a:solidFill>
                  </a:defRPr>
                </a:pPr>
                <a:endParaRPr lang="en-US"/>
              </a:p>
            </c:txPr>
            <c:dLblPos val="bestFit"/>
            <c:showLegendKey val="0"/>
            <c:showVal val="1"/>
            <c:showCatName val="1"/>
            <c:showSerName val="0"/>
            <c:showPercent val="0"/>
            <c:showBubbleSize val="0"/>
            <c:separator>
</c:separator>
            <c:showLeaderLines val="1"/>
          </c:dLbls>
          <c:cat>
            <c:strRef>
              <c:f>Sheet1!$A$2:$A$10</c:f>
              <c:strCache>
                <c:ptCount val="9"/>
                <c:pt idx="0">
                  <c:v>Hospitals</c:v>
                </c:pt>
                <c:pt idx="1">
                  <c:v>Physicians</c:v>
                </c:pt>
                <c:pt idx="2">
                  <c:v>Drugs</c:v>
                </c:pt>
                <c:pt idx="3">
                  <c:v>Other Institutions</c:v>
                </c:pt>
                <c:pt idx="4">
                  <c:v>Other Professionals</c:v>
                </c:pt>
                <c:pt idx="5">
                  <c:v>Public Health</c:v>
                </c:pt>
                <c:pt idx="6">
                  <c:v>Other Health Spending</c:v>
                </c:pt>
                <c:pt idx="7">
                  <c:v>Capital</c:v>
                </c:pt>
                <c:pt idx="8">
                  <c:v>Administration</c:v>
                </c:pt>
              </c:strCache>
            </c:strRef>
          </c:cat>
          <c:val>
            <c:numRef>
              <c:f>Sheet1!$B$2:$B$10</c:f>
              <c:numCache>
                <c:formatCode>0.0%</c:formatCode>
                <c:ptCount val="9"/>
                <c:pt idx="0">
                  <c:v>0.28355868320159183</c:v>
                </c:pt>
                <c:pt idx="1">
                  <c:v>0.14329341143190777</c:v>
                </c:pt>
                <c:pt idx="2">
                  <c:v>0.13362511030319035</c:v>
                </c:pt>
                <c:pt idx="3">
                  <c:v>0.12489364706714108</c:v>
                </c:pt>
                <c:pt idx="4">
                  <c:v>8.3171165640436209E-2</c:v>
                </c:pt>
                <c:pt idx="5">
                  <c:v>8.2758680264294199E-2</c:v>
                </c:pt>
                <c:pt idx="6">
                  <c:v>7.2181661692272886E-2</c:v>
                </c:pt>
                <c:pt idx="7">
                  <c:v>4.8651168937843679E-2</c:v>
                </c:pt>
                <c:pt idx="8">
                  <c:v>2.786647146132179E-2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</c:strCache>
            </c:strRef>
          </c:tx>
          <c:cat>
            <c:strRef>
              <c:f>Sheet1!$A$2:$A$10</c:f>
              <c:strCache>
                <c:ptCount val="9"/>
                <c:pt idx="0">
                  <c:v>Hospitals</c:v>
                </c:pt>
                <c:pt idx="1">
                  <c:v>Physicians</c:v>
                </c:pt>
                <c:pt idx="2">
                  <c:v>Drugs</c:v>
                </c:pt>
                <c:pt idx="3">
                  <c:v>Other Institutions</c:v>
                </c:pt>
                <c:pt idx="4">
                  <c:v>Other Professionals</c:v>
                </c:pt>
                <c:pt idx="5">
                  <c:v>Public Health</c:v>
                </c:pt>
                <c:pt idx="6">
                  <c:v>Other Health Spending</c:v>
                </c:pt>
                <c:pt idx="7">
                  <c:v>Capital</c:v>
                </c:pt>
                <c:pt idx="8">
                  <c:v>Administration</c:v>
                </c:pt>
              </c:strCache>
            </c:strRef>
          </c:cat>
          <c:val>
            <c:numRef>
              <c:f>Sheet1!$C$2:$C$10</c:f>
              <c:numCache>
                <c:formatCode>General</c:formatCode>
                <c:ptCount val="9"/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  <c:userShapes r:id="rId2"/>
</c:chartSpace>
</file>

<file path=ppt/charts/chart7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CA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6.30108317061987E-2"/>
          <c:y val="3.0012921461740359E-2"/>
          <c:w val="0.92002040624212367"/>
          <c:h val="0.7366519028871391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&lt;1</c:v>
                </c:pt>
              </c:strCache>
            </c:strRef>
          </c:tx>
          <c:spPr>
            <a:solidFill>
              <a:srgbClr val="8B9B3C"/>
            </a:solidFill>
            <a:ln w="6350">
              <a:solidFill>
                <a:schemeClr val="tx1"/>
              </a:solidFill>
            </a:ln>
          </c:spPr>
          <c:invertIfNegative val="0"/>
          <c:dPt>
            <c:idx val="0"/>
            <c:invertIfNegative val="0"/>
            <c:bubble3D val="0"/>
            <c:spPr>
              <a:solidFill>
                <a:srgbClr val="8B9B3C"/>
              </a:solidFill>
              <a:ln w="6350">
                <a:solidFill>
                  <a:schemeClr val="tx1"/>
                </a:solidFill>
              </a:ln>
            </c:spPr>
          </c:dPt>
          <c:dLbls>
            <c:numFmt formatCode="0.0%" sourceLinked="0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numRef>
              <c:f>Sheet1!$A$2:$A$3</c:f>
              <c:numCache>
                <c:formatCode>General</c:formatCode>
                <c:ptCount val="2"/>
                <c:pt idx="0">
                  <c:v>2003</c:v>
                </c:pt>
                <c:pt idx="1">
                  <c:v>2013</c:v>
                </c:pt>
              </c:numCache>
            </c:numRef>
          </c:cat>
          <c:val>
            <c:numRef>
              <c:f>Sheet1!$B$2:$B$3</c:f>
              <c:numCache>
                <c:formatCode>0.0%</c:formatCode>
                <c:ptCount val="2"/>
                <c:pt idx="0">
                  <c:v>2.7640918327995385E-2</c:v>
                </c:pt>
                <c:pt idx="1">
                  <c:v>3.2481613988122639E-2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1–64</c:v>
                </c:pt>
              </c:strCache>
            </c:strRef>
          </c:tx>
          <c:spPr>
            <a:solidFill>
              <a:schemeClr val="bg1"/>
            </a:solidFill>
            <a:ln w="6350">
              <a:solidFill>
                <a:schemeClr val="tx1"/>
              </a:solidFill>
            </a:ln>
          </c:spPr>
          <c:invertIfNegative val="0"/>
          <c:dLbls>
            <c:numFmt formatCode="0.0%" sourceLinked="0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numRef>
              <c:f>Sheet1!$A$2:$A$3</c:f>
              <c:numCache>
                <c:formatCode>General</c:formatCode>
                <c:ptCount val="2"/>
                <c:pt idx="0">
                  <c:v>2003</c:v>
                </c:pt>
                <c:pt idx="1">
                  <c:v>2013</c:v>
                </c:pt>
              </c:numCache>
            </c:numRef>
          </c:cat>
          <c:val>
            <c:numRef>
              <c:f>Sheet1!$C$2:$C$3</c:f>
              <c:numCache>
                <c:formatCode>0.0%</c:formatCode>
                <c:ptCount val="2"/>
                <c:pt idx="0">
                  <c:v>0.52780225153186733</c:v>
                </c:pt>
                <c:pt idx="1">
                  <c:v>0.54631872711436547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65+</c:v>
                </c:pt>
              </c:strCache>
            </c:strRef>
          </c:tx>
          <c:spPr>
            <a:solidFill>
              <a:srgbClr val="B3BD81"/>
            </a:solidFill>
            <a:ln w="6350">
              <a:solidFill>
                <a:schemeClr val="tx1"/>
              </a:solidFill>
            </a:ln>
          </c:spPr>
          <c:invertIfNegative val="0"/>
          <c:dLbls>
            <c:numFmt formatCode="0.0%" sourceLinked="0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numRef>
              <c:f>Sheet1!$A$2:$A$3</c:f>
              <c:numCache>
                <c:formatCode>General</c:formatCode>
                <c:ptCount val="2"/>
                <c:pt idx="0">
                  <c:v>2003</c:v>
                </c:pt>
                <c:pt idx="1">
                  <c:v>2013</c:v>
                </c:pt>
              </c:numCache>
            </c:numRef>
          </c:cat>
          <c:val>
            <c:numRef>
              <c:f>Sheet1!$D$2:$D$3</c:f>
              <c:numCache>
                <c:formatCode>0.0%</c:formatCode>
                <c:ptCount val="2"/>
                <c:pt idx="0">
                  <c:v>0.44455683014013736</c:v>
                </c:pt>
                <c:pt idx="1">
                  <c:v>0.42119965889751187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24790656"/>
        <c:axId val="124805120"/>
      </c:barChart>
      <c:catAx>
        <c:axId val="124790656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>
                    <a:solidFill>
                      <a:schemeClr val="tx1"/>
                    </a:solidFill>
                  </a:defRPr>
                </a:pPr>
                <a:r>
                  <a:rPr lang="en-CA" b="0" dirty="0" smtClean="0">
                    <a:solidFill>
                      <a:schemeClr val="tx1"/>
                    </a:solidFill>
                  </a:rPr>
                  <a:t>Age group</a:t>
                </a:r>
                <a:endParaRPr lang="en-CA" b="0" dirty="0">
                  <a:solidFill>
                    <a:schemeClr val="tx1"/>
                  </a:solidFill>
                </a:endParaRPr>
              </a:p>
            </c:rich>
          </c:tx>
          <c:layout>
            <c:manualLayout>
              <c:xMode val="edge"/>
              <c:yMode val="edge"/>
              <c:x val="0.47257624671916015"/>
              <c:y val="0.81875234345706782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spPr>
          <a:ln w="6350">
            <a:solidFill>
              <a:schemeClr val="tx1"/>
            </a:solidFill>
          </a:ln>
        </c:spPr>
        <c:crossAx val="124805120"/>
        <c:crosses val="autoZero"/>
        <c:auto val="1"/>
        <c:lblAlgn val="ctr"/>
        <c:lblOffset val="100"/>
        <c:noMultiLvlLbl val="0"/>
      </c:catAx>
      <c:valAx>
        <c:axId val="124805120"/>
        <c:scaling>
          <c:orientation val="minMax"/>
        </c:scaling>
        <c:delete val="0"/>
        <c:axPos val="l"/>
        <c:numFmt formatCode="0%" sourceLinked="0"/>
        <c:majorTickMark val="out"/>
        <c:minorTickMark val="none"/>
        <c:tickLblPos val="nextTo"/>
        <c:spPr>
          <a:ln w="6350">
            <a:solidFill>
              <a:schemeClr val="tx1"/>
            </a:solidFill>
          </a:ln>
        </c:spPr>
        <c:crossAx val="124790656"/>
        <c:crosses val="autoZero"/>
        <c:crossBetween val="between"/>
      </c:valAx>
    </c:plotArea>
    <c:legend>
      <c:legendPos val="b"/>
      <c:layout>
        <c:manualLayout>
          <c:xMode val="edge"/>
          <c:yMode val="edge"/>
          <c:x val="0.38857335958005251"/>
          <c:y val="0.89304485376827891"/>
          <c:w val="0.26913161115176837"/>
          <c:h val="6.6433070866141739E-2"/>
        </c:manualLayout>
      </c:layout>
      <c:overlay val="0"/>
      <c:txPr>
        <a:bodyPr/>
        <a:lstStyle/>
        <a:p>
          <a:pPr>
            <a:defRPr sz="1800" baseline="12000"/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1200"/>
      </a:pPr>
      <a:endParaRPr lang="en-US"/>
    </a:p>
  </c:txPr>
  <c:externalData r:id="rId1">
    <c:autoUpdate val="0"/>
  </c:externalData>
  <c:userShapes r:id="rId2"/>
</c:chartSpace>
</file>

<file path=ppt/charts/chart7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CA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3034593175853018"/>
          <c:y val="4.7046998031496062E-2"/>
          <c:w val="0.84984999999999999"/>
          <c:h val="0.67716874830301388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 Public  </c:v>
                </c:pt>
              </c:strCache>
            </c:strRef>
          </c:tx>
          <c:spPr>
            <a:ln w="12700">
              <a:solidFill>
                <a:srgbClr val="8B9B3C"/>
              </a:solidFill>
              <a:prstDash val="solid"/>
            </a:ln>
          </c:spPr>
          <c:marker>
            <c:symbol val="square"/>
            <c:size val="8"/>
            <c:spPr>
              <a:solidFill>
                <a:srgbClr val="8B9B3C"/>
              </a:solidFill>
              <a:ln w="6350">
                <a:solidFill>
                  <a:schemeClr val="tx1"/>
                </a:solidFill>
              </a:ln>
            </c:spPr>
          </c:marker>
          <c:dPt>
            <c:idx val="38"/>
            <c:bubble3D val="0"/>
          </c:dPt>
          <c:dPt>
            <c:idx val="39"/>
            <c:marker>
              <c:symbol val="circle"/>
              <c:size val="8"/>
              <c:spPr>
                <a:solidFill>
                  <a:schemeClr val="bg1"/>
                </a:solidFill>
                <a:ln w="6350">
                  <a:solidFill>
                    <a:schemeClr val="tx1"/>
                  </a:solidFill>
                </a:ln>
              </c:spPr>
            </c:marker>
            <c:bubble3D val="0"/>
          </c:dPt>
          <c:dPt>
            <c:idx val="40"/>
            <c:marker>
              <c:symbol val="circle"/>
              <c:size val="8"/>
              <c:spPr>
                <a:solidFill>
                  <a:schemeClr val="bg1"/>
                </a:solidFill>
                <a:ln w="6350">
                  <a:solidFill>
                    <a:schemeClr val="tx1"/>
                  </a:solidFill>
                </a:ln>
              </c:spPr>
            </c:marker>
            <c:bubble3D val="0"/>
          </c:dPt>
          <c:cat>
            <c:numRef>
              <c:f>Sheet1!$A$2:$A$42</c:f>
              <c:numCache>
                <c:formatCode>General</c:formatCode>
                <c:ptCount val="41"/>
                <c:pt idx="0">
                  <c:v>1975</c:v>
                </c:pt>
                <c:pt idx="1">
                  <c:v>1976</c:v>
                </c:pt>
                <c:pt idx="2">
                  <c:v>1977</c:v>
                </c:pt>
                <c:pt idx="3">
                  <c:v>1978</c:v>
                </c:pt>
                <c:pt idx="4">
                  <c:v>1979</c:v>
                </c:pt>
                <c:pt idx="5">
                  <c:v>1980</c:v>
                </c:pt>
                <c:pt idx="6">
                  <c:v>1981</c:v>
                </c:pt>
                <c:pt idx="7">
                  <c:v>1982</c:v>
                </c:pt>
                <c:pt idx="8">
                  <c:v>1983</c:v>
                </c:pt>
                <c:pt idx="9">
                  <c:v>1984</c:v>
                </c:pt>
                <c:pt idx="10">
                  <c:v>1985</c:v>
                </c:pt>
                <c:pt idx="11">
                  <c:v>1986</c:v>
                </c:pt>
                <c:pt idx="12">
                  <c:v>1987</c:v>
                </c:pt>
                <c:pt idx="13">
                  <c:v>1988</c:v>
                </c:pt>
                <c:pt idx="14">
                  <c:v>1989</c:v>
                </c:pt>
                <c:pt idx="15">
                  <c:v>1990</c:v>
                </c:pt>
                <c:pt idx="16">
                  <c:v>1991</c:v>
                </c:pt>
                <c:pt idx="17">
                  <c:v>1992</c:v>
                </c:pt>
                <c:pt idx="18">
                  <c:v>1993</c:v>
                </c:pt>
                <c:pt idx="19">
                  <c:v>1994</c:v>
                </c:pt>
                <c:pt idx="20">
                  <c:v>1995</c:v>
                </c:pt>
                <c:pt idx="21">
                  <c:v>1996</c:v>
                </c:pt>
                <c:pt idx="22">
                  <c:v>1997</c:v>
                </c:pt>
                <c:pt idx="23">
                  <c:v>1998</c:v>
                </c:pt>
                <c:pt idx="24">
                  <c:v>1999</c:v>
                </c:pt>
                <c:pt idx="25">
                  <c:v>2000</c:v>
                </c:pt>
                <c:pt idx="26">
                  <c:v>2001</c:v>
                </c:pt>
                <c:pt idx="27">
                  <c:v>2002</c:v>
                </c:pt>
                <c:pt idx="28">
                  <c:v>2003</c:v>
                </c:pt>
                <c:pt idx="29">
                  <c:v>2004</c:v>
                </c:pt>
                <c:pt idx="30">
                  <c:v>2005</c:v>
                </c:pt>
                <c:pt idx="31">
                  <c:v>2006</c:v>
                </c:pt>
                <c:pt idx="32">
                  <c:v>2007</c:v>
                </c:pt>
                <c:pt idx="33">
                  <c:v>2008</c:v>
                </c:pt>
                <c:pt idx="34">
                  <c:v>2009</c:v>
                </c:pt>
                <c:pt idx="35">
                  <c:v>2010</c:v>
                </c:pt>
                <c:pt idx="36">
                  <c:v>2011</c:v>
                </c:pt>
                <c:pt idx="37">
                  <c:v>2012</c:v>
                </c:pt>
                <c:pt idx="38">
                  <c:v>2013</c:v>
                </c:pt>
                <c:pt idx="39">
                  <c:v>2014</c:v>
                </c:pt>
                <c:pt idx="40">
                  <c:v>2015</c:v>
                </c:pt>
              </c:numCache>
            </c:numRef>
          </c:cat>
          <c:val>
            <c:numRef>
              <c:f>Sheet1!$B$2:$B$42</c:f>
              <c:numCache>
                <c:formatCode>_-"$"* #,##0_-;\-"$"* #,##0_-;_-"$"* "-"??_-;_-@_-</c:formatCode>
                <c:ptCount val="41"/>
                <c:pt idx="0">
                  <c:v>1260.8819599019319</c:v>
                </c:pt>
                <c:pt idx="1">
                  <c:v>1283.4860406931111</c:v>
                </c:pt>
                <c:pt idx="2">
                  <c:v>1306.1467012417579</c:v>
                </c:pt>
                <c:pt idx="3">
                  <c:v>1270.580132403109</c:v>
                </c:pt>
                <c:pt idx="4">
                  <c:v>1313.6255612990415</c:v>
                </c:pt>
                <c:pt idx="5">
                  <c:v>1404.3377547592033</c:v>
                </c:pt>
                <c:pt idx="6">
                  <c:v>1511.3268117481325</c:v>
                </c:pt>
                <c:pt idx="7">
                  <c:v>1601.3067230797724</c:v>
                </c:pt>
                <c:pt idx="8">
                  <c:v>1646.6904701041999</c:v>
                </c:pt>
                <c:pt idx="9">
                  <c:v>1654.6201491383642</c:v>
                </c:pt>
                <c:pt idx="10">
                  <c:v>1697.6965733326126</c:v>
                </c:pt>
                <c:pt idx="11">
                  <c:v>1821.0675007042994</c:v>
                </c:pt>
                <c:pt idx="12">
                  <c:v>1833.5547032059476</c:v>
                </c:pt>
                <c:pt idx="13">
                  <c:v>1903.1758913634744</c:v>
                </c:pt>
                <c:pt idx="14">
                  <c:v>2014.0683966156812</c:v>
                </c:pt>
                <c:pt idx="15">
                  <c:v>2115.3404576248972</c:v>
                </c:pt>
                <c:pt idx="16">
                  <c:v>2098.6636065166158</c:v>
                </c:pt>
                <c:pt idx="17">
                  <c:v>2039.1105564107006</c:v>
                </c:pt>
                <c:pt idx="18">
                  <c:v>1903.5639207533504</c:v>
                </c:pt>
                <c:pt idx="19">
                  <c:v>1891.3808883133545</c:v>
                </c:pt>
                <c:pt idx="20">
                  <c:v>1876.2011478330396</c:v>
                </c:pt>
                <c:pt idx="21">
                  <c:v>1873.1438569883928</c:v>
                </c:pt>
                <c:pt idx="22">
                  <c:v>1941.0047616344189</c:v>
                </c:pt>
                <c:pt idx="23">
                  <c:v>2022.2069281553297</c:v>
                </c:pt>
                <c:pt idx="24">
                  <c:v>2113.3880957273063</c:v>
                </c:pt>
                <c:pt idx="25">
                  <c:v>2169.4194051229269</c:v>
                </c:pt>
                <c:pt idx="26">
                  <c:v>2318.858645898898</c:v>
                </c:pt>
                <c:pt idx="27">
                  <c:v>2362.909275754851</c:v>
                </c:pt>
                <c:pt idx="28">
                  <c:v>2446.0722077348423</c:v>
                </c:pt>
                <c:pt idx="29">
                  <c:v>2540.1619750224968</c:v>
                </c:pt>
                <c:pt idx="30">
                  <c:v>2686.0466439866345</c:v>
                </c:pt>
                <c:pt idx="31">
                  <c:v>2779.7696588701351</c:v>
                </c:pt>
                <c:pt idx="32">
                  <c:v>2837.3815816783513</c:v>
                </c:pt>
                <c:pt idx="33">
                  <c:v>2883.8730754803314</c:v>
                </c:pt>
                <c:pt idx="34">
                  <c:v>2928.3042998227916</c:v>
                </c:pt>
                <c:pt idx="35">
                  <c:v>3003.0312210185766</c:v>
                </c:pt>
                <c:pt idx="36">
                  <c:v>2978.0017603916581</c:v>
                </c:pt>
                <c:pt idx="37">
                  <c:v>2968.762722375347</c:v>
                </c:pt>
                <c:pt idx="38">
                  <c:v>2957.9186448495116</c:v>
                </c:pt>
                <c:pt idx="39">
                  <c:v>2935.0259064690499</c:v>
                </c:pt>
                <c:pt idx="40">
                  <c:v>2906.0108181418891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 Private </c:v>
                </c:pt>
              </c:strCache>
            </c:strRef>
          </c:tx>
          <c:spPr>
            <a:ln w="12700">
              <a:solidFill>
                <a:srgbClr val="B3BD81"/>
              </a:solidFill>
            </a:ln>
          </c:spPr>
          <c:marker>
            <c:symbol val="diamond"/>
            <c:size val="9"/>
            <c:spPr>
              <a:solidFill>
                <a:srgbClr val="B3BD81"/>
              </a:solidFill>
              <a:ln w="6350">
                <a:solidFill>
                  <a:schemeClr val="tx1"/>
                </a:solidFill>
              </a:ln>
            </c:spPr>
          </c:marker>
          <c:dPt>
            <c:idx val="38"/>
            <c:bubble3D val="0"/>
          </c:dPt>
          <c:dPt>
            <c:idx val="39"/>
            <c:marker>
              <c:symbol val="circle"/>
              <c:size val="8"/>
              <c:spPr>
                <a:solidFill>
                  <a:schemeClr val="bg1"/>
                </a:solidFill>
                <a:ln w="6350">
                  <a:solidFill>
                    <a:schemeClr val="tx1"/>
                  </a:solidFill>
                </a:ln>
              </c:spPr>
            </c:marker>
            <c:bubble3D val="0"/>
          </c:dPt>
          <c:dPt>
            <c:idx val="40"/>
            <c:marker>
              <c:symbol val="circle"/>
              <c:size val="8"/>
              <c:spPr>
                <a:solidFill>
                  <a:schemeClr val="bg1"/>
                </a:solidFill>
                <a:ln w="6350">
                  <a:solidFill>
                    <a:schemeClr val="tx1"/>
                  </a:solidFill>
                </a:ln>
              </c:spPr>
            </c:marker>
            <c:bubble3D val="0"/>
          </c:dPt>
          <c:cat>
            <c:numRef>
              <c:f>Sheet1!$A$2:$A$42</c:f>
              <c:numCache>
                <c:formatCode>General</c:formatCode>
                <c:ptCount val="41"/>
                <c:pt idx="0">
                  <c:v>1975</c:v>
                </c:pt>
                <c:pt idx="1">
                  <c:v>1976</c:v>
                </c:pt>
                <c:pt idx="2">
                  <c:v>1977</c:v>
                </c:pt>
                <c:pt idx="3">
                  <c:v>1978</c:v>
                </c:pt>
                <c:pt idx="4">
                  <c:v>1979</c:v>
                </c:pt>
                <c:pt idx="5">
                  <c:v>1980</c:v>
                </c:pt>
                <c:pt idx="6">
                  <c:v>1981</c:v>
                </c:pt>
                <c:pt idx="7">
                  <c:v>1982</c:v>
                </c:pt>
                <c:pt idx="8">
                  <c:v>1983</c:v>
                </c:pt>
                <c:pt idx="9">
                  <c:v>1984</c:v>
                </c:pt>
                <c:pt idx="10">
                  <c:v>1985</c:v>
                </c:pt>
                <c:pt idx="11">
                  <c:v>1986</c:v>
                </c:pt>
                <c:pt idx="12">
                  <c:v>1987</c:v>
                </c:pt>
                <c:pt idx="13">
                  <c:v>1988</c:v>
                </c:pt>
                <c:pt idx="14">
                  <c:v>1989</c:v>
                </c:pt>
                <c:pt idx="15">
                  <c:v>1990</c:v>
                </c:pt>
                <c:pt idx="16">
                  <c:v>1991</c:v>
                </c:pt>
                <c:pt idx="17">
                  <c:v>1992</c:v>
                </c:pt>
                <c:pt idx="18">
                  <c:v>1993</c:v>
                </c:pt>
                <c:pt idx="19">
                  <c:v>1994</c:v>
                </c:pt>
                <c:pt idx="20">
                  <c:v>1995</c:v>
                </c:pt>
                <c:pt idx="21">
                  <c:v>1996</c:v>
                </c:pt>
                <c:pt idx="22">
                  <c:v>1997</c:v>
                </c:pt>
                <c:pt idx="23">
                  <c:v>1998</c:v>
                </c:pt>
                <c:pt idx="24">
                  <c:v>1999</c:v>
                </c:pt>
                <c:pt idx="25">
                  <c:v>2000</c:v>
                </c:pt>
                <c:pt idx="26">
                  <c:v>2001</c:v>
                </c:pt>
                <c:pt idx="27">
                  <c:v>2002</c:v>
                </c:pt>
                <c:pt idx="28">
                  <c:v>2003</c:v>
                </c:pt>
                <c:pt idx="29">
                  <c:v>2004</c:v>
                </c:pt>
                <c:pt idx="30">
                  <c:v>2005</c:v>
                </c:pt>
                <c:pt idx="31">
                  <c:v>2006</c:v>
                </c:pt>
                <c:pt idx="32">
                  <c:v>2007</c:v>
                </c:pt>
                <c:pt idx="33">
                  <c:v>2008</c:v>
                </c:pt>
                <c:pt idx="34">
                  <c:v>2009</c:v>
                </c:pt>
                <c:pt idx="35">
                  <c:v>2010</c:v>
                </c:pt>
                <c:pt idx="36">
                  <c:v>2011</c:v>
                </c:pt>
                <c:pt idx="37">
                  <c:v>2012</c:v>
                </c:pt>
                <c:pt idx="38">
                  <c:v>2013</c:v>
                </c:pt>
                <c:pt idx="39">
                  <c:v>2014</c:v>
                </c:pt>
                <c:pt idx="40">
                  <c:v>2015</c:v>
                </c:pt>
              </c:numCache>
            </c:numRef>
          </c:cat>
          <c:val>
            <c:numRef>
              <c:f>Sheet1!$C$2:$C$42</c:f>
              <c:numCache>
                <c:formatCode>_-"$"* #,##0_-;\-"$"* #,##0_-;_-"$"* "-"??_-;_-@_-</c:formatCode>
                <c:ptCount val="41"/>
                <c:pt idx="0">
                  <c:v>482.6267866501023</c:v>
                </c:pt>
                <c:pt idx="1">
                  <c:v>538.79125981163179</c:v>
                </c:pt>
                <c:pt idx="2">
                  <c:v>571.23070265527451</c:v>
                </c:pt>
                <c:pt idx="3">
                  <c:v>527.08325289973209</c:v>
                </c:pt>
                <c:pt idx="4">
                  <c:v>553.19930444679778</c:v>
                </c:pt>
                <c:pt idx="5">
                  <c:v>520.15730728500296</c:v>
                </c:pt>
                <c:pt idx="6">
                  <c:v>504.17935808577806</c:v>
                </c:pt>
                <c:pt idx="7">
                  <c:v>493.02198884864345</c:v>
                </c:pt>
                <c:pt idx="8">
                  <c:v>475.13466448705685</c:v>
                </c:pt>
                <c:pt idx="9">
                  <c:v>524.73654492807407</c:v>
                </c:pt>
                <c:pt idx="10">
                  <c:v>649.9824439614008</c:v>
                </c:pt>
                <c:pt idx="11">
                  <c:v>710.9007648702293</c:v>
                </c:pt>
                <c:pt idx="12">
                  <c:v>567.25325200115628</c:v>
                </c:pt>
                <c:pt idx="13">
                  <c:v>434.63973283814323</c:v>
                </c:pt>
                <c:pt idx="14">
                  <c:v>485.67717728331195</c:v>
                </c:pt>
                <c:pt idx="15">
                  <c:v>513.78081321079458</c:v>
                </c:pt>
                <c:pt idx="16">
                  <c:v>526.66535658266798</c:v>
                </c:pt>
                <c:pt idx="17">
                  <c:v>523.27659294013392</c:v>
                </c:pt>
                <c:pt idx="18">
                  <c:v>570.09505963030563</c:v>
                </c:pt>
                <c:pt idx="19">
                  <c:v>594.01603906737546</c:v>
                </c:pt>
                <c:pt idx="20">
                  <c:v>598.34630859231345</c:v>
                </c:pt>
                <c:pt idx="21">
                  <c:v>599.16357929324499</c:v>
                </c:pt>
                <c:pt idx="22">
                  <c:v>668.04569352215753</c:v>
                </c:pt>
                <c:pt idx="23">
                  <c:v>646.29556242720275</c:v>
                </c:pt>
                <c:pt idx="24">
                  <c:v>695.18656713375935</c:v>
                </c:pt>
                <c:pt idx="25">
                  <c:v>734.71043765281183</c:v>
                </c:pt>
                <c:pt idx="26">
                  <c:v>805.95711898480477</c:v>
                </c:pt>
                <c:pt idx="27">
                  <c:v>830.65125647924617</c:v>
                </c:pt>
                <c:pt idx="28">
                  <c:v>884.52664188997744</c:v>
                </c:pt>
                <c:pt idx="29">
                  <c:v>922.37544950187657</c:v>
                </c:pt>
                <c:pt idx="30">
                  <c:v>939.51468330341618</c:v>
                </c:pt>
                <c:pt idx="31">
                  <c:v>1016.0820836626505</c:v>
                </c:pt>
                <c:pt idx="32">
                  <c:v>1030.8009078286098</c:v>
                </c:pt>
                <c:pt idx="33">
                  <c:v>1021.3209469624813</c:v>
                </c:pt>
                <c:pt idx="34">
                  <c:v>1046.8980279549412</c:v>
                </c:pt>
                <c:pt idx="35">
                  <c:v>1144.4377204739415</c:v>
                </c:pt>
                <c:pt idx="36">
                  <c:v>1154.5830307497838</c:v>
                </c:pt>
                <c:pt idx="37">
                  <c:v>1166.1422389985319</c:v>
                </c:pt>
                <c:pt idx="38">
                  <c:v>1204.5356806707769</c:v>
                </c:pt>
                <c:pt idx="39">
                  <c:v>1218.789687515422</c:v>
                </c:pt>
                <c:pt idx="40">
                  <c:v>1200.2891671172429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Forecast</c:v>
                </c:pt>
              </c:strCache>
            </c:strRef>
          </c:tx>
          <c:spPr>
            <a:ln w="12700">
              <a:solidFill>
                <a:srgbClr val="8B9B3C"/>
              </a:solidFill>
            </a:ln>
          </c:spPr>
          <c:marker>
            <c:symbol val="circle"/>
            <c:size val="8"/>
            <c:spPr>
              <a:solidFill>
                <a:schemeClr val="bg1"/>
              </a:solidFill>
              <a:ln>
                <a:solidFill>
                  <a:schemeClr val="tx1"/>
                </a:solidFill>
              </a:ln>
            </c:spPr>
          </c:marker>
          <c:cat>
            <c:numRef>
              <c:f>Sheet1!$A$2:$A$42</c:f>
              <c:numCache>
                <c:formatCode>General</c:formatCode>
                <c:ptCount val="41"/>
                <c:pt idx="0">
                  <c:v>1975</c:v>
                </c:pt>
                <c:pt idx="1">
                  <c:v>1976</c:v>
                </c:pt>
                <c:pt idx="2">
                  <c:v>1977</c:v>
                </c:pt>
                <c:pt idx="3">
                  <c:v>1978</c:v>
                </c:pt>
                <c:pt idx="4">
                  <c:v>1979</c:v>
                </c:pt>
                <c:pt idx="5">
                  <c:v>1980</c:v>
                </c:pt>
                <c:pt idx="6">
                  <c:v>1981</c:v>
                </c:pt>
                <c:pt idx="7">
                  <c:v>1982</c:v>
                </c:pt>
                <c:pt idx="8">
                  <c:v>1983</c:v>
                </c:pt>
                <c:pt idx="9">
                  <c:v>1984</c:v>
                </c:pt>
                <c:pt idx="10">
                  <c:v>1985</c:v>
                </c:pt>
                <c:pt idx="11">
                  <c:v>1986</c:v>
                </c:pt>
                <c:pt idx="12">
                  <c:v>1987</c:v>
                </c:pt>
                <c:pt idx="13">
                  <c:v>1988</c:v>
                </c:pt>
                <c:pt idx="14">
                  <c:v>1989</c:v>
                </c:pt>
                <c:pt idx="15">
                  <c:v>1990</c:v>
                </c:pt>
                <c:pt idx="16">
                  <c:v>1991</c:v>
                </c:pt>
                <c:pt idx="17">
                  <c:v>1992</c:v>
                </c:pt>
                <c:pt idx="18">
                  <c:v>1993</c:v>
                </c:pt>
                <c:pt idx="19">
                  <c:v>1994</c:v>
                </c:pt>
                <c:pt idx="20">
                  <c:v>1995</c:v>
                </c:pt>
                <c:pt idx="21">
                  <c:v>1996</c:v>
                </c:pt>
                <c:pt idx="22">
                  <c:v>1997</c:v>
                </c:pt>
                <c:pt idx="23">
                  <c:v>1998</c:v>
                </c:pt>
                <c:pt idx="24">
                  <c:v>1999</c:v>
                </c:pt>
                <c:pt idx="25">
                  <c:v>2000</c:v>
                </c:pt>
                <c:pt idx="26">
                  <c:v>2001</c:v>
                </c:pt>
                <c:pt idx="27">
                  <c:v>2002</c:v>
                </c:pt>
                <c:pt idx="28">
                  <c:v>2003</c:v>
                </c:pt>
                <c:pt idx="29">
                  <c:v>2004</c:v>
                </c:pt>
                <c:pt idx="30">
                  <c:v>2005</c:v>
                </c:pt>
                <c:pt idx="31">
                  <c:v>2006</c:v>
                </c:pt>
                <c:pt idx="32">
                  <c:v>2007</c:v>
                </c:pt>
                <c:pt idx="33">
                  <c:v>2008</c:v>
                </c:pt>
                <c:pt idx="34">
                  <c:v>2009</c:v>
                </c:pt>
                <c:pt idx="35">
                  <c:v>2010</c:v>
                </c:pt>
                <c:pt idx="36">
                  <c:v>2011</c:v>
                </c:pt>
                <c:pt idx="37">
                  <c:v>2012</c:v>
                </c:pt>
                <c:pt idx="38">
                  <c:v>2013</c:v>
                </c:pt>
                <c:pt idx="39">
                  <c:v>2014</c:v>
                </c:pt>
                <c:pt idx="40">
                  <c:v>2015</c:v>
                </c:pt>
              </c:numCache>
            </c:numRef>
          </c:cat>
          <c:val>
            <c:numRef>
              <c:f>Sheet1!$D$2:$D$42</c:f>
              <c:numCache>
                <c:formatCode>General</c:formatCode>
                <c:ptCount val="41"/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24378496"/>
        <c:axId val="124385536"/>
      </c:lineChart>
      <c:catAx>
        <c:axId val="12437849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ln w="6350">
            <a:solidFill>
              <a:schemeClr val="tx1"/>
            </a:solidFill>
          </a:ln>
        </c:spPr>
        <c:txPr>
          <a:bodyPr rot="-2700000"/>
          <a:lstStyle/>
          <a:p>
            <a:pPr>
              <a:defRPr sz="1200"/>
            </a:pPr>
            <a:endParaRPr lang="en-US"/>
          </a:p>
        </c:txPr>
        <c:crossAx val="124385536"/>
        <c:crosses val="autoZero"/>
        <c:auto val="1"/>
        <c:lblAlgn val="ctr"/>
        <c:lblOffset val="100"/>
        <c:noMultiLvlLbl val="0"/>
      </c:catAx>
      <c:valAx>
        <c:axId val="124385536"/>
        <c:scaling>
          <c:orientation val="minMax"/>
        </c:scaling>
        <c:delete val="0"/>
        <c:axPos val="l"/>
        <c:numFmt formatCode="&quot;$&quot;#,##0" sourceLinked="0"/>
        <c:majorTickMark val="out"/>
        <c:minorTickMark val="none"/>
        <c:tickLblPos val="nextTo"/>
        <c:spPr>
          <a:ln w="6350">
            <a:solidFill>
              <a:schemeClr val="tx1"/>
            </a:solidFill>
          </a:ln>
        </c:spPr>
        <c:txPr>
          <a:bodyPr/>
          <a:lstStyle/>
          <a:p>
            <a:pPr>
              <a:defRPr sz="1200"/>
            </a:pPr>
            <a:endParaRPr lang="en-US"/>
          </a:p>
        </c:txPr>
        <c:crossAx val="124378496"/>
        <c:crosses val="autoZero"/>
        <c:crossBetween val="between"/>
      </c:valAx>
    </c:plotArea>
    <c:legend>
      <c:legendPos val="b"/>
      <c:layout>
        <c:manualLayout>
          <c:xMode val="edge"/>
          <c:yMode val="edge"/>
          <c:x val="0.20861902887139108"/>
          <c:y val="0.86336659426192408"/>
          <c:w val="0.61979889666569454"/>
          <c:h val="5.1816950300567266E-2"/>
        </c:manualLayout>
      </c:layout>
      <c:overlay val="0"/>
      <c:spPr>
        <a:noFill/>
      </c:spPr>
      <c:txPr>
        <a:bodyPr/>
        <a:lstStyle/>
        <a:p>
          <a:pPr>
            <a:defRPr sz="1800" baseline="12000"/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  <c:userShapes r:id="rId2"/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CA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685369911102039"/>
          <c:y val="8.8338536416721014E-2"/>
          <c:w val="0.61935147146721359"/>
          <c:h val="0.79483004568109572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 2015 </c:v>
                </c:pt>
              </c:strCache>
            </c:strRef>
          </c:tx>
          <c:spPr>
            <a:ln>
              <a:solidFill>
                <a:schemeClr val="tx1"/>
              </a:solidFill>
            </a:ln>
          </c:spPr>
          <c:dPt>
            <c:idx val="0"/>
            <c:bubble3D val="0"/>
            <c:spPr>
              <a:solidFill>
                <a:srgbClr val="8B9B3C"/>
              </a:solidFill>
              <a:ln>
                <a:solidFill>
                  <a:schemeClr val="tx1"/>
                </a:solidFill>
              </a:ln>
            </c:spPr>
          </c:dPt>
          <c:dPt>
            <c:idx val="1"/>
            <c:bubble3D val="0"/>
            <c:spPr>
              <a:solidFill>
                <a:schemeClr val="bg1"/>
              </a:solidFill>
              <a:ln>
                <a:solidFill>
                  <a:schemeClr val="tx1"/>
                </a:solidFill>
              </a:ln>
            </c:spPr>
          </c:dPt>
          <c:dPt>
            <c:idx val="2"/>
            <c:bubble3D val="0"/>
            <c:spPr>
              <a:solidFill>
                <a:srgbClr val="B3BD81"/>
              </a:solidFill>
              <a:ln>
                <a:solidFill>
                  <a:schemeClr val="tx1"/>
                </a:solidFill>
              </a:ln>
            </c:spPr>
          </c:dPt>
          <c:dPt>
            <c:idx val="3"/>
            <c:bubble3D val="0"/>
            <c:spPr>
              <a:pattFill prst="zigZag">
                <a:fgClr>
                  <a:srgbClr val="8B9B3C"/>
                </a:fgClr>
                <a:bgClr>
                  <a:schemeClr val="bg1"/>
                </a:bgClr>
              </a:pattFill>
              <a:ln>
                <a:solidFill>
                  <a:schemeClr val="tx1"/>
                </a:solidFill>
              </a:ln>
            </c:spPr>
          </c:dPt>
          <c:dPt>
            <c:idx val="4"/>
            <c:bubble3D val="0"/>
            <c:spPr>
              <a:solidFill>
                <a:srgbClr val="C9D1A5"/>
              </a:solidFill>
              <a:ln>
                <a:solidFill>
                  <a:schemeClr val="tx1"/>
                </a:solidFill>
              </a:ln>
            </c:spPr>
          </c:dPt>
          <c:dPt>
            <c:idx val="5"/>
            <c:bubble3D val="0"/>
            <c:spPr>
              <a:pattFill prst="ltUpDiag">
                <a:fgClr>
                  <a:srgbClr val="93A445"/>
                </a:fgClr>
                <a:bgClr>
                  <a:schemeClr val="bg1"/>
                </a:bgClr>
              </a:pattFill>
              <a:ln>
                <a:solidFill>
                  <a:schemeClr val="tx1"/>
                </a:solidFill>
              </a:ln>
            </c:spPr>
          </c:dPt>
          <c:dLbls>
            <c:dLbl>
              <c:idx val="0"/>
              <c:layout>
                <c:manualLayout>
                  <c:x val="-0.25986317561167005"/>
                  <c:y val="2.5126328103897276E-2"/>
                </c:manualLayout>
              </c:layout>
              <c:tx>
                <c:rich>
                  <a:bodyPr/>
                  <a:lstStyle/>
                  <a:p>
                    <a:pPr>
                      <a:defRPr b="0" i="0">
                        <a:solidFill>
                          <a:schemeClr val="bg1"/>
                        </a:solidFill>
                      </a:defRPr>
                    </a:pPr>
                    <a:r>
                      <a:rPr lang="en-US" b="0" dirty="0"/>
                      <a:t> </a:t>
                    </a:r>
                    <a:r>
                      <a:rPr lang="en-US" b="0" dirty="0" smtClean="0"/>
                      <a:t>48.6%</a:t>
                    </a:r>
                  </a:p>
                  <a:p>
                    <a:pPr>
                      <a:defRPr b="0" i="0">
                        <a:solidFill>
                          <a:schemeClr val="bg1"/>
                        </a:solidFill>
                      </a:defRPr>
                    </a:pPr>
                    <a:r>
                      <a:rPr lang="en-US" b="0" dirty="0" smtClean="0"/>
                      <a:t>($31,161)</a:t>
                    </a:r>
                    <a:endParaRPr lang="en-US" dirty="0"/>
                  </a:p>
                </c:rich>
              </c:tx>
              <c:numFmt formatCode="_(&quot;$&quot;* #,##0_);_(&quot;$&quot;* \(#,##0\);_(&quot;$&quot;* &quot;-&quot;_);_(@_)" sourceLinked="0"/>
              <c:spPr/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"/>
              <c:layout/>
              <c:tx>
                <c:rich>
                  <a:bodyPr/>
                  <a:lstStyle/>
                  <a:p>
                    <a:r>
                      <a:rPr lang="en-US" b="0" dirty="0"/>
                      <a:t> </a:t>
                    </a:r>
                    <a:r>
                      <a:rPr lang="en-US" b="0" dirty="0" smtClean="0"/>
                      <a:t>40.6%</a:t>
                    </a:r>
                  </a:p>
                  <a:p>
                    <a:r>
                      <a:rPr lang="en-US" b="0" dirty="0" smtClean="0"/>
                      <a:t>($26,033)</a:t>
                    </a:r>
                    <a:endParaRPr lang="en-US" dirty="0"/>
                  </a:p>
                </c:rich>
              </c:tx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2"/>
              <c:layout/>
              <c:tx>
                <c:rich>
                  <a:bodyPr/>
                  <a:lstStyle/>
                  <a:p>
                    <a:r>
                      <a:rPr lang="en-US" b="0" dirty="0"/>
                      <a:t> </a:t>
                    </a:r>
                    <a:r>
                      <a:rPr lang="en-US" b="0" dirty="0" smtClean="0"/>
                      <a:t>10.8%</a:t>
                    </a:r>
                  </a:p>
                  <a:p>
                    <a:r>
                      <a:rPr lang="en-US" b="0" dirty="0" smtClean="0"/>
                      <a:t>($6,950)</a:t>
                    </a:r>
                    <a:endParaRPr lang="en-US" dirty="0"/>
                  </a:p>
                </c:rich>
              </c:tx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3"/>
              <c:numFmt formatCode="_(&quot;$&quot;* #,##0_);_(&quot;$&quot;* \(#,##0\);_(&quot;$&quot;* &quot;-&quot;_);_(@_)" sourceLinked="0"/>
              <c:spPr>
                <a:solidFill>
                  <a:schemeClr val="bg1"/>
                </a:solidFill>
              </c:spPr>
              <c:txPr>
                <a:bodyPr/>
                <a:lstStyle/>
                <a:p>
                  <a:pPr>
                    <a:defRPr b="0" i="0"/>
                  </a:pPr>
                  <a:endParaRPr lang="en-US"/>
                </a:p>
              </c:txPr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5"/>
              <c:numFmt formatCode="_(&quot;$&quot;* #,##0_);_(&quot;$&quot;* \(#,##0\);_(&quot;$&quot;* &quot;-&quot;_);_(@_)" sourceLinked="0"/>
              <c:spPr>
                <a:solidFill>
                  <a:schemeClr val="bg1"/>
                </a:solidFill>
              </c:spPr>
              <c:txPr>
                <a:bodyPr/>
                <a:lstStyle/>
                <a:p>
                  <a:pPr>
                    <a:defRPr b="0" i="0"/>
                  </a:pPr>
                  <a:endParaRPr lang="en-US"/>
                </a:p>
              </c:txPr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</c:dLbl>
            <c:numFmt formatCode="_(&quot;$&quot;* #,##0_);_(&quot;$&quot;* \(#,##0\);_(&quot;$&quot;* &quot;-&quot;_);_(@_)" sourceLinked="0"/>
            <c:txPr>
              <a:bodyPr/>
              <a:lstStyle/>
              <a:p>
                <a:pPr>
                  <a:defRPr b="0" i="0"/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Sheet1!$A$2:$A$4</c:f>
              <c:strCache>
                <c:ptCount val="3"/>
                <c:pt idx="0">
                  <c:v>Household (Out of Pocket)</c:v>
                </c:pt>
                <c:pt idx="1">
                  <c:v>Private Health Insurance</c:v>
                </c:pt>
                <c:pt idx="2">
                  <c:v>Non-Consumption</c:v>
                </c:pt>
              </c:strCache>
            </c:strRef>
          </c:cat>
          <c:val>
            <c:numRef>
              <c:f>Sheet1!$B$2:$B$4</c:f>
              <c:numCache>
                <c:formatCode>_(* #,##0.00_);_(* \(#,##0.00\);_(* "-"??_);_(@_)</c:formatCode>
                <c:ptCount val="3"/>
                <c:pt idx="0">
                  <c:v>31161.173937323554</c:v>
                </c:pt>
                <c:pt idx="1">
                  <c:v>26032.716442665434</c:v>
                </c:pt>
                <c:pt idx="2">
                  <c:v>6950.0872119865026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</c:plotArea>
    <c:plotVisOnly val="1"/>
    <c:dispBlanksAs val="gap"/>
    <c:showDLblsOverMax val="0"/>
  </c:chart>
  <c:txPr>
    <a:bodyPr/>
    <a:lstStyle/>
    <a:p>
      <a:pPr>
        <a:defRPr sz="1200"/>
      </a:pPr>
      <a:endParaRPr lang="en-US"/>
    </a:p>
  </c:txPr>
  <c:externalData r:id="rId1">
    <c:autoUpdate val="0"/>
  </c:externalData>
</c:chartSpace>
</file>

<file path=ppt/charts/chart8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CA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9.0445144356955387E-2"/>
          <c:y val="4.4985867151221479E-2"/>
          <c:w val="0.87501640419947524"/>
          <c:h val="0.71028448774411668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Expenditure</c:v>
                </c:pt>
              </c:strCache>
            </c:strRef>
          </c:tx>
          <c:spPr>
            <a:ln w="12700">
              <a:solidFill>
                <a:srgbClr val="8B9B3C"/>
              </a:solidFill>
              <a:prstDash val="solid"/>
            </a:ln>
          </c:spPr>
          <c:marker>
            <c:symbol val="diamond"/>
            <c:size val="9"/>
            <c:spPr>
              <a:solidFill>
                <a:srgbClr val="8B9B3C"/>
              </a:solidFill>
              <a:ln w="6350">
                <a:solidFill>
                  <a:schemeClr val="tx1"/>
                </a:solidFill>
                <a:prstDash val="solid"/>
              </a:ln>
            </c:spPr>
          </c:marker>
          <c:dPt>
            <c:idx val="35"/>
            <c:bubble3D val="0"/>
          </c:dPt>
          <c:dPt>
            <c:idx val="36"/>
            <c:marker>
              <c:spPr>
                <a:solidFill>
                  <a:srgbClr val="8B9B3C"/>
                </a:solidFill>
                <a:ln w="6350">
                  <a:solidFill>
                    <a:schemeClr val="tx1"/>
                  </a:solidFill>
                  <a:prstDash val="solid"/>
                </a:ln>
                <a:effectLst>
                  <a:outerShdw blurRad="50800" dist="50800" dir="5400000" algn="ctr" rotWithShape="0">
                    <a:schemeClr val="bg1"/>
                  </a:outerShdw>
                </a:effectLst>
              </c:spPr>
            </c:marker>
            <c:bubble3D val="0"/>
            <c:spPr>
              <a:ln w="12700">
                <a:solidFill>
                  <a:srgbClr val="8B9B3C"/>
                </a:solidFill>
                <a:prstDash val="solid"/>
              </a:ln>
              <a:effectLst>
                <a:outerShdw blurRad="50800" dist="50800" dir="5400000" algn="ctr" rotWithShape="0">
                  <a:schemeClr val="bg1"/>
                </a:outerShdw>
              </a:effectLst>
            </c:spPr>
          </c:dPt>
          <c:dPt>
            <c:idx val="37"/>
            <c:bubble3D val="0"/>
          </c:dPt>
          <c:dPt>
            <c:idx val="38"/>
            <c:bubble3D val="0"/>
            <c:spPr>
              <a:ln w="12700">
                <a:solidFill>
                  <a:srgbClr val="8B9B3C"/>
                </a:solidFill>
                <a:prstDash val="solid"/>
              </a:ln>
            </c:spPr>
          </c:dPt>
          <c:dPt>
            <c:idx val="39"/>
            <c:marker>
              <c:symbol val="circle"/>
              <c:size val="8"/>
              <c:spPr>
                <a:solidFill>
                  <a:schemeClr val="bg1"/>
                </a:solidFill>
                <a:ln w="6350">
                  <a:solidFill>
                    <a:schemeClr val="tx1"/>
                  </a:solidFill>
                  <a:prstDash val="solid"/>
                </a:ln>
              </c:spPr>
            </c:marker>
            <c:bubble3D val="0"/>
            <c:spPr>
              <a:ln w="12700">
                <a:solidFill>
                  <a:srgbClr val="8B9B3C"/>
                </a:solidFill>
                <a:prstDash val="solid"/>
              </a:ln>
            </c:spPr>
          </c:dPt>
          <c:dPt>
            <c:idx val="40"/>
            <c:marker>
              <c:symbol val="circle"/>
              <c:size val="8"/>
              <c:spPr>
                <a:solidFill>
                  <a:schemeClr val="bg1"/>
                </a:solidFill>
                <a:ln w="6350">
                  <a:solidFill>
                    <a:schemeClr val="tx1"/>
                  </a:solidFill>
                  <a:prstDash val="solid"/>
                </a:ln>
              </c:spPr>
            </c:marker>
            <c:bubble3D val="0"/>
          </c:dPt>
          <c:cat>
            <c:numRef>
              <c:f>Sheet1!$A$2:$A$42</c:f>
              <c:numCache>
                <c:formatCode>General</c:formatCode>
                <c:ptCount val="41"/>
                <c:pt idx="0">
                  <c:v>1975</c:v>
                </c:pt>
                <c:pt idx="1">
                  <c:v>1976</c:v>
                </c:pt>
                <c:pt idx="2">
                  <c:v>1977</c:v>
                </c:pt>
                <c:pt idx="3">
                  <c:v>1978</c:v>
                </c:pt>
                <c:pt idx="4">
                  <c:v>1979</c:v>
                </c:pt>
                <c:pt idx="5">
                  <c:v>1980</c:v>
                </c:pt>
                <c:pt idx="6">
                  <c:v>1981</c:v>
                </c:pt>
                <c:pt idx="7">
                  <c:v>1982</c:v>
                </c:pt>
                <c:pt idx="8">
                  <c:v>1983</c:v>
                </c:pt>
                <c:pt idx="9">
                  <c:v>1984</c:v>
                </c:pt>
                <c:pt idx="10">
                  <c:v>1985</c:v>
                </c:pt>
                <c:pt idx="11">
                  <c:v>1986</c:v>
                </c:pt>
                <c:pt idx="12">
                  <c:v>1987</c:v>
                </c:pt>
                <c:pt idx="13">
                  <c:v>1988</c:v>
                </c:pt>
                <c:pt idx="14">
                  <c:v>1989</c:v>
                </c:pt>
                <c:pt idx="15">
                  <c:v>1990</c:v>
                </c:pt>
                <c:pt idx="16">
                  <c:v>1991</c:v>
                </c:pt>
                <c:pt idx="17">
                  <c:v>1992</c:v>
                </c:pt>
                <c:pt idx="18">
                  <c:v>1993</c:v>
                </c:pt>
                <c:pt idx="19">
                  <c:v>1994</c:v>
                </c:pt>
                <c:pt idx="20">
                  <c:v>1995</c:v>
                </c:pt>
                <c:pt idx="21">
                  <c:v>1996</c:v>
                </c:pt>
                <c:pt idx="22">
                  <c:v>1997</c:v>
                </c:pt>
                <c:pt idx="23">
                  <c:v>1998</c:v>
                </c:pt>
                <c:pt idx="24">
                  <c:v>1999</c:v>
                </c:pt>
                <c:pt idx="25">
                  <c:v>2000</c:v>
                </c:pt>
                <c:pt idx="26">
                  <c:v>2001</c:v>
                </c:pt>
                <c:pt idx="27">
                  <c:v>2002</c:v>
                </c:pt>
                <c:pt idx="28">
                  <c:v>2003</c:v>
                </c:pt>
                <c:pt idx="29">
                  <c:v>2004</c:v>
                </c:pt>
                <c:pt idx="30">
                  <c:v>2005</c:v>
                </c:pt>
                <c:pt idx="31">
                  <c:v>2006</c:v>
                </c:pt>
                <c:pt idx="32">
                  <c:v>2007</c:v>
                </c:pt>
                <c:pt idx="33">
                  <c:v>2008</c:v>
                </c:pt>
                <c:pt idx="34">
                  <c:v>2009</c:v>
                </c:pt>
                <c:pt idx="35">
                  <c:v>2010</c:v>
                </c:pt>
                <c:pt idx="36">
                  <c:v>2011</c:v>
                </c:pt>
                <c:pt idx="37">
                  <c:v>2012</c:v>
                </c:pt>
                <c:pt idx="38">
                  <c:v>2013</c:v>
                </c:pt>
                <c:pt idx="39">
                  <c:v>2014</c:v>
                </c:pt>
                <c:pt idx="40">
                  <c:v>2015</c:v>
                </c:pt>
              </c:numCache>
            </c:numRef>
          </c:cat>
          <c:val>
            <c:numRef>
              <c:f>Sheet1!$B$2:$B$42</c:f>
              <c:numCache>
                <c:formatCode>0.00</c:formatCode>
                <c:ptCount val="41"/>
                <c:pt idx="0">
                  <c:v>0.99234332371315659</c:v>
                </c:pt>
                <c:pt idx="1">
                  <c:v>1.1588989130999789</c:v>
                </c:pt>
                <c:pt idx="2">
                  <c:v>1.2721173226272675</c:v>
                </c:pt>
                <c:pt idx="3">
                  <c:v>1.4653552104598018</c:v>
                </c:pt>
                <c:pt idx="4">
                  <c:v>1.7809591740734971</c:v>
                </c:pt>
                <c:pt idx="5">
                  <c:v>2.1531089223363633</c:v>
                </c:pt>
                <c:pt idx="6">
                  <c:v>2.6237042722162105</c:v>
                </c:pt>
                <c:pt idx="7">
                  <c:v>3.3516503526171335</c:v>
                </c:pt>
                <c:pt idx="8">
                  <c:v>3.6220896183203237</c:v>
                </c:pt>
                <c:pt idx="9">
                  <c:v>3.7642291788582676</c:v>
                </c:pt>
                <c:pt idx="10">
                  <c:v>4.0704130186928502</c:v>
                </c:pt>
                <c:pt idx="11">
                  <c:v>4.4484780171187754</c:v>
                </c:pt>
                <c:pt idx="12">
                  <c:v>4.4998916303937184</c:v>
                </c:pt>
                <c:pt idx="13">
                  <c:v>4.8305838983709632</c:v>
                </c:pt>
                <c:pt idx="14">
                  <c:v>5.3497643519316114</c:v>
                </c:pt>
                <c:pt idx="15">
                  <c:v>5.7494127646566859</c:v>
                </c:pt>
                <c:pt idx="16">
                  <c:v>6.0625411139066161</c:v>
                </c:pt>
                <c:pt idx="17">
                  <c:v>6.4306537541034237</c:v>
                </c:pt>
                <c:pt idx="18">
                  <c:v>6.5204339256789057</c:v>
                </c:pt>
                <c:pt idx="19">
                  <c:v>6.3134434301381814</c:v>
                </c:pt>
                <c:pt idx="20">
                  <c:v>6.0924804109922261</c:v>
                </c:pt>
                <c:pt idx="21">
                  <c:v>6.3206294813998287</c:v>
                </c:pt>
                <c:pt idx="22">
                  <c:v>7.0821487795500486</c:v>
                </c:pt>
                <c:pt idx="23">
                  <c:v>7.6198243179449037</c:v>
                </c:pt>
                <c:pt idx="24">
                  <c:v>8.7017347028284817</c:v>
                </c:pt>
                <c:pt idx="25">
                  <c:v>9.60175054676467</c:v>
                </c:pt>
                <c:pt idx="26">
                  <c:v>10.962419712824524</c:v>
                </c:pt>
                <c:pt idx="27">
                  <c:v>11.793719583263496</c:v>
                </c:pt>
                <c:pt idx="28">
                  <c:v>12.630719861916004</c:v>
                </c:pt>
                <c:pt idx="29">
                  <c:v>13.832867825814471</c:v>
                </c:pt>
                <c:pt idx="30">
                  <c:v>15.170693014503211</c:v>
                </c:pt>
                <c:pt idx="31">
                  <c:v>16.992812954806009</c:v>
                </c:pt>
                <c:pt idx="32">
                  <c:v>18.474147659134619</c:v>
                </c:pt>
                <c:pt idx="33">
                  <c:v>20.396058908525763</c:v>
                </c:pt>
                <c:pt idx="34">
                  <c:v>21.530680377344652</c:v>
                </c:pt>
                <c:pt idx="35">
                  <c:v>23.950843333208596</c:v>
                </c:pt>
                <c:pt idx="36">
                  <c:v>24.677997643217864</c:v>
                </c:pt>
                <c:pt idx="37">
                  <c:v>25.784365041394572</c:v>
                </c:pt>
                <c:pt idx="38">
                  <c:v>26.774280277307284</c:v>
                </c:pt>
                <c:pt idx="39">
                  <c:v>28.68809932299305</c:v>
                </c:pt>
                <c:pt idx="40">
                  <c:v>29.260126713653143</c:v>
                </c:pt>
              </c:numCache>
            </c:numRef>
          </c:val>
          <c:smooth val="0"/>
        </c:ser>
        <c:ser>
          <c:idx val="2"/>
          <c:order val="1"/>
          <c:tx>
            <c:strRef>
              <c:f>Sheet1!$C$1</c:f>
              <c:strCache>
                <c:ptCount val="1"/>
                <c:pt idx="0">
                  <c:v>Forecast</c:v>
                </c:pt>
              </c:strCache>
            </c:strRef>
          </c:tx>
          <c:spPr>
            <a:ln w="12700">
              <a:solidFill>
                <a:srgbClr val="8B9B3C"/>
              </a:solidFill>
            </a:ln>
          </c:spPr>
          <c:marker>
            <c:symbol val="circle"/>
            <c:size val="7"/>
            <c:spPr>
              <a:solidFill>
                <a:schemeClr val="bg1"/>
              </a:solidFill>
              <a:ln>
                <a:solidFill>
                  <a:schemeClr val="tx1"/>
                </a:solidFill>
              </a:ln>
            </c:spPr>
          </c:marker>
          <c:cat>
            <c:numRef>
              <c:f>Sheet1!$A$2:$A$42</c:f>
              <c:numCache>
                <c:formatCode>General</c:formatCode>
                <c:ptCount val="41"/>
                <c:pt idx="0">
                  <c:v>1975</c:v>
                </c:pt>
                <c:pt idx="1">
                  <c:v>1976</c:v>
                </c:pt>
                <c:pt idx="2">
                  <c:v>1977</c:v>
                </c:pt>
                <c:pt idx="3">
                  <c:v>1978</c:v>
                </c:pt>
                <c:pt idx="4">
                  <c:v>1979</c:v>
                </c:pt>
                <c:pt idx="5">
                  <c:v>1980</c:v>
                </c:pt>
                <c:pt idx="6">
                  <c:v>1981</c:v>
                </c:pt>
                <c:pt idx="7">
                  <c:v>1982</c:v>
                </c:pt>
                <c:pt idx="8">
                  <c:v>1983</c:v>
                </c:pt>
                <c:pt idx="9">
                  <c:v>1984</c:v>
                </c:pt>
                <c:pt idx="10">
                  <c:v>1985</c:v>
                </c:pt>
                <c:pt idx="11">
                  <c:v>1986</c:v>
                </c:pt>
                <c:pt idx="12">
                  <c:v>1987</c:v>
                </c:pt>
                <c:pt idx="13">
                  <c:v>1988</c:v>
                </c:pt>
                <c:pt idx="14">
                  <c:v>1989</c:v>
                </c:pt>
                <c:pt idx="15">
                  <c:v>1990</c:v>
                </c:pt>
                <c:pt idx="16">
                  <c:v>1991</c:v>
                </c:pt>
                <c:pt idx="17">
                  <c:v>1992</c:v>
                </c:pt>
                <c:pt idx="18">
                  <c:v>1993</c:v>
                </c:pt>
                <c:pt idx="19">
                  <c:v>1994</c:v>
                </c:pt>
                <c:pt idx="20">
                  <c:v>1995</c:v>
                </c:pt>
                <c:pt idx="21">
                  <c:v>1996</c:v>
                </c:pt>
                <c:pt idx="22">
                  <c:v>1997</c:v>
                </c:pt>
                <c:pt idx="23">
                  <c:v>1998</c:v>
                </c:pt>
                <c:pt idx="24">
                  <c:v>1999</c:v>
                </c:pt>
                <c:pt idx="25">
                  <c:v>2000</c:v>
                </c:pt>
                <c:pt idx="26">
                  <c:v>2001</c:v>
                </c:pt>
                <c:pt idx="27">
                  <c:v>2002</c:v>
                </c:pt>
                <c:pt idx="28">
                  <c:v>2003</c:v>
                </c:pt>
                <c:pt idx="29">
                  <c:v>2004</c:v>
                </c:pt>
                <c:pt idx="30">
                  <c:v>2005</c:v>
                </c:pt>
                <c:pt idx="31">
                  <c:v>2006</c:v>
                </c:pt>
                <c:pt idx="32">
                  <c:v>2007</c:v>
                </c:pt>
                <c:pt idx="33">
                  <c:v>2008</c:v>
                </c:pt>
                <c:pt idx="34">
                  <c:v>2009</c:v>
                </c:pt>
                <c:pt idx="35">
                  <c:v>2010</c:v>
                </c:pt>
                <c:pt idx="36">
                  <c:v>2011</c:v>
                </c:pt>
                <c:pt idx="37">
                  <c:v>2012</c:v>
                </c:pt>
                <c:pt idx="38">
                  <c:v>2013</c:v>
                </c:pt>
                <c:pt idx="39">
                  <c:v>2014</c:v>
                </c:pt>
                <c:pt idx="40">
                  <c:v>2015</c:v>
                </c:pt>
              </c:numCache>
            </c:numRef>
          </c:cat>
          <c:val>
            <c:numRef>
              <c:f>Sheet1!$C$2:$C$42</c:f>
              <c:numCache>
                <c:formatCode>General</c:formatCode>
                <c:ptCount val="41"/>
              </c:numCache>
            </c:numRef>
          </c:val>
          <c:smooth val="0"/>
        </c:ser>
        <c:ser>
          <c:idx val="1"/>
          <c:order val="2"/>
          <c:tx>
            <c:strRef>
              <c:f>Sheet1!$D$1</c:f>
              <c:strCache>
                <c:ptCount val="1"/>
                <c:pt idx="0">
                  <c:v>$26 Billion</c:v>
                </c:pt>
              </c:strCache>
            </c:strRef>
          </c:tx>
          <c:spPr>
            <a:ln w="12700">
              <a:solidFill>
                <a:schemeClr val="tx1"/>
              </a:solidFill>
              <a:prstDash val="sysDash"/>
            </a:ln>
          </c:spPr>
          <c:marker>
            <c:symbol val="none"/>
          </c:marker>
          <c:dPt>
            <c:idx val="35"/>
            <c:bubble3D val="0"/>
          </c:dPt>
          <c:dLbls>
            <c:dLbl>
              <c:idx val="7"/>
              <c:layout>
                <c:manualLayout>
                  <c:x val="0.13854611598154937"/>
                  <c:y val="-3.0519281243690691E-2"/>
                </c:manualLayout>
              </c:layout>
              <c:tx>
                <c:rich>
                  <a:bodyPr/>
                  <a:lstStyle/>
                  <a:p>
                    <a:r>
                      <a:rPr lang="en-US" dirty="0">
                        <a:solidFill>
                          <a:schemeClr val="tx1"/>
                        </a:solidFill>
                      </a:rPr>
                      <a:t>$26 </a:t>
                    </a:r>
                    <a:r>
                      <a:rPr lang="en-US" dirty="0" smtClean="0">
                        <a:solidFill>
                          <a:schemeClr val="tx1"/>
                        </a:solidFill>
                      </a:rPr>
                      <a:t>billion</a:t>
                    </a:r>
                    <a:endParaRPr lang="en-US" dirty="0"/>
                  </a:p>
                </c:rich>
              </c:tx>
              <c:dLblPos val="r"/>
              <c:showLegendKey val="0"/>
              <c:showVal val="0"/>
              <c:showCatName val="0"/>
              <c:showSerName val="1"/>
              <c:showPercent val="0"/>
              <c:showBubbleSize val="0"/>
            </c:dLbl>
            <c:txPr>
              <a:bodyPr/>
              <a:lstStyle/>
              <a:p>
                <a:pPr>
                  <a:defRPr>
                    <a:solidFill>
                      <a:schemeClr val="tx1"/>
                    </a:solidFill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1975</c:v>
                </c:pt>
                <c:pt idx="1">
                  <c:v>1976</c:v>
                </c:pt>
                <c:pt idx="2">
                  <c:v>1977</c:v>
                </c:pt>
                <c:pt idx="3">
                  <c:v>1978</c:v>
                </c:pt>
                <c:pt idx="4">
                  <c:v>1979</c:v>
                </c:pt>
                <c:pt idx="5">
                  <c:v>1980</c:v>
                </c:pt>
                <c:pt idx="6">
                  <c:v>1981</c:v>
                </c:pt>
                <c:pt idx="7">
                  <c:v>1982</c:v>
                </c:pt>
                <c:pt idx="8">
                  <c:v>1983</c:v>
                </c:pt>
                <c:pt idx="9">
                  <c:v>1984</c:v>
                </c:pt>
                <c:pt idx="10">
                  <c:v>1985</c:v>
                </c:pt>
                <c:pt idx="11">
                  <c:v>1986</c:v>
                </c:pt>
                <c:pt idx="12">
                  <c:v>1987</c:v>
                </c:pt>
                <c:pt idx="13">
                  <c:v>1988</c:v>
                </c:pt>
                <c:pt idx="14">
                  <c:v>1989</c:v>
                </c:pt>
                <c:pt idx="15">
                  <c:v>1990</c:v>
                </c:pt>
                <c:pt idx="16">
                  <c:v>1991</c:v>
                </c:pt>
                <c:pt idx="17">
                  <c:v>1992</c:v>
                </c:pt>
                <c:pt idx="18">
                  <c:v>1993</c:v>
                </c:pt>
                <c:pt idx="19">
                  <c:v>1994</c:v>
                </c:pt>
                <c:pt idx="20">
                  <c:v>1995</c:v>
                </c:pt>
                <c:pt idx="21">
                  <c:v>1996</c:v>
                </c:pt>
                <c:pt idx="22">
                  <c:v>1997</c:v>
                </c:pt>
                <c:pt idx="23">
                  <c:v>1998</c:v>
                </c:pt>
                <c:pt idx="24">
                  <c:v>1999</c:v>
                </c:pt>
                <c:pt idx="25">
                  <c:v>2000</c:v>
                </c:pt>
                <c:pt idx="26">
                  <c:v>2001</c:v>
                </c:pt>
                <c:pt idx="27">
                  <c:v>2002</c:v>
                </c:pt>
                <c:pt idx="28">
                  <c:v>2003</c:v>
                </c:pt>
                <c:pt idx="29">
                  <c:v>2004</c:v>
                </c:pt>
                <c:pt idx="30">
                  <c:v>2005</c:v>
                </c:pt>
                <c:pt idx="31">
                  <c:v>2006</c:v>
                </c:pt>
                <c:pt idx="32">
                  <c:v>2007</c:v>
                </c:pt>
                <c:pt idx="33">
                  <c:v>2008</c:v>
                </c:pt>
                <c:pt idx="34">
                  <c:v>2009</c:v>
                </c:pt>
                <c:pt idx="35">
                  <c:v>2010</c:v>
                </c:pt>
                <c:pt idx="36">
                  <c:v>2011</c:v>
                </c:pt>
                <c:pt idx="37">
                  <c:v>2012</c:v>
                </c:pt>
                <c:pt idx="38">
                  <c:v>2013</c:v>
                </c:pt>
                <c:pt idx="39">
                  <c:v>2014</c:v>
                </c:pt>
                <c:pt idx="40">
                  <c:v>2015</c:v>
                </c:pt>
              </c:numCache>
            </c:numRef>
          </c:cat>
          <c:val>
            <c:numRef>
              <c:f>Sheet1!$D$2:$D$42</c:f>
              <c:numCache>
                <c:formatCode>General</c:formatCode>
                <c:ptCount val="41"/>
                <c:pt idx="0">
                  <c:v>26</c:v>
                </c:pt>
                <c:pt idx="1">
                  <c:v>26</c:v>
                </c:pt>
                <c:pt idx="2">
                  <c:v>26</c:v>
                </c:pt>
                <c:pt idx="3">
                  <c:v>26</c:v>
                </c:pt>
                <c:pt idx="4">
                  <c:v>26</c:v>
                </c:pt>
                <c:pt idx="5">
                  <c:v>26</c:v>
                </c:pt>
                <c:pt idx="6">
                  <c:v>26</c:v>
                </c:pt>
                <c:pt idx="7">
                  <c:v>26</c:v>
                </c:pt>
                <c:pt idx="8">
                  <c:v>26</c:v>
                </c:pt>
                <c:pt idx="9">
                  <c:v>26</c:v>
                </c:pt>
                <c:pt idx="10">
                  <c:v>26</c:v>
                </c:pt>
                <c:pt idx="11">
                  <c:v>26</c:v>
                </c:pt>
                <c:pt idx="12">
                  <c:v>26</c:v>
                </c:pt>
                <c:pt idx="13">
                  <c:v>26</c:v>
                </c:pt>
                <c:pt idx="14">
                  <c:v>26</c:v>
                </c:pt>
                <c:pt idx="15">
                  <c:v>26</c:v>
                </c:pt>
                <c:pt idx="16">
                  <c:v>26</c:v>
                </c:pt>
                <c:pt idx="17">
                  <c:v>26</c:v>
                </c:pt>
                <c:pt idx="18">
                  <c:v>26</c:v>
                </c:pt>
                <c:pt idx="19">
                  <c:v>26</c:v>
                </c:pt>
                <c:pt idx="20">
                  <c:v>26</c:v>
                </c:pt>
                <c:pt idx="21">
                  <c:v>26</c:v>
                </c:pt>
                <c:pt idx="22">
                  <c:v>26</c:v>
                </c:pt>
                <c:pt idx="23">
                  <c:v>26</c:v>
                </c:pt>
                <c:pt idx="24">
                  <c:v>26</c:v>
                </c:pt>
                <c:pt idx="25">
                  <c:v>26</c:v>
                </c:pt>
                <c:pt idx="26">
                  <c:v>26</c:v>
                </c:pt>
                <c:pt idx="27">
                  <c:v>26</c:v>
                </c:pt>
                <c:pt idx="28">
                  <c:v>26</c:v>
                </c:pt>
                <c:pt idx="29">
                  <c:v>26</c:v>
                </c:pt>
                <c:pt idx="30">
                  <c:v>26</c:v>
                </c:pt>
                <c:pt idx="31">
                  <c:v>26</c:v>
                </c:pt>
                <c:pt idx="32">
                  <c:v>26</c:v>
                </c:pt>
                <c:pt idx="33">
                  <c:v>26</c:v>
                </c:pt>
                <c:pt idx="34">
                  <c:v>26</c:v>
                </c:pt>
                <c:pt idx="35">
                  <c:v>26</c:v>
                </c:pt>
                <c:pt idx="36">
                  <c:v>26</c:v>
                </c:pt>
                <c:pt idx="37">
                  <c:v>26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$13 Billion</c:v>
                </c:pt>
              </c:strCache>
            </c:strRef>
          </c:tx>
          <c:spPr>
            <a:ln w="12700">
              <a:solidFill>
                <a:schemeClr val="tx1"/>
              </a:solidFill>
              <a:prstDash val="sysDash"/>
            </a:ln>
          </c:spPr>
          <c:marker>
            <c:symbol val="none"/>
          </c:marker>
          <c:dPt>
            <c:idx val="25"/>
            <c:bubble3D val="0"/>
          </c:dPt>
          <c:dPt>
            <c:idx val="29"/>
            <c:bubble3D val="0"/>
            <c:spPr>
              <a:ln w="12700">
                <a:gradFill flip="none" rotWithShape="1">
                  <a:gsLst>
                    <a:gs pos="0">
                      <a:schemeClr val="tx1"/>
                    </a:gs>
                    <a:gs pos="26000">
                      <a:schemeClr val="tx1"/>
                    </a:gs>
                    <a:gs pos="31000">
                      <a:schemeClr val="bg1"/>
                    </a:gs>
                  </a:gsLst>
                  <a:lin ang="0" scaled="1"/>
                  <a:tileRect/>
                </a:gradFill>
                <a:prstDash val="sysDash"/>
              </a:ln>
            </c:spPr>
          </c:dPt>
          <c:dLbls>
            <c:dLbl>
              <c:idx val="7"/>
              <c:layout>
                <c:manualLayout>
                  <c:x val="0.13854611598154937"/>
                  <c:y val="-2.7955178679588175E-2"/>
                </c:manualLayout>
              </c:layout>
              <c:tx>
                <c:rich>
                  <a:bodyPr/>
                  <a:lstStyle/>
                  <a:p>
                    <a:r>
                      <a:rPr lang="en-US" dirty="0">
                        <a:solidFill>
                          <a:schemeClr val="tx1"/>
                        </a:solidFill>
                      </a:rPr>
                      <a:t>$13 </a:t>
                    </a:r>
                    <a:r>
                      <a:rPr lang="en-US" dirty="0" smtClean="0">
                        <a:solidFill>
                          <a:schemeClr val="tx1"/>
                        </a:solidFill>
                      </a:rPr>
                      <a:t>billion</a:t>
                    </a:r>
                    <a:endParaRPr lang="en-US" dirty="0"/>
                  </a:p>
                </c:rich>
              </c:tx>
              <c:dLblPos val="r"/>
              <c:showLegendKey val="0"/>
              <c:showVal val="0"/>
              <c:showCatName val="0"/>
              <c:showSerName val="1"/>
              <c:showPercent val="0"/>
              <c:showBubbleSize val="0"/>
            </c:dLbl>
            <c:txPr>
              <a:bodyPr/>
              <a:lstStyle/>
              <a:p>
                <a:pPr>
                  <a:defRPr>
                    <a:solidFill>
                      <a:schemeClr val="tx1"/>
                    </a:solidFill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1975</c:v>
                </c:pt>
                <c:pt idx="1">
                  <c:v>1976</c:v>
                </c:pt>
                <c:pt idx="2">
                  <c:v>1977</c:v>
                </c:pt>
                <c:pt idx="3">
                  <c:v>1978</c:v>
                </c:pt>
                <c:pt idx="4">
                  <c:v>1979</c:v>
                </c:pt>
                <c:pt idx="5">
                  <c:v>1980</c:v>
                </c:pt>
                <c:pt idx="6">
                  <c:v>1981</c:v>
                </c:pt>
                <c:pt idx="7">
                  <c:v>1982</c:v>
                </c:pt>
                <c:pt idx="8">
                  <c:v>1983</c:v>
                </c:pt>
                <c:pt idx="9">
                  <c:v>1984</c:v>
                </c:pt>
                <c:pt idx="10">
                  <c:v>1985</c:v>
                </c:pt>
                <c:pt idx="11">
                  <c:v>1986</c:v>
                </c:pt>
                <c:pt idx="12">
                  <c:v>1987</c:v>
                </c:pt>
                <c:pt idx="13">
                  <c:v>1988</c:v>
                </c:pt>
                <c:pt idx="14">
                  <c:v>1989</c:v>
                </c:pt>
                <c:pt idx="15">
                  <c:v>1990</c:v>
                </c:pt>
                <c:pt idx="16">
                  <c:v>1991</c:v>
                </c:pt>
                <c:pt idx="17">
                  <c:v>1992</c:v>
                </c:pt>
                <c:pt idx="18">
                  <c:v>1993</c:v>
                </c:pt>
                <c:pt idx="19">
                  <c:v>1994</c:v>
                </c:pt>
                <c:pt idx="20">
                  <c:v>1995</c:v>
                </c:pt>
                <c:pt idx="21">
                  <c:v>1996</c:v>
                </c:pt>
                <c:pt idx="22">
                  <c:v>1997</c:v>
                </c:pt>
                <c:pt idx="23">
                  <c:v>1998</c:v>
                </c:pt>
                <c:pt idx="24">
                  <c:v>1999</c:v>
                </c:pt>
                <c:pt idx="25">
                  <c:v>2000</c:v>
                </c:pt>
                <c:pt idx="26">
                  <c:v>2001</c:v>
                </c:pt>
                <c:pt idx="27">
                  <c:v>2002</c:v>
                </c:pt>
                <c:pt idx="28">
                  <c:v>2003</c:v>
                </c:pt>
                <c:pt idx="29">
                  <c:v>2004</c:v>
                </c:pt>
                <c:pt idx="30">
                  <c:v>2005</c:v>
                </c:pt>
                <c:pt idx="31">
                  <c:v>2006</c:v>
                </c:pt>
                <c:pt idx="32">
                  <c:v>2007</c:v>
                </c:pt>
                <c:pt idx="33">
                  <c:v>2008</c:v>
                </c:pt>
                <c:pt idx="34">
                  <c:v>2009</c:v>
                </c:pt>
                <c:pt idx="35">
                  <c:v>2010</c:v>
                </c:pt>
                <c:pt idx="36">
                  <c:v>2011</c:v>
                </c:pt>
                <c:pt idx="37">
                  <c:v>2012</c:v>
                </c:pt>
                <c:pt idx="38">
                  <c:v>2013</c:v>
                </c:pt>
                <c:pt idx="39">
                  <c:v>2014</c:v>
                </c:pt>
                <c:pt idx="40">
                  <c:v>2015</c:v>
                </c:pt>
              </c:numCache>
            </c:numRef>
          </c:cat>
          <c:val>
            <c:numRef>
              <c:f>Sheet1!$E$2:$E$42</c:f>
              <c:numCache>
                <c:formatCode>General</c:formatCode>
                <c:ptCount val="41"/>
                <c:pt idx="0">
                  <c:v>13</c:v>
                </c:pt>
                <c:pt idx="1">
                  <c:v>13</c:v>
                </c:pt>
                <c:pt idx="2">
                  <c:v>13</c:v>
                </c:pt>
                <c:pt idx="3">
                  <c:v>13</c:v>
                </c:pt>
                <c:pt idx="4">
                  <c:v>13</c:v>
                </c:pt>
                <c:pt idx="5">
                  <c:v>13</c:v>
                </c:pt>
                <c:pt idx="6">
                  <c:v>13</c:v>
                </c:pt>
                <c:pt idx="7">
                  <c:v>13</c:v>
                </c:pt>
                <c:pt idx="8">
                  <c:v>13</c:v>
                </c:pt>
                <c:pt idx="9">
                  <c:v>13</c:v>
                </c:pt>
                <c:pt idx="10">
                  <c:v>13</c:v>
                </c:pt>
                <c:pt idx="11">
                  <c:v>13</c:v>
                </c:pt>
                <c:pt idx="12">
                  <c:v>13</c:v>
                </c:pt>
                <c:pt idx="13">
                  <c:v>13</c:v>
                </c:pt>
                <c:pt idx="14">
                  <c:v>13</c:v>
                </c:pt>
                <c:pt idx="15">
                  <c:v>13</c:v>
                </c:pt>
                <c:pt idx="16">
                  <c:v>13</c:v>
                </c:pt>
                <c:pt idx="17">
                  <c:v>13</c:v>
                </c:pt>
                <c:pt idx="18">
                  <c:v>13</c:v>
                </c:pt>
                <c:pt idx="19">
                  <c:v>13</c:v>
                </c:pt>
                <c:pt idx="20">
                  <c:v>13</c:v>
                </c:pt>
                <c:pt idx="21">
                  <c:v>13</c:v>
                </c:pt>
                <c:pt idx="22">
                  <c:v>13</c:v>
                </c:pt>
                <c:pt idx="23">
                  <c:v>13</c:v>
                </c:pt>
                <c:pt idx="24">
                  <c:v>13</c:v>
                </c:pt>
                <c:pt idx="25">
                  <c:v>13</c:v>
                </c:pt>
                <c:pt idx="26">
                  <c:v>13</c:v>
                </c:pt>
                <c:pt idx="27">
                  <c:v>13</c:v>
                </c:pt>
                <c:pt idx="28">
                  <c:v>13</c:v>
                </c:pt>
                <c:pt idx="29">
                  <c:v>13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24524416"/>
        <c:axId val="124525952"/>
      </c:lineChart>
      <c:catAx>
        <c:axId val="12452441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ln w="6350">
            <a:solidFill>
              <a:schemeClr val="tx1"/>
            </a:solidFill>
          </a:ln>
        </c:spPr>
        <c:txPr>
          <a:bodyPr rot="-2700000" vert="horz"/>
          <a:lstStyle/>
          <a:p>
            <a:pPr>
              <a:defRPr/>
            </a:pPr>
            <a:endParaRPr lang="en-US"/>
          </a:p>
        </c:txPr>
        <c:crossAx val="124525952"/>
        <c:crosses val="autoZero"/>
        <c:auto val="1"/>
        <c:lblAlgn val="ctr"/>
        <c:lblOffset val="100"/>
        <c:noMultiLvlLbl val="0"/>
      </c:catAx>
      <c:valAx>
        <c:axId val="124525952"/>
        <c:scaling>
          <c:orientation val="minMax"/>
        </c:scaling>
        <c:delete val="0"/>
        <c:axPos val="l"/>
        <c:majorGridlines>
          <c:spPr>
            <a:ln>
              <a:solidFill>
                <a:schemeClr val="bg1"/>
              </a:solidFill>
            </a:ln>
          </c:spPr>
        </c:majorGridlines>
        <c:numFmt formatCode="&quot;$&quot;#,##0" sourceLinked="0"/>
        <c:majorTickMark val="out"/>
        <c:minorTickMark val="none"/>
        <c:tickLblPos val="nextTo"/>
        <c:spPr>
          <a:ln w="6350">
            <a:solidFill>
              <a:schemeClr val="tx1"/>
            </a:solidFill>
          </a:ln>
        </c:spPr>
        <c:crossAx val="124524416"/>
        <c:crosses val="autoZero"/>
        <c:crossBetween val="between"/>
      </c:valAx>
      <c:spPr>
        <a:noFill/>
        <a:ln w="25400">
          <a:noFill/>
        </a:ln>
      </c:spPr>
    </c:plotArea>
    <c:legend>
      <c:legendPos val="b"/>
      <c:legendEntry>
        <c:idx val="2"/>
        <c:delete val="1"/>
      </c:legendEntry>
      <c:legendEntry>
        <c:idx val="3"/>
        <c:delete val="1"/>
      </c:legendEntry>
      <c:layout>
        <c:manualLayout>
          <c:xMode val="edge"/>
          <c:yMode val="edge"/>
          <c:x val="0.36026850393700788"/>
          <c:y val="0.87000088971929357"/>
          <c:w val="0.32160844915596504"/>
          <c:h val="4.9425398748233387E-2"/>
        </c:manualLayout>
      </c:layout>
      <c:overlay val="0"/>
      <c:txPr>
        <a:bodyPr/>
        <a:lstStyle/>
        <a:p>
          <a:pPr>
            <a:defRPr sz="1800" baseline="12000"/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1200"/>
      </a:pPr>
      <a:endParaRPr lang="en-US"/>
    </a:p>
  </c:txPr>
  <c:externalData r:id="rId1">
    <c:autoUpdate val="0"/>
  </c:externalData>
  <c:userShapes r:id="rId2"/>
</c:chartSpace>
</file>

<file path=ppt/charts/chart8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CA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7.5732191502758797E-2"/>
          <c:y val="2.3130720450971129E-2"/>
          <c:w val="0.92341842397336249"/>
          <c:h val="0.6834181963717586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Actual </c:v>
                </c:pt>
              </c:strCache>
            </c:strRef>
          </c:tx>
          <c:spPr>
            <a:solidFill>
              <a:srgbClr val="8B9B3C"/>
            </a:solidFill>
            <a:ln w="6350">
              <a:solidFill>
                <a:schemeClr val="tx1"/>
              </a:solidFill>
              <a:prstDash val="solid"/>
            </a:ln>
          </c:spPr>
          <c:invertIfNegative val="0"/>
          <c:dPt>
            <c:idx val="37"/>
            <c:invertIfNegative val="0"/>
            <c:bubble3D val="0"/>
            <c:spPr>
              <a:solidFill>
                <a:srgbClr val="8B9B3C"/>
              </a:solidFill>
              <a:ln w="6350">
                <a:solidFill>
                  <a:schemeClr val="tx1"/>
                </a:solidFill>
                <a:prstDash val="solid"/>
              </a:ln>
            </c:spPr>
          </c:dPt>
          <c:dPt>
            <c:idx val="38"/>
            <c:invertIfNegative val="0"/>
            <c:bubble3D val="0"/>
            <c:spPr>
              <a:solidFill>
                <a:srgbClr val="8B9B3C"/>
              </a:solidFill>
              <a:ln w="6350">
                <a:solidFill>
                  <a:schemeClr val="tx1"/>
                </a:solidFill>
                <a:prstDash val="solid"/>
              </a:ln>
            </c:spPr>
          </c:dPt>
          <c:cat>
            <c:numRef>
              <c:f>Sheet1!$A$2:$A$41</c:f>
              <c:numCache>
                <c:formatCode>General</c:formatCode>
                <c:ptCount val="40"/>
                <c:pt idx="0">
                  <c:v>1976</c:v>
                </c:pt>
                <c:pt idx="1">
                  <c:v>1977</c:v>
                </c:pt>
                <c:pt idx="2">
                  <c:v>1978</c:v>
                </c:pt>
                <c:pt idx="3">
                  <c:v>1979</c:v>
                </c:pt>
                <c:pt idx="4">
                  <c:v>1980</c:v>
                </c:pt>
                <c:pt idx="5">
                  <c:v>1981</c:v>
                </c:pt>
                <c:pt idx="6">
                  <c:v>1982</c:v>
                </c:pt>
                <c:pt idx="7">
                  <c:v>1983</c:v>
                </c:pt>
                <c:pt idx="8">
                  <c:v>1984</c:v>
                </c:pt>
                <c:pt idx="9">
                  <c:v>1985</c:v>
                </c:pt>
                <c:pt idx="10">
                  <c:v>1986</c:v>
                </c:pt>
                <c:pt idx="11">
                  <c:v>1987</c:v>
                </c:pt>
                <c:pt idx="12">
                  <c:v>1988</c:v>
                </c:pt>
                <c:pt idx="13">
                  <c:v>1989</c:v>
                </c:pt>
                <c:pt idx="14">
                  <c:v>1990</c:v>
                </c:pt>
                <c:pt idx="15">
                  <c:v>1991</c:v>
                </c:pt>
                <c:pt idx="16">
                  <c:v>1992</c:v>
                </c:pt>
                <c:pt idx="17">
                  <c:v>1993</c:v>
                </c:pt>
                <c:pt idx="18">
                  <c:v>1994</c:v>
                </c:pt>
                <c:pt idx="19">
                  <c:v>1995</c:v>
                </c:pt>
                <c:pt idx="20">
                  <c:v>1996</c:v>
                </c:pt>
                <c:pt idx="21">
                  <c:v>1997</c:v>
                </c:pt>
                <c:pt idx="22">
                  <c:v>1998</c:v>
                </c:pt>
                <c:pt idx="23">
                  <c:v>1999</c:v>
                </c:pt>
                <c:pt idx="24">
                  <c:v>2000</c:v>
                </c:pt>
                <c:pt idx="25">
                  <c:v>2001</c:v>
                </c:pt>
                <c:pt idx="26">
                  <c:v>2002</c:v>
                </c:pt>
                <c:pt idx="27">
                  <c:v>2003</c:v>
                </c:pt>
                <c:pt idx="28">
                  <c:v>2004</c:v>
                </c:pt>
                <c:pt idx="29">
                  <c:v>2005</c:v>
                </c:pt>
                <c:pt idx="30">
                  <c:v>2006</c:v>
                </c:pt>
                <c:pt idx="31">
                  <c:v>2007</c:v>
                </c:pt>
                <c:pt idx="32">
                  <c:v>2008</c:v>
                </c:pt>
                <c:pt idx="33">
                  <c:v>2009</c:v>
                </c:pt>
                <c:pt idx="34">
                  <c:v>2010</c:v>
                </c:pt>
                <c:pt idx="35">
                  <c:v>2011</c:v>
                </c:pt>
                <c:pt idx="36">
                  <c:v>2012</c:v>
                </c:pt>
                <c:pt idx="37">
                  <c:v>2013</c:v>
                </c:pt>
                <c:pt idx="38">
                  <c:v>2014</c:v>
                </c:pt>
                <c:pt idx="39">
                  <c:v>2015</c:v>
                </c:pt>
              </c:numCache>
            </c:numRef>
          </c:cat>
          <c:val>
            <c:numRef>
              <c:f>Sheet1!$B$2:$B$41</c:f>
              <c:numCache>
                <c:formatCode>0.0%</c:formatCode>
                <c:ptCount val="40"/>
                <c:pt idx="0">
                  <c:v>1.4340310382899846E-2</c:v>
                </c:pt>
                <c:pt idx="1">
                  <c:v>-4.432773225686204E-2</c:v>
                </c:pt>
                <c:pt idx="2">
                  <c:v>3.6443810353426587E-2</c:v>
                </c:pt>
                <c:pt idx="3">
                  <c:v>8.1375782460844537E-2</c:v>
                </c:pt>
                <c:pt idx="4">
                  <c:v>1.8664481955289469E-2</c:v>
                </c:pt>
                <c:pt idx="5">
                  <c:v>9.2892654576727018E-2</c:v>
                </c:pt>
                <c:pt idx="6">
                  <c:v>0.11161628501470468</c:v>
                </c:pt>
                <c:pt idx="7">
                  <c:v>5.6691642944029175E-2</c:v>
                </c:pt>
                <c:pt idx="8">
                  <c:v>6.7898601338594045E-3</c:v>
                </c:pt>
                <c:pt idx="9">
                  <c:v>3.9999057722835296E-2</c:v>
                </c:pt>
                <c:pt idx="10">
                  <c:v>4.2604142962917813E-2</c:v>
                </c:pt>
                <c:pt idx="11">
                  <c:v>-2.8523100790028399E-2</c:v>
                </c:pt>
                <c:pt idx="12">
                  <c:v>-5.3006680782655691E-3</c:v>
                </c:pt>
                <c:pt idx="13">
                  <c:v>3.7382582212736937E-2</c:v>
                </c:pt>
                <c:pt idx="14">
                  <c:v>-8.9330632193330706E-3</c:v>
                </c:pt>
                <c:pt idx="15">
                  <c:v>-2.4039821507439996E-2</c:v>
                </c:pt>
                <c:pt idx="16">
                  <c:v>1.6787257129897926E-2</c:v>
                </c:pt>
                <c:pt idx="17">
                  <c:v>-5.4863328737569939E-2</c:v>
                </c:pt>
                <c:pt idx="18">
                  <c:v>-0.11064402733275201</c:v>
                </c:pt>
                <c:pt idx="19">
                  <c:v>-6.4432772801421345E-2</c:v>
                </c:pt>
                <c:pt idx="20">
                  <c:v>1.0316123117309672E-2</c:v>
                </c:pt>
                <c:pt idx="21">
                  <c:v>5.2690778513116987E-2</c:v>
                </c:pt>
                <c:pt idx="22">
                  <c:v>4.4026036905759014E-2</c:v>
                </c:pt>
                <c:pt idx="23">
                  <c:v>0.10077659102188029</c:v>
                </c:pt>
                <c:pt idx="24">
                  <c:v>3.2644853845991806E-2</c:v>
                </c:pt>
                <c:pt idx="25">
                  <c:v>7.3035982520264886E-2</c:v>
                </c:pt>
                <c:pt idx="26">
                  <c:v>3.329792767488482E-2</c:v>
                </c:pt>
                <c:pt idx="27">
                  <c:v>2.4375605751027152E-2</c:v>
                </c:pt>
                <c:pt idx="28">
                  <c:v>5.0647055228894455E-2</c:v>
                </c:pt>
                <c:pt idx="29">
                  <c:v>4.8950646462548653E-2</c:v>
                </c:pt>
                <c:pt idx="30">
                  <c:v>1.3551644021430498E-2</c:v>
                </c:pt>
                <c:pt idx="31">
                  <c:v>3.4354916241816635E-2</c:v>
                </c:pt>
                <c:pt idx="32">
                  <c:v>3.2439276120534322E-2</c:v>
                </c:pt>
                <c:pt idx="33">
                  <c:v>7.0480024490142679E-3</c:v>
                </c:pt>
                <c:pt idx="34">
                  <c:v>9.6895729806923736E-2</c:v>
                </c:pt>
                <c:pt idx="35">
                  <c:v>-2.5245449148573296E-2</c:v>
                </c:pt>
                <c:pt idx="36">
                  <c:v>-4.2070875391826412E-3</c:v>
                </c:pt>
                <c:pt idx="37">
                  <c:v>-2.5986766922546201E-2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Forecast</c:v>
                </c:pt>
              </c:strCache>
            </c:strRef>
          </c:tx>
          <c:spPr>
            <a:solidFill>
              <a:schemeClr val="bg1"/>
            </a:solidFill>
            <a:ln>
              <a:solidFill>
                <a:schemeClr val="tx1"/>
              </a:solidFill>
            </a:ln>
          </c:spPr>
          <c:invertIfNegative val="0"/>
          <c:dPt>
            <c:idx val="38"/>
            <c:invertIfNegative val="0"/>
            <c:bubble3D val="0"/>
            <c:spPr>
              <a:solidFill>
                <a:schemeClr val="bg1"/>
              </a:solidFill>
              <a:ln w="6350">
                <a:solidFill>
                  <a:schemeClr val="tx1"/>
                </a:solidFill>
              </a:ln>
            </c:spPr>
          </c:dPt>
          <c:dPt>
            <c:idx val="39"/>
            <c:invertIfNegative val="0"/>
            <c:bubble3D val="0"/>
            <c:spPr>
              <a:solidFill>
                <a:schemeClr val="bg1"/>
              </a:solidFill>
              <a:ln w="6350">
                <a:solidFill>
                  <a:schemeClr val="tx1"/>
                </a:solidFill>
              </a:ln>
            </c:spPr>
          </c:dPt>
          <c:cat>
            <c:numRef>
              <c:f>Sheet1!$A$2:$A$41</c:f>
              <c:numCache>
                <c:formatCode>General</c:formatCode>
                <c:ptCount val="40"/>
                <c:pt idx="0">
                  <c:v>1976</c:v>
                </c:pt>
                <c:pt idx="1">
                  <c:v>1977</c:v>
                </c:pt>
                <c:pt idx="2">
                  <c:v>1978</c:v>
                </c:pt>
                <c:pt idx="3">
                  <c:v>1979</c:v>
                </c:pt>
                <c:pt idx="4">
                  <c:v>1980</c:v>
                </c:pt>
                <c:pt idx="5">
                  <c:v>1981</c:v>
                </c:pt>
                <c:pt idx="6">
                  <c:v>1982</c:v>
                </c:pt>
                <c:pt idx="7">
                  <c:v>1983</c:v>
                </c:pt>
                <c:pt idx="8">
                  <c:v>1984</c:v>
                </c:pt>
                <c:pt idx="9">
                  <c:v>1985</c:v>
                </c:pt>
                <c:pt idx="10">
                  <c:v>1986</c:v>
                </c:pt>
                <c:pt idx="11">
                  <c:v>1987</c:v>
                </c:pt>
                <c:pt idx="12">
                  <c:v>1988</c:v>
                </c:pt>
                <c:pt idx="13">
                  <c:v>1989</c:v>
                </c:pt>
                <c:pt idx="14">
                  <c:v>1990</c:v>
                </c:pt>
                <c:pt idx="15">
                  <c:v>1991</c:v>
                </c:pt>
                <c:pt idx="16">
                  <c:v>1992</c:v>
                </c:pt>
                <c:pt idx="17">
                  <c:v>1993</c:v>
                </c:pt>
                <c:pt idx="18">
                  <c:v>1994</c:v>
                </c:pt>
                <c:pt idx="19">
                  <c:v>1995</c:v>
                </c:pt>
                <c:pt idx="20">
                  <c:v>1996</c:v>
                </c:pt>
                <c:pt idx="21">
                  <c:v>1997</c:v>
                </c:pt>
                <c:pt idx="22">
                  <c:v>1998</c:v>
                </c:pt>
                <c:pt idx="23">
                  <c:v>1999</c:v>
                </c:pt>
                <c:pt idx="24">
                  <c:v>2000</c:v>
                </c:pt>
                <c:pt idx="25">
                  <c:v>2001</c:v>
                </c:pt>
                <c:pt idx="26">
                  <c:v>2002</c:v>
                </c:pt>
                <c:pt idx="27">
                  <c:v>2003</c:v>
                </c:pt>
                <c:pt idx="28">
                  <c:v>2004</c:v>
                </c:pt>
                <c:pt idx="29">
                  <c:v>2005</c:v>
                </c:pt>
                <c:pt idx="30">
                  <c:v>2006</c:v>
                </c:pt>
                <c:pt idx="31">
                  <c:v>2007</c:v>
                </c:pt>
                <c:pt idx="32">
                  <c:v>2008</c:v>
                </c:pt>
                <c:pt idx="33">
                  <c:v>2009</c:v>
                </c:pt>
                <c:pt idx="34">
                  <c:v>2010</c:v>
                </c:pt>
                <c:pt idx="35">
                  <c:v>2011</c:v>
                </c:pt>
                <c:pt idx="36">
                  <c:v>2012</c:v>
                </c:pt>
                <c:pt idx="37">
                  <c:v>2013</c:v>
                </c:pt>
                <c:pt idx="38">
                  <c:v>2014</c:v>
                </c:pt>
                <c:pt idx="39">
                  <c:v>2015</c:v>
                </c:pt>
              </c:numCache>
            </c:numRef>
          </c:cat>
          <c:val>
            <c:numRef>
              <c:f>Sheet1!$C$2:$C$41</c:f>
              <c:numCache>
                <c:formatCode>General</c:formatCode>
                <c:ptCount val="40"/>
                <c:pt idx="38" formatCode="0.0%">
                  <c:v>1.7029144417233688E-2</c:v>
                </c:pt>
                <c:pt idx="39" formatCode="0.0%">
                  <c:v>-3.8136323124914551E-2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100"/>
        <c:axId val="124877056"/>
        <c:axId val="124891136"/>
      </c:barChart>
      <c:lineChart>
        <c:grouping val="standard"/>
        <c:varyColors val="0"/>
        <c:ser>
          <c:idx val="2"/>
          <c:order val="2"/>
          <c:tx>
            <c:strRef>
              <c:f>Sheet1!$D$1</c:f>
              <c:strCache>
                <c:ptCount val="1"/>
                <c:pt idx="0">
                  <c:v>Average (1975–1991)</c:v>
                </c:pt>
              </c:strCache>
            </c:strRef>
          </c:tx>
          <c:spPr>
            <a:ln w="12700">
              <a:solidFill>
                <a:schemeClr val="tx1"/>
              </a:solidFill>
              <a:prstDash val="sysDot"/>
            </a:ln>
          </c:spPr>
          <c:marker>
            <c:symbol val="none"/>
          </c:marker>
          <c:dPt>
            <c:idx val="15"/>
            <c:bubble3D val="0"/>
          </c:dPt>
          <c:dLbls>
            <c:dLbl>
              <c:idx val="12"/>
              <c:layout>
                <c:manualLayout>
                  <c:x val="-0.11314037134247108"/>
                  <c:y val="-7.0700381946052215E-2"/>
                </c:manualLayout>
              </c:layout>
              <c:numFmt formatCode="0.0%" sourceLinked="0"/>
              <c:spPr/>
              <c:txPr>
                <a:bodyPr/>
                <a:lstStyle/>
                <a:p>
                  <a:pPr>
                    <a:defRPr/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showLegendKey val="0"/>
            <c:showVal val="0"/>
            <c:showCatName val="0"/>
            <c:showSerName val="0"/>
            <c:showPercent val="0"/>
            <c:showBubbleSize val="0"/>
          </c:dLbls>
          <c:cat>
            <c:numRef>
              <c:f>Sheet1!$A$2:$A$40</c:f>
              <c:numCache>
                <c:formatCode>General</c:formatCode>
                <c:ptCount val="39"/>
                <c:pt idx="0">
                  <c:v>1976</c:v>
                </c:pt>
                <c:pt idx="1">
                  <c:v>1977</c:v>
                </c:pt>
                <c:pt idx="2">
                  <c:v>1978</c:v>
                </c:pt>
                <c:pt idx="3">
                  <c:v>1979</c:v>
                </c:pt>
                <c:pt idx="4">
                  <c:v>1980</c:v>
                </c:pt>
                <c:pt idx="5">
                  <c:v>1981</c:v>
                </c:pt>
                <c:pt idx="6">
                  <c:v>1982</c:v>
                </c:pt>
                <c:pt idx="7">
                  <c:v>1983</c:v>
                </c:pt>
                <c:pt idx="8">
                  <c:v>1984</c:v>
                </c:pt>
                <c:pt idx="9">
                  <c:v>1985</c:v>
                </c:pt>
                <c:pt idx="10">
                  <c:v>1986</c:v>
                </c:pt>
                <c:pt idx="11">
                  <c:v>1987</c:v>
                </c:pt>
                <c:pt idx="12">
                  <c:v>1988</c:v>
                </c:pt>
                <c:pt idx="13">
                  <c:v>1989</c:v>
                </c:pt>
                <c:pt idx="14">
                  <c:v>1990</c:v>
                </c:pt>
                <c:pt idx="15">
                  <c:v>1991</c:v>
                </c:pt>
                <c:pt idx="16">
                  <c:v>1992</c:v>
                </c:pt>
                <c:pt idx="17">
                  <c:v>1993</c:v>
                </c:pt>
                <c:pt idx="18">
                  <c:v>1994</c:v>
                </c:pt>
                <c:pt idx="19">
                  <c:v>1995</c:v>
                </c:pt>
                <c:pt idx="20">
                  <c:v>1996</c:v>
                </c:pt>
                <c:pt idx="21">
                  <c:v>1997</c:v>
                </c:pt>
                <c:pt idx="22">
                  <c:v>1998</c:v>
                </c:pt>
                <c:pt idx="23">
                  <c:v>1999</c:v>
                </c:pt>
                <c:pt idx="24">
                  <c:v>2000</c:v>
                </c:pt>
                <c:pt idx="25">
                  <c:v>2001</c:v>
                </c:pt>
                <c:pt idx="26">
                  <c:v>2002</c:v>
                </c:pt>
                <c:pt idx="27">
                  <c:v>2003</c:v>
                </c:pt>
                <c:pt idx="28">
                  <c:v>2004</c:v>
                </c:pt>
                <c:pt idx="29">
                  <c:v>2005</c:v>
                </c:pt>
                <c:pt idx="30">
                  <c:v>2006</c:v>
                </c:pt>
                <c:pt idx="31">
                  <c:v>2007</c:v>
                </c:pt>
                <c:pt idx="32">
                  <c:v>2008</c:v>
                </c:pt>
                <c:pt idx="33">
                  <c:v>2009</c:v>
                </c:pt>
                <c:pt idx="34">
                  <c:v>2010</c:v>
                </c:pt>
                <c:pt idx="35">
                  <c:v>2011</c:v>
                </c:pt>
                <c:pt idx="36">
                  <c:v>2012</c:v>
                </c:pt>
                <c:pt idx="37">
                  <c:v>2013</c:v>
                </c:pt>
                <c:pt idx="38">
                  <c:v>2014</c:v>
                </c:pt>
              </c:numCache>
            </c:numRef>
          </c:cat>
          <c:val>
            <c:numRef>
              <c:f>Sheet1!$D$2:$D$41</c:f>
              <c:numCache>
                <c:formatCode>0.0%</c:formatCode>
                <c:ptCount val="40"/>
                <c:pt idx="0">
                  <c:v>2.5831498392586694E-2</c:v>
                </c:pt>
                <c:pt idx="1">
                  <c:v>2.5831498392586694E-2</c:v>
                </c:pt>
                <c:pt idx="2">
                  <c:v>2.5831498392586694E-2</c:v>
                </c:pt>
                <c:pt idx="3">
                  <c:v>2.5831498392586694E-2</c:v>
                </c:pt>
                <c:pt idx="4">
                  <c:v>2.5831498392586694E-2</c:v>
                </c:pt>
                <c:pt idx="5">
                  <c:v>2.5831498392586694E-2</c:v>
                </c:pt>
                <c:pt idx="6">
                  <c:v>2.5831498392586694E-2</c:v>
                </c:pt>
                <c:pt idx="7">
                  <c:v>2.5831498392586694E-2</c:v>
                </c:pt>
                <c:pt idx="8">
                  <c:v>2.5831498392586694E-2</c:v>
                </c:pt>
                <c:pt idx="9">
                  <c:v>2.5831498392586694E-2</c:v>
                </c:pt>
                <c:pt idx="10">
                  <c:v>2.5831498392586694E-2</c:v>
                </c:pt>
                <c:pt idx="11">
                  <c:v>2.5831498392586694E-2</c:v>
                </c:pt>
                <c:pt idx="12">
                  <c:v>2.5831498392586694E-2</c:v>
                </c:pt>
                <c:pt idx="13">
                  <c:v>2.5831498392586694E-2</c:v>
                </c:pt>
                <c:pt idx="14">
                  <c:v>2.5831498392586694E-2</c:v>
                </c:pt>
                <c:pt idx="15">
                  <c:v>2.5831498392586694E-2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Average (1991–1996)</c:v>
                </c:pt>
              </c:strCache>
            </c:strRef>
          </c:tx>
          <c:spPr>
            <a:ln w="12700">
              <a:solidFill>
                <a:schemeClr val="tx1"/>
              </a:solidFill>
              <a:prstDash val="sysDash"/>
            </a:ln>
          </c:spPr>
          <c:marker>
            <c:symbol val="none"/>
          </c:marker>
          <c:dLbls>
            <c:dLbl>
              <c:idx val="16"/>
              <c:layout>
                <c:manualLayout>
                  <c:x val="-3.7830891963148691E-2"/>
                  <c:y val="5.5248528689934753E-2"/>
                </c:manualLayout>
              </c:layout>
              <c:tx>
                <c:rich>
                  <a:bodyPr/>
                  <a:lstStyle/>
                  <a:p>
                    <a:pPr>
                      <a:defRPr/>
                    </a:pPr>
                    <a:r>
                      <a:rPr lang="en-US" dirty="0" smtClean="0"/>
                      <a:t>-4.2</a:t>
                    </a:r>
                    <a:r>
                      <a:rPr lang="en-US" dirty="0"/>
                      <a:t>%</a:t>
                    </a:r>
                  </a:p>
                </c:rich>
              </c:tx>
              <c:numFmt formatCode="0.0%" sourceLinked="0"/>
              <c:spPr/>
              <c:showLegendKey val="0"/>
              <c:showVal val="1"/>
              <c:showCatName val="0"/>
              <c:showSerName val="0"/>
              <c:showPercent val="0"/>
              <c:showBubbleSize val="0"/>
            </c:dLbl>
            <c:numFmt formatCode="0.0%" sourceLinked="0"/>
            <c:showLegendKey val="0"/>
            <c:showVal val="0"/>
            <c:showCatName val="0"/>
            <c:showSerName val="0"/>
            <c:showPercent val="0"/>
            <c:showBubbleSize val="0"/>
          </c:dLbls>
          <c:cat>
            <c:numRef>
              <c:f>Sheet1!$A$2:$A$40</c:f>
              <c:numCache>
                <c:formatCode>General</c:formatCode>
                <c:ptCount val="39"/>
                <c:pt idx="0">
                  <c:v>1976</c:v>
                </c:pt>
                <c:pt idx="1">
                  <c:v>1977</c:v>
                </c:pt>
                <c:pt idx="2">
                  <c:v>1978</c:v>
                </c:pt>
                <c:pt idx="3">
                  <c:v>1979</c:v>
                </c:pt>
                <c:pt idx="4">
                  <c:v>1980</c:v>
                </c:pt>
                <c:pt idx="5">
                  <c:v>1981</c:v>
                </c:pt>
                <c:pt idx="6">
                  <c:v>1982</c:v>
                </c:pt>
                <c:pt idx="7">
                  <c:v>1983</c:v>
                </c:pt>
                <c:pt idx="8">
                  <c:v>1984</c:v>
                </c:pt>
                <c:pt idx="9">
                  <c:v>1985</c:v>
                </c:pt>
                <c:pt idx="10">
                  <c:v>1986</c:v>
                </c:pt>
                <c:pt idx="11">
                  <c:v>1987</c:v>
                </c:pt>
                <c:pt idx="12">
                  <c:v>1988</c:v>
                </c:pt>
                <c:pt idx="13">
                  <c:v>1989</c:v>
                </c:pt>
                <c:pt idx="14">
                  <c:v>1990</c:v>
                </c:pt>
                <c:pt idx="15">
                  <c:v>1991</c:v>
                </c:pt>
                <c:pt idx="16">
                  <c:v>1992</c:v>
                </c:pt>
                <c:pt idx="17">
                  <c:v>1993</c:v>
                </c:pt>
                <c:pt idx="18">
                  <c:v>1994</c:v>
                </c:pt>
                <c:pt idx="19">
                  <c:v>1995</c:v>
                </c:pt>
                <c:pt idx="20">
                  <c:v>1996</c:v>
                </c:pt>
                <c:pt idx="21">
                  <c:v>1997</c:v>
                </c:pt>
                <c:pt idx="22">
                  <c:v>1998</c:v>
                </c:pt>
                <c:pt idx="23">
                  <c:v>1999</c:v>
                </c:pt>
                <c:pt idx="24">
                  <c:v>2000</c:v>
                </c:pt>
                <c:pt idx="25">
                  <c:v>2001</c:v>
                </c:pt>
                <c:pt idx="26">
                  <c:v>2002</c:v>
                </c:pt>
                <c:pt idx="27">
                  <c:v>2003</c:v>
                </c:pt>
                <c:pt idx="28">
                  <c:v>2004</c:v>
                </c:pt>
                <c:pt idx="29">
                  <c:v>2005</c:v>
                </c:pt>
                <c:pt idx="30">
                  <c:v>2006</c:v>
                </c:pt>
                <c:pt idx="31">
                  <c:v>2007</c:v>
                </c:pt>
                <c:pt idx="32">
                  <c:v>2008</c:v>
                </c:pt>
                <c:pt idx="33">
                  <c:v>2009</c:v>
                </c:pt>
                <c:pt idx="34">
                  <c:v>2010</c:v>
                </c:pt>
                <c:pt idx="35">
                  <c:v>2011</c:v>
                </c:pt>
                <c:pt idx="36">
                  <c:v>2012</c:v>
                </c:pt>
                <c:pt idx="37">
                  <c:v>2013</c:v>
                </c:pt>
                <c:pt idx="38">
                  <c:v>2014</c:v>
                </c:pt>
              </c:numCache>
            </c:numRef>
          </c:cat>
          <c:val>
            <c:numRef>
              <c:f>Sheet1!$E$2:$E$41</c:f>
              <c:numCache>
                <c:formatCode>General</c:formatCode>
                <c:ptCount val="40"/>
                <c:pt idx="15" formatCode="0.0%">
                  <c:v>-4.1777148190583868E-2</c:v>
                </c:pt>
                <c:pt idx="16" formatCode="0.0%">
                  <c:v>-4.1777148190583868E-2</c:v>
                </c:pt>
                <c:pt idx="17" formatCode="0.0%">
                  <c:v>-4.1777148190583868E-2</c:v>
                </c:pt>
                <c:pt idx="18" formatCode="0.0%">
                  <c:v>-4.1777148190583868E-2</c:v>
                </c:pt>
                <c:pt idx="19" formatCode="0.0%">
                  <c:v>-4.1777148190583868E-2</c:v>
                </c:pt>
                <c:pt idx="20" formatCode="0.0%">
                  <c:v>-4.1777148190583868E-2</c:v>
                </c:pt>
              </c:numCache>
            </c:numRef>
          </c:val>
          <c:smooth val="0"/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Average (1996–2010)</c:v>
                </c:pt>
              </c:strCache>
            </c:strRef>
          </c:tx>
          <c:spPr>
            <a:ln w="12700">
              <a:solidFill>
                <a:schemeClr val="tx1"/>
              </a:solidFill>
            </a:ln>
          </c:spPr>
          <c:marker>
            <c:symbol val="none"/>
          </c:marker>
          <c:dPt>
            <c:idx val="21"/>
            <c:bubble3D val="0"/>
            <c:spPr>
              <a:ln w="12700">
                <a:solidFill>
                  <a:schemeClr val="tx1"/>
                </a:solidFill>
                <a:prstDash val="solid"/>
              </a:ln>
            </c:spPr>
          </c:dPt>
          <c:dLbls>
            <c:dLbl>
              <c:idx val="31"/>
              <c:layout>
                <c:manualLayout>
                  <c:x val="-0.11959859969919101"/>
                  <c:y val="-3.3149171270718231E-2"/>
                </c:manualLayout>
              </c:layout>
              <c:numFmt formatCode="0.0%" sourceLinked="0"/>
              <c:spPr/>
              <c:txPr>
                <a:bodyPr/>
                <a:lstStyle/>
                <a:p>
                  <a:pPr>
                    <a:defRPr/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numFmt formatCode="0.0%" sourceLinked="0"/>
            <c:showLegendKey val="0"/>
            <c:showVal val="0"/>
            <c:showCatName val="0"/>
            <c:showSerName val="0"/>
            <c:showPercent val="0"/>
            <c:showBubbleSize val="0"/>
          </c:dLbls>
          <c:cat>
            <c:numRef>
              <c:f>Sheet1!$A$2:$A$40</c:f>
              <c:numCache>
                <c:formatCode>General</c:formatCode>
                <c:ptCount val="39"/>
                <c:pt idx="0">
                  <c:v>1976</c:v>
                </c:pt>
                <c:pt idx="1">
                  <c:v>1977</c:v>
                </c:pt>
                <c:pt idx="2">
                  <c:v>1978</c:v>
                </c:pt>
                <c:pt idx="3">
                  <c:v>1979</c:v>
                </c:pt>
                <c:pt idx="4">
                  <c:v>1980</c:v>
                </c:pt>
                <c:pt idx="5">
                  <c:v>1981</c:v>
                </c:pt>
                <c:pt idx="6">
                  <c:v>1982</c:v>
                </c:pt>
                <c:pt idx="7">
                  <c:v>1983</c:v>
                </c:pt>
                <c:pt idx="8">
                  <c:v>1984</c:v>
                </c:pt>
                <c:pt idx="9">
                  <c:v>1985</c:v>
                </c:pt>
                <c:pt idx="10">
                  <c:v>1986</c:v>
                </c:pt>
                <c:pt idx="11">
                  <c:v>1987</c:v>
                </c:pt>
                <c:pt idx="12">
                  <c:v>1988</c:v>
                </c:pt>
                <c:pt idx="13">
                  <c:v>1989</c:v>
                </c:pt>
                <c:pt idx="14">
                  <c:v>1990</c:v>
                </c:pt>
                <c:pt idx="15">
                  <c:v>1991</c:v>
                </c:pt>
                <c:pt idx="16">
                  <c:v>1992</c:v>
                </c:pt>
                <c:pt idx="17">
                  <c:v>1993</c:v>
                </c:pt>
                <c:pt idx="18">
                  <c:v>1994</c:v>
                </c:pt>
                <c:pt idx="19">
                  <c:v>1995</c:v>
                </c:pt>
                <c:pt idx="20">
                  <c:v>1996</c:v>
                </c:pt>
                <c:pt idx="21">
                  <c:v>1997</c:v>
                </c:pt>
                <c:pt idx="22">
                  <c:v>1998</c:v>
                </c:pt>
                <c:pt idx="23">
                  <c:v>1999</c:v>
                </c:pt>
                <c:pt idx="24">
                  <c:v>2000</c:v>
                </c:pt>
                <c:pt idx="25">
                  <c:v>2001</c:v>
                </c:pt>
                <c:pt idx="26">
                  <c:v>2002</c:v>
                </c:pt>
                <c:pt idx="27">
                  <c:v>2003</c:v>
                </c:pt>
                <c:pt idx="28">
                  <c:v>2004</c:v>
                </c:pt>
                <c:pt idx="29">
                  <c:v>2005</c:v>
                </c:pt>
                <c:pt idx="30">
                  <c:v>2006</c:v>
                </c:pt>
                <c:pt idx="31">
                  <c:v>2007</c:v>
                </c:pt>
                <c:pt idx="32">
                  <c:v>2008</c:v>
                </c:pt>
                <c:pt idx="33">
                  <c:v>2009</c:v>
                </c:pt>
                <c:pt idx="34">
                  <c:v>2010</c:v>
                </c:pt>
                <c:pt idx="35">
                  <c:v>2011</c:v>
                </c:pt>
                <c:pt idx="36">
                  <c:v>2012</c:v>
                </c:pt>
                <c:pt idx="37">
                  <c:v>2013</c:v>
                </c:pt>
                <c:pt idx="38">
                  <c:v>2014</c:v>
                </c:pt>
              </c:numCache>
            </c:numRef>
          </c:cat>
          <c:val>
            <c:numRef>
              <c:f>Sheet1!$F$2:$F$41</c:f>
              <c:numCache>
                <c:formatCode>General</c:formatCode>
                <c:ptCount val="40"/>
                <c:pt idx="20" formatCode="0.0%">
                  <c:v>4.5711915612229648E-2</c:v>
                </c:pt>
                <c:pt idx="21" formatCode="0.0%">
                  <c:v>4.5711915612229648E-2</c:v>
                </c:pt>
                <c:pt idx="22" formatCode="0.0%">
                  <c:v>4.5711915612229648E-2</c:v>
                </c:pt>
                <c:pt idx="23" formatCode="0.0%">
                  <c:v>4.5711915612229648E-2</c:v>
                </c:pt>
                <c:pt idx="24" formatCode="0.0%">
                  <c:v>4.5711915612229648E-2</c:v>
                </c:pt>
                <c:pt idx="25" formatCode="0.0%">
                  <c:v>4.5711915612229648E-2</c:v>
                </c:pt>
                <c:pt idx="26" formatCode="0.0%">
                  <c:v>4.5711915612229648E-2</c:v>
                </c:pt>
                <c:pt idx="27" formatCode="0.0%">
                  <c:v>4.5711915612229648E-2</c:v>
                </c:pt>
                <c:pt idx="28" formatCode="0.0%">
                  <c:v>4.5711915612229648E-2</c:v>
                </c:pt>
                <c:pt idx="29" formatCode="0.0%">
                  <c:v>4.5711915612229648E-2</c:v>
                </c:pt>
                <c:pt idx="30" formatCode="0.0%">
                  <c:v>4.5711915612229648E-2</c:v>
                </c:pt>
                <c:pt idx="31" formatCode="0.0%">
                  <c:v>4.5711915612229648E-2</c:v>
                </c:pt>
                <c:pt idx="32" formatCode="0.0%">
                  <c:v>4.5711915612229648E-2</c:v>
                </c:pt>
                <c:pt idx="33" formatCode="0.0%">
                  <c:v>4.5711915612229648E-2</c:v>
                </c:pt>
                <c:pt idx="34" formatCode="0.0%">
                  <c:v>4.5711915612229648E-2</c:v>
                </c:pt>
              </c:numCache>
            </c:numRef>
          </c:val>
          <c:smooth val="0"/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Average (2010–2015)</c:v>
                </c:pt>
              </c:strCache>
            </c:strRef>
          </c:tx>
          <c:spPr>
            <a:ln w="12700">
              <a:solidFill>
                <a:schemeClr val="tx1"/>
              </a:solidFill>
              <a:prstDash val="dashDot"/>
            </a:ln>
          </c:spPr>
          <c:marker>
            <c:symbol val="none"/>
          </c:marker>
          <c:dLbls>
            <c:dLbl>
              <c:idx val="36"/>
              <c:layout>
                <c:manualLayout>
                  <c:x val="-8.1790123456790126E-2"/>
                  <c:y val="4.9438677395522122E-2"/>
                </c:manualLayout>
              </c:layout>
              <c:tx>
                <c:rich>
                  <a:bodyPr/>
                  <a:lstStyle/>
                  <a:p>
                    <a:r>
                      <a:rPr lang="en-US" dirty="0" smtClean="0"/>
                      <a:t>-1.6</a:t>
                    </a:r>
                    <a:r>
                      <a:rPr lang="en-US" dirty="0"/>
                      <a:t>%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</c:dLbl>
            <c:showLegendKey val="0"/>
            <c:showVal val="0"/>
            <c:showCatName val="0"/>
            <c:showSerName val="0"/>
            <c:showPercent val="0"/>
            <c:showBubbleSize val="0"/>
          </c:dLbls>
          <c:val>
            <c:numRef>
              <c:f>Sheet1!$G$2:$G$41</c:f>
              <c:numCache>
                <c:formatCode>General</c:formatCode>
                <c:ptCount val="40"/>
                <c:pt idx="34" formatCode="0.0%">
                  <c:v>-1.5501142355738295E-2</c:v>
                </c:pt>
                <c:pt idx="35" formatCode="0.0%">
                  <c:v>-1.5501142355738295E-2</c:v>
                </c:pt>
                <c:pt idx="36" formatCode="0.0%">
                  <c:v>-1.5501142355738295E-2</c:v>
                </c:pt>
                <c:pt idx="37" formatCode="0.0%">
                  <c:v>-1.5501142355738295E-2</c:v>
                </c:pt>
                <c:pt idx="38" formatCode="0.0%">
                  <c:v>-1.5501142355738295E-2</c:v>
                </c:pt>
                <c:pt idx="39" formatCode="0.0%">
                  <c:v>-1.5501142355738295E-2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24877056"/>
        <c:axId val="124891136"/>
      </c:lineChart>
      <c:catAx>
        <c:axId val="12487705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low"/>
        <c:spPr>
          <a:ln w="6350">
            <a:solidFill>
              <a:schemeClr val="tx1"/>
            </a:solidFill>
            <a:prstDash val="solid"/>
          </a:ln>
        </c:spPr>
        <c:txPr>
          <a:bodyPr rot="-2700000" vert="horz"/>
          <a:lstStyle/>
          <a:p>
            <a:pPr>
              <a:defRPr/>
            </a:pPr>
            <a:endParaRPr lang="en-US"/>
          </a:p>
        </c:txPr>
        <c:crossAx val="124891136"/>
        <c:crosses val="autoZero"/>
        <c:auto val="1"/>
        <c:lblAlgn val="ctr"/>
        <c:lblOffset val="0"/>
        <c:tickLblSkip val="3"/>
        <c:tickMarkSkip val="3"/>
        <c:noMultiLvlLbl val="0"/>
      </c:catAx>
      <c:valAx>
        <c:axId val="124891136"/>
        <c:scaling>
          <c:orientation val="minMax"/>
          <c:max val="0.12000000000000001"/>
          <c:min val="-0.12000000000000001"/>
        </c:scaling>
        <c:delete val="0"/>
        <c:axPos val="l"/>
        <c:numFmt formatCode="0%" sourceLinked="0"/>
        <c:majorTickMark val="out"/>
        <c:minorTickMark val="none"/>
        <c:tickLblPos val="nextTo"/>
        <c:spPr>
          <a:ln w="6350">
            <a:solidFill>
              <a:schemeClr val="tx1"/>
            </a:solidFill>
            <a:prstDash val="solid"/>
          </a:ln>
        </c:spPr>
        <c:txPr>
          <a:bodyPr rot="0" vert="horz"/>
          <a:lstStyle/>
          <a:p>
            <a:pPr>
              <a:defRPr/>
            </a:pPr>
            <a:endParaRPr lang="en-US"/>
          </a:p>
        </c:txPr>
        <c:crossAx val="124877056"/>
        <c:crosses val="autoZero"/>
        <c:crossBetween val="between"/>
        <c:majorUnit val="2.0000000000000004E-2"/>
      </c:valAx>
      <c:spPr>
        <a:noFill/>
        <a:ln w="21544">
          <a:noFill/>
        </a:ln>
      </c:spPr>
    </c:plotArea>
    <c:legend>
      <c:legendPos val="b"/>
      <c:layout>
        <c:manualLayout>
          <c:xMode val="edge"/>
          <c:yMode val="edge"/>
          <c:x val="6.1571455586759145E-2"/>
          <c:y val="0.82469261657786674"/>
          <c:w val="0.9168494878649156"/>
          <c:h val="0.10430151588674751"/>
        </c:manualLayout>
      </c:layout>
      <c:overlay val="0"/>
      <c:txPr>
        <a:bodyPr/>
        <a:lstStyle/>
        <a:p>
          <a:pPr>
            <a:defRPr sz="1800" baseline="12000"/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</c:spPr>
  <c:txPr>
    <a:bodyPr/>
    <a:lstStyle/>
    <a:p>
      <a:pPr>
        <a:defRPr sz="1200" b="0" i="0" u="none" strike="noStrike" baseline="0">
          <a:solidFill>
            <a:schemeClr val="tx1"/>
          </a:solidFill>
          <a:latin typeface="Arial" panose="020B0604020202020204" pitchFamily="34" charset="0"/>
          <a:ea typeface="Arial Narrow"/>
          <a:cs typeface="Arial" panose="020B0604020202020204" pitchFamily="34" charset="0"/>
        </a:defRPr>
      </a:pPr>
      <a:endParaRPr lang="en-US"/>
    </a:p>
  </c:txPr>
  <c:externalData r:id="rId1">
    <c:autoUpdate val="0"/>
  </c:externalData>
  <c:userShapes r:id="rId2"/>
</c:chartSpace>
</file>

<file path=ppt/charts/chart8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CA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6.9790419947506566E-2"/>
          <c:y val="4.7046998031496062E-2"/>
          <c:w val="0.91040564304461935"/>
          <c:h val="0.674462880816184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Alberta</c:v>
                </c:pt>
              </c:strCache>
            </c:strRef>
          </c:tx>
          <c:spPr>
            <a:ln w="12700">
              <a:solidFill>
                <a:srgbClr val="8B9B3C"/>
              </a:solidFill>
              <a:prstDash val="solid"/>
            </a:ln>
          </c:spPr>
          <c:marker>
            <c:symbol val="square"/>
            <c:size val="8"/>
            <c:spPr>
              <a:solidFill>
                <a:srgbClr val="8B9B3C"/>
              </a:solidFill>
              <a:ln w="6350">
                <a:solidFill>
                  <a:schemeClr val="tx1"/>
                </a:solidFill>
              </a:ln>
            </c:spPr>
          </c:marker>
          <c:dPt>
            <c:idx val="38"/>
            <c:bubble3D val="0"/>
          </c:dPt>
          <c:dPt>
            <c:idx val="39"/>
            <c:marker>
              <c:symbol val="circle"/>
              <c:size val="8"/>
              <c:spPr>
                <a:solidFill>
                  <a:schemeClr val="bg1"/>
                </a:solidFill>
                <a:ln w="6350">
                  <a:solidFill>
                    <a:schemeClr val="tx1"/>
                  </a:solidFill>
                </a:ln>
              </c:spPr>
            </c:marker>
            <c:bubble3D val="0"/>
          </c:dPt>
          <c:dPt>
            <c:idx val="40"/>
            <c:marker>
              <c:symbol val="circle"/>
              <c:size val="8"/>
              <c:spPr>
                <a:solidFill>
                  <a:schemeClr val="bg1"/>
                </a:solidFill>
                <a:ln w="6350">
                  <a:solidFill>
                    <a:schemeClr val="tx1"/>
                  </a:solidFill>
                </a:ln>
              </c:spPr>
            </c:marker>
            <c:bubble3D val="0"/>
          </c:dPt>
          <c:cat>
            <c:numRef>
              <c:f>Sheet1!$A$2:$A$42</c:f>
              <c:numCache>
                <c:formatCode>General</c:formatCode>
                <c:ptCount val="41"/>
                <c:pt idx="0">
                  <c:v>1975</c:v>
                </c:pt>
                <c:pt idx="1">
                  <c:v>1976</c:v>
                </c:pt>
                <c:pt idx="2">
                  <c:v>1977</c:v>
                </c:pt>
                <c:pt idx="3">
                  <c:v>1978</c:v>
                </c:pt>
                <c:pt idx="4">
                  <c:v>1979</c:v>
                </c:pt>
                <c:pt idx="5">
                  <c:v>1980</c:v>
                </c:pt>
                <c:pt idx="6">
                  <c:v>1981</c:v>
                </c:pt>
                <c:pt idx="7">
                  <c:v>1982</c:v>
                </c:pt>
                <c:pt idx="8">
                  <c:v>1983</c:v>
                </c:pt>
                <c:pt idx="9">
                  <c:v>1984</c:v>
                </c:pt>
                <c:pt idx="10">
                  <c:v>1985</c:v>
                </c:pt>
                <c:pt idx="11">
                  <c:v>1986</c:v>
                </c:pt>
                <c:pt idx="12">
                  <c:v>1987</c:v>
                </c:pt>
                <c:pt idx="13">
                  <c:v>1988</c:v>
                </c:pt>
                <c:pt idx="14">
                  <c:v>1989</c:v>
                </c:pt>
                <c:pt idx="15">
                  <c:v>1990</c:v>
                </c:pt>
                <c:pt idx="16">
                  <c:v>1991</c:v>
                </c:pt>
                <c:pt idx="17">
                  <c:v>1992</c:v>
                </c:pt>
                <c:pt idx="18">
                  <c:v>1993</c:v>
                </c:pt>
                <c:pt idx="19">
                  <c:v>1994</c:v>
                </c:pt>
                <c:pt idx="20">
                  <c:v>1995</c:v>
                </c:pt>
                <c:pt idx="21">
                  <c:v>1996</c:v>
                </c:pt>
                <c:pt idx="22">
                  <c:v>1997</c:v>
                </c:pt>
                <c:pt idx="23">
                  <c:v>1998</c:v>
                </c:pt>
                <c:pt idx="24">
                  <c:v>1999</c:v>
                </c:pt>
                <c:pt idx="25">
                  <c:v>2000</c:v>
                </c:pt>
                <c:pt idx="26">
                  <c:v>2001</c:v>
                </c:pt>
                <c:pt idx="27">
                  <c:v>2002</c:v>
                </c:pt>
                <c:pt idx="28">
                  <c:v>2003</c:v>
                </c:pt>
                <c:pt idx="29">
                  <c:v>2004</c:v>
                </c:pt>
                <c:pt idx="30">
                  <c:v>2005</c:v>
                </c:pt>
                <c:pt idx="31">
                  <c:v>2006</c:v>
                </c:pt>
                <c:pt idx="32">
                  <c:v>2007</c:v>
                </c:pt>
                <c:pt idx="33">
                  <c:v>2008</c:v>
                </c:pt>
                <c:pt idx="34">
                  <c:v>2009</c:v>
                </c:pt>
                <c:pt idx="35">
                  <c:v>2010</c:v>
                </c:pt>
                <c:pt idx="36">
                  <c:v>2011</c:v>
                </c:pt>
                <c:pt idx="37">
                  <c:v>2012</c:v>
                </c:pt>
                <c:pt idx="38">
                  <c:v>2013</c:v>
                </c:pt>
                <c:pt idx="39">
                  <c:v>2014</c:v>
                </c:pt>
                <c:pt idx="40">
                  <c:v>2015</c:v>
                </c:pt>
              </c:numCache>
            </c:numRef>
          </c:cat>
          <c:val>
            <c:numRef>
              <c:f>Sheet1!$B$2:$B$42</c:f>
              <c:numCache>
                <c:formatCode>General</c:formatCode>
                <c:ptCount val="41"/>
                <c:pt idx="6" formatCode="0.0%">
                  <c:v>4.8436425051990299E-2</c:v>
                </c:pt>
                <c:pt idx="7" formatCode="0.0%">
                  <c:v>5.8120768422444964E-2</c:v>
                </c:pt>
                <c:pt idx="8" formatCode="0.0%">
                  <c:v>6.1161217424611183E-2</c:v>
                </c:pt>
                <c:pt idx="9" formatCode="0.0%">
                  <c:v>5.9727864094985442E-2</c:v>
                </c:pt>
                <c:pt idx="10" formatCode="0.0%">
                  <c:v>6.0180271429732993E-2</c:v>
                </c:pt>
                <c:pt idx="11" formatCode="0.0%">
                  <c:v>7.574584987176311E-2</c:v>
                </c:pt>
                <c:pt idx="12" formatCode="0.0%">
                  <c:v>7.4147963854365256E-2</c:v>
                </c:pt>
                <c:pt idx="13" formatCode="0.0%">
                  <c:v>7.4687816354669562E-2</c:v>
                </c:pt>
                <c:pt idx="14" formatCode="0.0%">
                  <c:v>7.8328589758731623E-2</c:v>
                </c:pt>
                <c:pt idx="15" formatCode="0.0%">
                  <c:v>7.7198194917244292E-2</c:v>
                </c:pt>
                <c:pt idx="16" formatCode="0.0%">
                  <c:v>8.1584458537298024E-2</c:v>
                </c:pt>
                <c:pt idx="17" formatCode="0.0%">
                  <c:v>8.4520447848475691E-2</c:v>
                </c:pt>
                <c:pt idx="18" formatCode="0.0%">
                  <c:v>7.9351043246834757E-2</c:v>
                </c:pt>
                <c:pt idx="19" formatCode="0.0%">
                  <c:v>7.0651784133148848E-2</c:v>
                </c:pt>
                <c:pt idx="20" formatCode="0.0%">
                  <c:v>6.5212527813671137E-2</c:v>
                </c:pt>
                <c:pt idx="21" formatCode="0.0%">
                  <c:v>6.3010960835408511E-2</c:v>
                </c:pt>
                <c:pt idx="22" formatCode="0.0%">
                  <c:v>6.5184345588966658E-2</c:v>
                </c:pt>
                <c:pt idx="23" formatCode="0.0%">
                  <c:v>6.9814413233388037E-2</c:v>
                </c:pt>
                <c:pt idx="24" formatCode="0.0%">
                  <c:v>7.3258024808712449E-2</c:v>
                </c:pt>
                <c:pt idx="25" formatCode="0.0%">
                  <c:v>6.552351624321627E-2</c:v>
                </c:pt>
                <c:pt idx="26" formatCode="0.0%">
                  <c:v>7.1373172689019188E-2</c:v>
                </c:pt>
                <c:pt idx="27" formatCode="0.0%">
                  <c:v>7.721232639752458E-2</c:v>
                </c:pt>
                <c:pt idx="28" formatCode="0.0%">
                  <c:v>7.3060619284567349E-2</c:v>
                </c:pt>
                <c:pt idx="29" formatCode="0.0%">
                  <c:v>7.154203878819812E-2</c:v>
                </c:pt>
                <c:pt idx="30" formatCode="0.0%">
                  <c:v>6.7613719184140747E-2</c:v>
                </c:pt>
                <c:pt idx="31" formatCode="0.0%">
                  <c:v>6.9493720242292181E-2</c:v>
                </c:pt>
                <c:pt idx="32" formatCode="0.0%">
                  <c:v>7.1304803634048092E-2</c:v>
                </c:pt>
                <c:pt idx="33" formatCode="0.0%">
                  <c:v>6.9109664714480476E-2</c:v>
                </c:pt>
                <c:pt idx="34" formatCode="0.0%">
                  <c:v>8.7268734531242884E-2</c:v>
                </c:pt>
                <c:pt idx="35" formatCode="0.0%">
                  <c:v>8.867398494338613E-2</c:v>
                </c:pt>
                <c:pt idx="36" formatCode="0.0%">
                  <c:v>8.249593050530471E-2</c:v>
                </c:pt>
                <c:pt idx="37" formatCode="0.0%">
                  <c:v>8.1646992084921849E-2</c:v>
                </c:pt>
                <c:pt idx="38" formatCode="0.0%">
                  <c:v>7.9174962229518295E-2</c:v>
                </c:pt>
                <c:pt idx="39" formatCode="0.0%">
                  <c:v>7.8407822075011749E-2</c:v>
                </c:pt>
                <c:pt idx="40" formatCode="0.0%">
                  <c:v>8.2827691853266869E-2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Canada</c:v>
                </c:pt>
              </c:strCache>
            </c:strRef>
          </c:tx>
          <c:spPr>
            <a:ln w="12700">
              <a:solidFill>
                <a:schemeClr val="tx1"/>
              </a:solidFill>
              <a:prstDash val="dash"/>
            </a:ln>
          </c:spPr>
          <c:marker>
            <c:symbol val="none"/>
          </c:marker>
          <c:dPt>
            <c:idx val="38"/>
            <c:bubble3D val="0"/>
          </c:dPt>
          <c:dPt>
            <c:idx val="39"/>
            <c:bubble3D val="0"/>
          </c:dPt>
          <c:cat>
            <c:numRef>
              <c:f>Sheet1!$A$2:$A$42</c:f>
              <c:numCache>
                <c:formatCode>General</c:formatCode>
                <c:ptCount val="41"/>
                <c:pt idx="0">
                  <c:v>1975</c:v>
                </c:pt>
                <c:pt idx="1">
                  <c:v>1976</c:v>
                </c:pt>
                <c:pt idx="2">
                  <c:v>1977</c:v>
                </c:pt>
                <c:pt idx="3">
                  <c:v>1978</c:v>
                </c:pt>
                <c:pt idx="4">
                  <c:v>1979</c:v>
                </c:pt>
                <c:pt idx="5">
                  <c:v>1980</c:v>
                </c:pt>
                <c:pt idx="6">
                  <c:v>1981</c:v>
                </c:pt>
                <c:pt idx="7">
                  <c:v>1982</c:v>
                </c:pt>
                <c:pt idx="8">
                  <c:v>1983</c:v>
                </c:pt>
                <c:pt idx="9">
                  <c:v>1984</c:v>
                </c:pt>
                <c:pt idx="10">
                  <c:v>1985</c:v>
                </c:pt>
                <c:pt idx="11">
                  <c:v>1986</c:v>
                </c:pt>
                <c:pt idx="12">
                  <c:v>1987</c:v>
                </c:pt>
                <c:pt idx="13">
                  <c:v>1988</c:v>
                </c:pt>
                <c:pt idx="14">
                  <c:v>1989</c:v>
                </c:pt>
                <c:pt idx="15">
                  <c:v>1990</c:v>
                </c:pt>
                <c:pt idx="16">
                  <c:v>1991</c:v>
                </c:pt>
                <c:pt idx="17">
                  <c:v>1992</c:v>
                </c:pt>
                <c:pt idx="18">
                  <c:v>1993</c:v>
                </c:pt>
                <c:pt idx="19">
                  <c:v>1994</c:v>
                </c:pt>
                <c:pt idx="20">
                  <c:v>1995</c:v>
                </c:pt>
                <c:pt idx="21">
                  <c:v>1996</c:v>
                </c:pt>
                <c:pt idx="22">
                  <c:v>1997</c:v>
                </c:pt>
                <c:pt idx="23">
                  <c:v>1998</c:v>
                </c:pt>
                <c:pt idx="24">
                  <c:v>1999</c:v>
                </c:pt>
                <c:pt idx="25">
                  <c:v>2000</c:v>
                </c:pt>
                <c:pt idx="26">
                  <c:v>2001</c:v>
                </c:pt>
                <c:pt idx="27">
                  <c:v>2002</c:v>
                </c:pt>
                <c:pt idx="28">
                  <c:v>2003</c:v>
                </c:pt>
                <c:pt idx="29">
                  <c:v>2004</c:v>
                </c:pt>
                <c:pt idx="30">
                  <c:v>2005</c:v>
                </c:pt>
                <c:pt idx="31">
                  <c:v>2006</c:v>
                </c:pt>
                <c:pt idx="32">
                  <c:v>2007</c:v>
                </c:pt>
                <c:pt idx="33">
                  <c:v>2008</c:v>
                </c:pt>
                <c:pt idx="34">
                  <c:v>2009</c:v>
                </c:pt>
                <c:pt idx="35">
                  <c:v>2010</c:v>
                </c:pt>
                <c:pt idx="36">
                  <c:v>2011</c:v>
                </c:pt>
                <c:pt idx="37">
                  <c:v>2012</c:v>
                </c:pt>
                <c:pt idx="38">
                  <c:v>2013</c:v>
                </c:pt>
                <c:pt idx="39">
                  <c:v>2014</c:v>
                </c:pt>
                <c:pt idx="40">
                  <c:v>2015</c:v>
                </c:pt>
              </c:numCache>
            </c:numRef>
          </c:cat>
          <c:val>
            <c:numRef>
              <c:f>Sheet1!$C$2:$C$42</c:f>
              <c:numCache>
                <c:formatCode>0.0%</c:formatCode>
                <c:ptCount val="41"/>
                <c:pt idx="0">
                  <c:v>7.0154847225441144E-2</c:v>
                </c:pt>
                <c:pt idx="1">
                  <c:v>7.0145099083655543E-2</c:v>
                </c:pt>
                <c:pt idx="2">
                  <c:v>6.9796341035650647E-2</c:v>
                </c:pt>
                <c:pt idx="3">
                  <c:v>6.9674086769292251E-2</c:v>
                </c:pt>
                <c:pt idx="4">
                  <c:v>6.8387665529339961E-2</c:v>
                </c:pt>
                <c:pt idx="5">
                  <c:v>7.0733466492581512E-2</c:v>
                </c:pt>
                <c:pt idx="6">
                  <c:v>7.1684013060828236E-2</c:v>
                </c:pt>
                <c:pt idx="7">
                  <c:v>7.9541183525746892E-2</c:v>
                </c:pt>
                <c:pt idx="8">
                  <c:v>8.115810761202405E-2</c:v>
                </c:pt>
                <c:pt idx="9">
                  <c:v>8.0168833718115964E-2</c:v>
                </c:pt>
                <c:pt idx="10">
                  <c:v>8.0388945598148548E-2</c:v>
                </c:pt>
                <c:pt idx="11">
                  <c:v>8.3028201823537567E-2</c:v>
                </c:pt>
                <c:pt idx="12">
                  <c:v>8.2247649932692235E-2</c:v>
                </c:pt>
                <c:pt idx="13">
                  <c:v>8.1830308658077555E-2</c:v>
                </c:pt>
                <c:pt idx="14">
                  <c:v>8.4058173819513762E-2</c:v>
                </c:pt>
                <c:pt idx="15">
                  <c:v>8.8442477278133841E-2</c:v>
                </c:pt>
                <c:pt idx="16">
                  <c:v>9.5335264732031563E-2</c:v>
                </c:pt>
                <c:pt idx="17">
                  <c:v>9.7928723582745403E-2</c:v>
                </c:pt>
                <c:pt idx="18">
                  <c:v>9.6439675904849781E-2</c:v>
                </c:pt>
                <c:pt idx="19">
                  <c:v>9.3009300179476548E-2</c:v>
                </c:pt>
                <c:pt idx="20">
                  <c:v>8.9852170957519115E-2</c:v>
                </c:pt>
                <c:pt idx="21">
                  <c:v>8.7831367229737348E-2</c:v>
                </c:pt>
                <c:pt idx="22">
                  <c:v>8.7357036397884655E-2</c:v>
                </c:pt>
                <c:pt idx="23">
                  <c:v>8.974527053417955E-2</c:v>
                </c:pt>
                <c:pt idx="24">
                  <c:v>9.0301799031571164E-2</c:v>
                </c:pt>
                <c:pt idx="25">
                  <c:v>8.9794728320433295E-2</c:v>
                </c:pt>
                <c:pt idx="26">
                  <c:v>9.446450484815147E-2</c:v>
                </c:pt>
                <c:pt idx="27">
                  <c:v>9.7427037709558101E-2</c:v>
                </c:pt>
                <c:pt idx="28">
                  <c:v>9.9363551856064075E-2</c:v>
                </c:pt>
                <c:pt idx="29">
                  <c:v>9.929153693502589E-2</c:v>
                </c:pt>
                <c:pt idx="30">
                  <c:v>9.9380115523450566E-2</c:v>
                </c:pt>
                <c:pt idx="31">
                  <c:v>0.10130010811149125</c:v>
                </c:pt>
                <c:pt idx="32">
                  <c:v>0.10226868375459446</c:v>
                </c:pt>
                <c:pt idx="33">
                  <c:v>0.10446169005563422</c:v>
                </c:pt>
                <c:pt idx="34">
                  <c:v>0.11612682399668793</c:v>
                </c:pt>
                <c:pt idx="35">
                  <c:v>0.11616817252915743</c:v>
                </c:pt>
                <c:pt idx="36">
                  <c:v>0.1125575348296821</c:v>
                </c:pt>
                <c:pt idx="37">
                  <c:v>0.11218873671649612</c:v>
                </c:pt>
                <c:pt idx="38">
                  <c:v>0.11060418953470773</c:v>
                </c:pt>
                <c:pt idx="39">
                  <c:v>0.10922900135805734</c:v>
                </c:pt>
                <c:pt idx="40">
                  <c:v>0.10917567902246904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Forecast</c:v>
                </c:pt>
              </c:strCache>
            </c:strRef>
          </c:tx>
          <c:spPr>
            <a:ln w="12700">
              <a:solidFill>
                <a:srgbClr val="8B9B3C"/>
              </a:solidFill>
            </a:ln>
          </c:spPr>
          <c:marker>
            <c:symbol val="circle"/>
            <c:size val="8"/>
            <c:spPr>
              <a:solidFill>
                <a:schemeClr val="bg1"/>
              </a:solidFill>
              <a:ln>
                <a:solidFill>
                  <a:schemeClr val="tx1"/>
                </a:solidFill>
              </a:ln>
            </c:spPr>
          </c:marker>
          <c:cat>
            <c:numRef>
              <c:f>Sheet1!$A$2:$A$42</c:f>
              <c:numCache>
                <c:formatCode>General</c:formatCode>
                <c:ptCount val="41"/>
                <c:pt idx="0">
                  <c:v>1975</c:v>
                </c:pt>
                <c:pt idx="1">
                  <c:v>1976</c:v>
                </c:pt>
                <c:pt idx="2">
                  <c:v>1977</c:v>
                </c:pt>
                <c:pt idx="3">
                  <c:v>1978</c:v>
                </c:pt>
                <c:pt idx="4">
                  <c:v>1979</c:v>
                </c:pt>
                <c:pt idx="5">
                  <c:v>1980</c:v>
                </c:pt>
                <c:pt idx="6">
                  <c:v>1981</c:v>
                </c:pt>
                <c:pt idx="7">
                  <c:v>1982</c:v>
                </c:pt>
                <c:pt idx="8">
                  <c:v>1983</c:v>
                </c:pt>
                <c:pt idx="9">
                  <c:v>1984</c:v>
                </c:pt>
                <c:pt idx="10">
                  <c:v>1985</c:v>
                </c:pt>
                <c:pt idx="11">
                  <c:v>1986</c:v>
                </c:pt>
                <c:pt idx="12">
                  <c:v>1987</c:v>
                </c:pt>
                <c:pt idx="13">
                  <c:v>1988</c:v>
                </c:pt>
                <c:pt idx="14">
                  <c:v>1989</c:v>
                </c:pt>
                <c:pt idx="15">
                  <c:v>1990</c:v>
                </c:pt>
                <c:pt idx="16">
                  <c:v>1991</c:v>
                </c:pt>
                <c:pt idx="17">
                  <c:v>1992</c:v>
                </c:pt>
                <c:pt idx="18">
                  <c:v>1993</c:v>
                </c:pt>
                <c:pt idx="19">
                  <c:v>1994</c:v>
                </c:pt>
                <c:pt idx="20">
                  <c:v>1995</c:v>
                </c:pt>
                <c:pt idx="21">
                  <c:v>1996</c:v>
                </c:pt>
                <c:pt idx="22">
                  <c:v>1997</c:v>
                </c:pt>
                <c:pt idx="23">
                  <c:v>1998</c:v>
                </c:pt>
                <c:pt idx="24">
                  <c:v>1999</c:v>
                </c:pt>
                <c:pt idx="25">
                  <c:v>2000</c:v>
                </c:pt>
                <c:pt idx="26">
                  <c:v>2001</c:v>
                </c:pt>
                <c:pt idx="27">
                  <c:v>2002</c:v>
                </c:pt>
                <c:pt idx="28">
                  <c:v>2003</c:v>
                </c:pt>
                <c:pt idx="29">
                  <c:v>2004</c:v>
                </c:pt>
                <c:pt idx="30">
                  <c:v>2005</c:v>
                </c:pt>
                <c:pt idx="31">
                  <c:v>2006</c:v>
                </c:pt>
                <c:pt idx="32">
                  <c:v>2007</c:v>
                </c:pt>
                <c:pt idx="33">
                  <c:v>2008</c:v>
                </c:pt>
                <c:pt idx="34">
                  <c:v>2009</c:v>
                </c:pt>
                <c:pt idx="35">
                  <c:v>2010</c:v>
                </c:pt>
                <c:pt idx="36">
                  <c:v>2011</c:v>
                </c:pt>
                <c:pt idx="37">
                  <c:v>2012</c:v>
                </c:pt>
                <c:pt idx="38">
                  <c:v>2013</c:v>
                </c:pt>
                <c:pt idx="39">
                  <c:v>2014</c:v>
                </c:pt>
                <c:pt idx="40">
                  <c:v>2015</c:v>
                </c:pt>
              </c:numCache>
            </c:numRef>
          </c:cat>
          <c:val>
            <c:numRef>
              <c:f>Sheet1!$D$2:$D$42</c:f>
              <c:numCache>
                <c:formatCode>General</c:formatCode>
                <c:ptCount val="41"/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25004416"/>
        <c:axId val="125011456"/>
      </c:lineChart>
      <c:catAx>
        <c:axId val="12500441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ln w="6350">
            <a:solidFill>
              <a:schemeClr val="tx1"/>
            </a:solidFill>
          </a:ln>
        </c:spPr>
        <c:txPr>
          <a:bodyPr rot="-2700000"/>
          <a:lstStyle/>
          <a:p>
            <a:pPr>
              <a:defRPr/>
            </a:pPr>
            <a:endParaRPr lang="en-US"/>
          </a:p>
        </c:txPr>
        <c:crossAx val="125011456"/>
        <c:crosses val="autoZero"/>
        <c:auto val="1"/>
        <c:lblAlgn val="ctr"/>
        <c:lblOffset val="100"/>
        <c:tickLblSkip val="2"/>
        <c:noMultiLvlLbl val="0"/>
      </c:catAx>
      <c:valAx>
        <c:axId val="125011456"/>
        <c:scaling>
          <c:orientation val="minMax"/>
          <c:min val="4.0000000000000008E-2"/>
        </c:scaling>
        <c:delete val="0"/>
        <c:axPos val="l"/>
        <c:numFmt formatCode="0%" sourceLinked="0"/>
        <c:majorTickMark val="out"/>
        <c:minorTickMark val="none"/>
        <c:tickLblPos val="nextTo"/>
        <c:spPr>
          <a:ln w="6350">
            <a:solidFill>
              <a:schemeClr val="tx1"/>
            </a:solidFill>
          </a:ln>
        </c:spPr>
        <c:crossAx val="125004416"/>
        <c:crosses val="autoZero"/>
        <c:crossBetween val="between"/>
      </c:valAx>
    </c:plotArea>
    <c:legend>
      <c:legendPos val="b"/>
      <c:layout>
        <c:manualLayout>
          <c:xMode val="edge"/>
          <c:yMode val="edge"/>
          <c:x val="0.32291601049868768"/>
          <c:y val="0.85515896198459063"/>
          <c:w val="0.40972343734810929"/>
          <c:h val="5.5390533079916732E-2"/>
        </c:manualLayout>
      </c:layout>
      <c:overlay val="0"/>
      <c:spPr>
        <a:noFill/>
      </c:spPr>
      <c:txPr>
        <a:bodyPr/>
        <a:lstStyle/>
        <a:p>
          <a:pPr>
            <a:defRPr sz="1800" baseline="12000"/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1200"/>
      </a:pPr>
      <a:endParaRPr lang="en-US"/>
    </a:p>
  </c:txPr>
  <c:externalData r:id="rId1">
    <c:autoUpdate val="0"/>
  </c:externalData>
  <c:userShapes r:id="rId2"/>
</c:chartSpace>
</file>

<file path=ppt/charts/chart8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CA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5221738721148096"/>
          <c:y val="0.12382458442694663"/>
          <c:w val="0.43455944231606913"/>
          <c:h val="0.77264982502187218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Share</c:v>
                </c:pt>
              </c:strCache>
            </c:strRef>
          </c:tx>
          <c:spPr>
            <a:ln w="6350">
              <a:solidFill>
                <a:schemeClr val="tx1"/>
              </a:solidFill>
            </a:ln>
          </c:spPr>
          <c:dPt>
            <c:idx val="0"/>
            <c:bubble3D val="0"/>
            <c:spPr>
              <a:solidFill>
                <a:srgbClr val="8B9B3C"/>
              </a:solidFill>
              <a:ln w="6350">
                <a:solidFill>
                  <a:schemeClr val="tx1"/>
                </a:solidFill>
              </a:ln>
            </c:spPr>
          </c:dPt>
          <c:dPt>
            <c:idx val="1"/>
            <c:bubble3D val="0"/>
            <c:spPr>
              <a:solidFill>
                <a:schemeClr val="bg1"/>
              </a:solidFill>
              <a:ln w="6350">
                <a:solidFill>
                  <a:schemeClr val="tx1"/>
                </a:solidFill>
              </a:ln>
            </c:spPr>
          </c:dPt>
          <c:dPt>
            <c:idx val="2"/>
            <c:bubble3D val="0"/>
            <c:spPr>
              <a:solidFill>
                <a:srgbClr val="B3BD81"/>
              </a:solidFill>
              <a:ln w="6350">
                <a:solidFill>
                  <a:schemeClr val="tx1"/>
                </a:solidFill>
              </a:ln>
            </c:spPr>
          </c:dPt>
          <c:dPt>
            <c:idx val="3"/>
            <c:bubble3D val="0"/>
            <c:spPr>
              <a:pattFill prst="zigZag">
                <a:fgClr>
                  <a:srgbClr val="8B9B3C"/>
                </a:fgClr>
                <a:bgClr>
                  <a:schemeClr val="bg1"/>
                </a:bgClr>
              </a:pattFill>
              <a:ln w="6350">
                <a:solidFill>
                  <a:schemeClr val="tx1"/>
                </a:solidFill>
              </a:ln>
            </c:spPr>
          </c:dPt>
          <c:dPt>
            <c:idx val="4"/>
            <c:bubble3D val="0"/>
            <c:spPr>
              <a:solidFill>
                <a:srgbClr val="C9D1A5"/>
              </a:solidFill>
              <a:ln w="6350">
                <a:solidFill>
                  <a:schemeClr val="tx1"/>
                </a:solidFill>
              </a:ln>
            </c:spPr>
          </c:dPt>
          <c:dPt>
            <c:idx val="5"/>
            <c:bubble3D val="0"/>
            <c:spPr>
              <a:pattFill prst="ltUpDiag">
                <a:fgClr>
                  <a:srgbClr val="8B9B3C"/>
                </a:fgClr>
                <a:bgClr>
                  <a:schemeClr val="bg1"/>
                </a:bgClr>
              </a:pattFill>
              <a:ln w="6350">
                <a:solidFill>
                  <a:schemeClr val="tx1"/>
                </a:solidFill>
              </a:ln>
            </c:spPr>
          </c:dPt>
          <c:dPt>
            <c:idx val="6"/>
            <c:bubble3D val="0"/>
            <c:spPr>
              <a:solidFill>
                <a:srgbClr val="E4E8D0"/>
              </a:solidFill>
              <a:ln w="6350">
                <a:solidFill>
                  <a:schemeClr val="tx1"/>
                </a:solidFill>
              </a:ln>
            </c:spPr>
          </c:dPt>
          <c:dPt>
            <c:idx val="7"/>
            <c:bubble3D val="0"/>
            <c:spPr>
              <a:pattFill prst="openDmnd">
                <a:fgClr>
                  <a:schemeClr val="bg1"/>
                </a:fgClr>
                <a:bgClr>
                  <a:srgbClr val="8B9B3C"/>
                </a:bgClr>
              </a:pattFill>
              <a:ln w="6350">
                <a:solidFill>
                  <a:schemeClr val="tx1"/>
                </a:solidFill>
              </a:ln>
            </c:spPr>
          </c:dPt>
          <c:dPt>
            <c:idx val="8"/>
            <c:bubble3D val="0"/>
            <c:spPr>
              <a:pattFill prst="pct10">
                <a:fgClr>
                  <a:srgbClr val="8B9B3C"/>
                </a:fgClr>
                <a:bgClr>
                  <a:schemeClr val="bg1"/>
                </a:bgClr>
              </a:pattFill>
              <a:ln w="6350">
                <a:solidFill>
                  <a:schemeClr val="tx1"/>
                </a:solidFill>
              </a:ln>
            </c:spPr>
          </c:dPt>
          <c:dLbls>
            <c:dLbl>
              <c:idx val="0"/>
              <c:layout>
                <c:manualLayout>
                  <c:x val="2.8886189650512741E-2"/>
                  <c:y val="1.545507773066835E-2"/>
                </c:manualLayout>
              </c:layout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separator>
</c:separator>
            </c:dLbl>
            <c:dLbl>
              <c:idx val="1"/>
              <c:layout>
                <c:manualLayout>
                  <c:x val="4.8324289197749296E-2"/>
                  <c:y val="-3.2154546858113232E-2"/>
                </c:manualLayout>
              </c:layout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separator>
</c:separator>
            </c:dLbl>
            <c:dLbl>
              <c:idx val="2"/>
              <c:layout>
                <c:manualLayout>
                  <c:x val="2.4755929804956407E-2"/>
                  <c:y val="5.3016442797591493E-3"/>
                </c:manualLayout>
              </c:layout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separator>
</c:separator>
            </c:dLbl>
            <c:dLbl>
              <c:idx val="3"/>
              <c:layout>
                <c:manualLayout>
                  <c:x val="-5.5042194156891739E-4"/>
                  <c:y val="-1.263517060367454E-2"/>
                </c:manualLayout>
              </c:layout>
              <c:tx>
                <c:rich>
                  <a:bodyPr/>
                  <a:lstStyle/>
                  <a:p>
                    <a:r>
                      <a:rPr lang="en-US" dirty="0">
                        <a:solidFill>
                          <a:schemeClr val="tx1"/>
                        </a:solidFill>
                      </a:rPr>
                      <a:t>Other </a:t>
                    </a:r>
                    <a:r>
                      <a:rPr lang="en-US" dirty="0" smtClean="0">
                        <a:solidFill>
                          <a:schemeClr val="tx1"/>
                        </a:solidFill>
                      </a:rPr>
                      <a:t>professionals</a:t>
                    </a:r>
                    <a:r>
                      <a:rPr lang="en-US" dirty="0">
                        <a:solidFill>
                          <a:schemeClr val="tx1"/>
                        </a:solidFill>
                      </a:rPr>
                      <a:t>
11.2%</a:t>
                    </a:r>
                    <a:endParaRPr lang="en-US" dirty="0"/>
                  </a:p>
                </c:rich>
              </c:tx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separator>
</c:separator>
            </c:dLbl>
            <c:dLbl>
              <c:idx val="4"/>
              <c:layout>
                <c:manualLayout>
                  <c:x val="-1.6775935210181274E-2"/>
                  <c:y val="5.1072077528770497E-3"/>
                </c:manualLayout>
              </c:layout>
              <c:tx>
                <c:rich>
                  <a:bodyPr/>
                  <a:lstStyle/>
                  <a:p>
                    <a:r>
                      <a:rPr lang="en-US" dirty="0">
                        <a:solidFill>
                          <a:schemeClr val="tx1"/>
                        </a:solidFill>
                      </a:rPr>
                      <a:t>Other </a:t>
                    </a:r>
                    <a:r>
                      <a:rPr lang="en-US" dirty="0" smtClean="0">
                        <a:solidFill>
                          <a:schemeClr val="tx1"/>
                        </a:solidFill>
                      </a:rPr>
                      <a:t>institutions</a:t>
                    </a:r>
                    <a:r>
                      <a:rPr lang="en-US" dirty="0">
                        <a:solidFill>
                          <a:schemeClr val="tx1"/>
                        </a:solidFill>
                      </a:rPr>
                      <a:t>
7.4%</a:t>
                    </a:r>
                    <a:endParaRPr lang="en-US" dirty="0"/>
                  </a:p>
                </c:rich>
              </c:tx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separator>
</c:separator>
            </c:dLbl>
            <c:dLbl>
              <c:idx val="5"/>
              <c:layout>
                <c:manualLayout>
                  <c:x val="-1.6663579412773973E-2"/>
                  <c:y val="1.8028063799717366E-2"/>
                </c:manualLayout>
              </c:layout>
              <c:tx>
                <c:rich>
                  <a:bodyPr/>
                  <a:lstStyle/>
                  <a:p>
                    <a:r>
                      <a:rPr lang="en-US" dirty="0">
                        <a:solidFill>
                          <a:schemeClr val="tx1"/>
                        </a:solidFill>
                      </a:rPr>
                      <a:t>Public </a:t>
                    </a:r>
                    <a:r>
                      <a:rPr lang="en-US" dirty="0" smtClean="0">
                        <a:solidFill>
                          <a:schemeClr val="tx1"/>
                        </a:solidFill>
                      </a:rPr>
                      <a:t>health</a:t>
                    </a:r>
                    <a:r>
                      <a:rPr lang="en-US" dirty="0">
                        <a:solidFill>
                          <a:schemeClr val="tx1"/>
                        </a:solidFill>
                      </a:rPr>
                      <a:t>
6.5%</a:t>
                    </a:r>
                    <a:endParaRPr lang="en-US" dirty="0"/>
                  </a:p>
                </c:rich>
              </c:tx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separator>
</c:separator>
            </c:dLbl>
            <c:dLbl>
              <c:idx val="6"/>
              <c:layout>
                <c:manualLayout>
                  <c:x val="-3.6062627728803469E-2"/>
                  <c:y val="-1.8695134262063397E-2"/>
                </c:manualLayout>
              </c:layout>
              <c:tx>
                <c:rich>
                  <a:bodyPr/>
                  <a:lstStyle/>
                  <a:p>
                    <a:r>
                      <a:rPr lang="en-US" dirty="0">
                        <a:solidFill>
                          <a:schemeClr val="tx1"/>
                        </a:solidFill>
                      </a:rPr>
                      <a:t>Other </a:t>
                    </a:r>
                    <a:r>
                      <a:rPr lang="en-US" dirty="0" smtClean="0">
                        <a:solidFill>
                          <a:schemeClr val="tx1"/>
                        </a:solidFill>
                      </a:rPr>
                      <a:t>health spending</a:t>
                    </a:r>
                    <a:r>
                      <a:rPr lang="en-US" dirty="0">
                        <a:solidFill>
                          <a:schemeClr val="tx1"/>
                        </a:solidFill>
                      </a:rPr>
                      <a:t>
5.2%</a:t>
                    </a:r>
                    <a:endParaRPr lang="en-US" dirty="0"/>
                  </a:p>
                </c:rich>
              </c:tx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separator>
</c:separator>
            </c:dLbl>
            <c:dLbl>
              <c:idx val="7"/>
              <c:layout>
                <c:manualLayout>
                  <c:x val="-4.1547959223955473E-3"/>
                  <c:y val="-1.1761760549162123E-2"/>
                </c:manualLayout>
              </c:layout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separator>
</c:separator>
            </c:dLbl>
            <c:dLbl>
              <c:idx val="8"/>
              <c:layout>
                <c:manualLayout>
                  <c:x val="0.10021153256344306"/>
                  <c:y val="1.2820512820512821E-3"/>
                </c:manualLayout>
              </c:layout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separator>
</c:separator>
            </c:dLbl>
            <c:numFmt formatCode="0.0%" sourceLinked="0"/>
            <c:txPr>
              <a:bodyPr/>
              <a:lstStyle/>
              <a:p>
                <a:pPr>
                  <a:defRPr sz="1200" b="0">
                    <a:solidFill>
                      <a:schemeClr val="tx1"/>
                    </a:solidFill>
                  </a:defRPr>
                </a:pPr>
                <a:endParaRPr lang="en-US"/>
              </a:p>
            </c:txPr>
            <c:dLblPos val="bestFit"/>
            <c:showLegendKey val="0"/>
            <c:showVal val="1"/>
            <c:showCatName val="1"/>
            <c:showSerName val="0"/>
            <c:showPercent val="0"/>
            <c:showBubbleSize val="0"/>
            <c:separator>
</c:separator>
            <c:showLeaderLines val="1"/>
          </c:dLbls>
          <c:cat>
            <c:strRef>
              <c:f>Sheet1!$A$2:$A$10</c:f>
              <c:strCache>
                <c:ptCount val="9"/>
                <c:pt idx="0">
                  <c:v>Hospitals</c:v>
                </c:pt>
                <c:pt idx="1">
                  <c:v>Physicians</c:v>
                </c:pt>
                <c:pt idx="2">
                  <c:v>Drugs</c:v>
                </c:pt>
                <c:pt idx="3">
                  <c:v>Other Professionals</c:v>
                </c:pt>
                <c:pt idx="4">
                  <c:v>Other Institutions</c:v>
                </c:pt>
                <c:pt idx="5">
                  <c:v>Public Health</c:v>
                </c:pt>
                <c:pt idx="6">
                  <c:v>Other Health Spending</c:v>
                </c:pt>
                <c:pt idx="7">
                  <c:v>Capital</c:v>
                </c:pt>
                <c:pt idx="8">
                  <c:v>Administration</c:v>
                </c:pt>
              </c:strCache>
            </c:strRef>
          </c:cat>
          <c:val>
            <c:numRef>
              <c:f>Sheet1!$B$2:$B$10</c:f>
              <c:numCache>
                <c:formatCode>0.0%</c:formatCode>
                <c:ptCount val="9"/>
                <c:pt idx="0">
                  <c:v>0.35055339647097061</c:v>
                </c:pt>
                <c:pt idx="1">
                  <c:v>0.15836091320080073</c:v>
                </c:pt>
                <c:pt idx="2">
                  <c:v>0.12727089257723526</c:v>
                </c:pt>
                <c:pt idx="3">
                  <c:v>0.11201035031520941</c:v>
                </c:pt>
                <c:pt idx="4">
                  <c:v>7.3774155857144433E-2</c:v>
                </c:pt>
                <c:pt idx="5">
                  <c:v>6.4880882974223994E-2</c:v>
                </c:pt>
                <c:pt idx="6">
                  <c:v>5.1783476929694781E-2</c:v>
                </c:pt>
                <c:pt idx="7">
                  <c:v>3.5834992387160397E-2</c:v>
                </c:pt>
                <c:pt idx="8">
                  <c:v>2.5530939287560322E-2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  <c:userShapes r:id="rId2"/>
</c:chartSpace>
</file>

<file path=ppt/charts/chart8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CA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6.30108317061987E-2"/>
          <c:y val="3.0012921461740359E-2"/>
          <c:w val="0.92002040624212367"/>
          <c:h val="0.7034101987251593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&lt;1</c:v>
                </c:pt>
              </c:strCache>
            </c:strRef>
          </c:tx>
          <c:spPr>
            <a:solidFill>
              <a:srgbClr val="8B9B3C"/>
            </a:solidFill>
            <a:ln w="6350">
              <a:solidFill>
                <a:schemeClr val="tx1"/>
              </a:solidFill>
            </a:ln>
          </c:spPr>
          <c:invertIfNegative val="0"/>
          <c:dPt>
            <c:idx val="0"/>
            <c:invertIfNegative val="0"/>
            <c:bubble3D val="0"/>
            <c:spPr>
              <a:solidFill>
                <a:srgbClr val="8B9B3C"/>
              </a:solidFill>
              <a:ln w="6350">
                <a:solidFill>
                  <a:schemeClr val="tx1"/>
                </a:solidFill>
              </a:ln>
            </c:spPr>
          </c:dPt>
          <c:dLbls>
            <c:numFmt formatCode="0.0%" sourceLinked="0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numRef>
              <c:f>Sheet1!$A$2:$A$3</c:f>
              <c:numCache>
                <c:formatCode>General</c:formatCode>
                <c:ptCount val="2"/>
                <c:pt idx="0">
                  <c:v>2003</c:v>
                </c:pt>
                <c:pt idx="1">
                  <c:v>2013</c:v>
                </c:pt>
              </c:numCache>
            </c:numRef>
          </c:cat>
          <c:val>
            <c:numRef>
              <c:f>Sheet1!$B$2:$B$3</c:f>
              <c:numCache>
                <c:formatCode>0.0%</c:formatCode>
                <c:ptCount val="2"/>
                <c:pt idx="0">
                  <c:v>3.729498670343033E-2</c:v>
                </c:pt>
                <c:pt idx="1">
                  <c:v>4.3120436852137123E-2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1–64</c:v>
                </c:pt>
              </c:strCache>
            </c:strRef>
          </c:tx>
          <c:spPr>
            <a:solidFill>
              <a:schemeClr val="bg1"/>
            </a:solidFill>
            <a:ln w="6350">
              <a:solidFill>
                <a:schemeClr val="tx1"/>
              </a:solidFill>
            </a:ln>
          </c:spPr>
          <c:invertIfNegative val="0"/>
          <c:dLbls>
            <c:numFmt formatCode="0.0%" sourceLinked="0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numRef>
              <c:f>Sheet1!$A$2:$A$3</c:f>
              <c:numCache>
                <c:formatCode>General</c:formatCode>
                <c:ptCount val="2"/>
                <c:pt idx="0">
                  <c:v>2003</c:v>
                </c:pt>
                <c:pt idx="1">
                  <c:v>2013</c:v>
                </c:pt>
              </c:numCache>
            </c:numRef>
          </c:cat>
          <c:val>
            <c:numRef>
              <c:f>Sheet1!$C$2:$C$3</c:f>
              <c:numCache>
                <c:formatCode>0.0%</c:formatCode>
                <c:ptCount val="2"/>
                <c:pt idx="0">
                  <c:v>0.61050577726430288</c:v>
                </c:pt>
                <c:pt idx="1">
                  <c:v>0.56108604495575609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65+</c:v>
                </c:pt>
              </c:strCache>
            </c:strRef>
          </c:tx>
          <c:spPr>
            <a:solidFill>
              <a:srgbClr val="B3BD81"/>
            </a:solidFill>
            <a:ln w="6350">
              <a:solidFill>
                <a:schemeClr val="tx1"/>
              </a:solidFill>
            </a:ln>
          </c:spPr>
          <c:invertIfNegative val="0"/>
          <c:dLbls>
            <c:numFmt formatCode="0.0%" sourceLinked="0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numRef>
              <c:f>Sheet1!$A$2:$A$3</c:f>
              <c:numCache>
                <c:formatCode>General</c:formatCode>
                <c:ptCount val="2"/>
                <c:pt idx="0">
                  <c:v>2003</c:v>
                </c:pt>
                <c:pt idx="1">
                  <c:v>2013</c:v>
                </c:pt>
              </c:numCache>
            </c:numRef>
          </c:cat>
          <c:val>
            <c:numRef>
              <c:f>Sheet1!$D$2:$D$3</c:f>
              <c:numCache>
                <c:formatCode>0.0%</c:formatCode>
                <c:ptCount val="2"/>
                <c:pt idx="0">
                  <c:v>0.35219923603226655</c:v>
                </c:pt>
                <c:pt idx="1">
                  <c:v>0.39579351819210684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26469248"/>
        <c:axId val="126471168"/>
      </c:barChart>
      <c:catAx>
        <c:axId val="126469248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>
                    <a:solidFill>
                      <a:schemeClr val="tx1"/>
                    </a:solidFill>
                  </a:defRPr>
                </a:pPr>
                <a:r>
                  <a:rPr lang="en-CA" b="0" dirty="0" smtClean="0">
                    <a:solidFill>
                      <a:schemeClr val="tx1"/>
                    </a:solidFill>
                  </a:rPr>
                  <a:t>Age group</a:t>
                </a:r>
                <a:endParaRPr lang="en-CA" b="0" dirty="0">
                  <a:solidFill>
                    <a:schemeClr val="tx1"/>
                  </a:solidFill>
                </a:endParaRPr>
              </a:p>
            </c:rich>
          </c:tx>
          <c:layout>
            <c:manualLayout>
              <c:xMode val="edge"/>
              <c:yMode val="edge"/>
              <c:x val="0.47686692913385825"/>
              <c:y val="0.76959387889013864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spPr>
          <a:ln w="6350">
            <a:solidFill>
              <a:schemeClr val="tx1"/>
            </a:solidFill>
          </a:ln>
        </c:spPr>
        <c:crossAx val="126471168"/>
        <c:crosses val="autoZero"/>
        <c:auto val="1"/>
        <c:lblAlgn val="ctr"/>
        <c:lblOffset val="100"/>
        <c:noMultiLvlLbl val="0"/>
      </c:catAx>
      <c:valAx>
        <c:axId val="126471168"/>
        <c:scaling>
          <c:orientation val="minMax"/>
        </c:scaling>
        <c:delete val="0"/>
        <c:axPos val="l"/>
        <c:numFmt formatCode="0%" sourceLinked="0"/>
        <c:majorTickMark val="out"/>
        <c:minorTickMark val="none"/>
        <c:tickLblPos val="nextTo"/>
        <c:spPr>
          <a:ln w="6350">
            <a:solidFill>
              <a:schemeClr val="tx1"/>
            </a:solidFill>
          </a:ln>
        </c:spPr>
        <c:crossAx val="126469248"/>
        <c:crosses val="autoZero"/>
        <c:crossBetween val="between"/>
      </c:valAx>
    </c:plotArea>
    <c:legend>
      <c:legendPos val="b"/>
      <c:layout>
        <c:manualLayout>
          <c:xMode val="edge"/>
          <c:yMode val="edge"/>
          <c:x val="0.38857335958005251"/>
          <c:y val="0.85733056805399321"/>
          <c:w val="0.26913161115176837"/>
          <c:h val="6.6433070866141739E-2"/>
        </c:manualLayout>
      </c:layout>
      <c:overlay val="0"/>
      <c:txPr>
        <a:bodyPr/>
        <a:lstStyle/>
        <a:p>
          <a:pPr>
            <a:defRPr sz="1800" baseline="12000"/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1200"/>
      </a:pPr>
      <a:endParaRPr lang="en-US"/>
    </a:p>
  </c:txPr>
  <c:externalData r:id="rId1">
    <c:autoUpdate val="0"/>
  </c:externalData>
  <c:userShapes r:id="rId2"/>
</c:chartSpace>
</file>

<file path=ppt/charts/chart8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CA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2034593175853019"/>
          <c:y val="4.7046998031496062E-2"/>
          <c:w val="0.85985"/>
          <c:h val="0.67716874830301388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 Public  </c:v>
                </c:pt>
              </c:strCache>
            </c:strRef>
          </c:tx>
          <c:spPr>
            <a:ln w="12700">
              <a:solidFill>
                <a:srgbClr val="8B9B3C"/>
              </a:solidFill>
              <a:prstDash val="solid"/>
            </a:ln>
          </c:spPr>
          <c:marker>
            <c:symbol val="square"/>
            <c:size val="8"/>
            <c:spPr>
              <a:solidFill>
                <a:srgbClr val="8B9B3C"/>
              </a:solidFill>
              <a:ln w="6350">
                <a:solidFill>
                  <a:schemeClr val="tx1"/>
                </a:solidFill>
              </a:ln>
            </c:spPr>
          </c:marker>
          <c:dPt>
            <c:idx val="38"/>
            <c:bubble3D val="0"/>
          </c:dPt>
          <c:dPt>
            <c:idx val="39"/>
            <c:marker>
              <c:symbol val="circle"/>
              <c:size val="8"/>
              <c:spPr>
                <a:solidFill>
                  <a:schemeClr val="bg1"/>
                </a:solidFill>
                <a:ln w="6350">
                  <a:solidFill>
                    <a:schemeClr val="tx1"/>
                  </a:solidFill>
                </a:ln>
              </c:spPr>
            </c:marker>
            <c:bubble3D val="0"/>
          </c:dPt>
          <c:dPt>
            <c:idx val="40"/>
            <c:marker>
              <c:symbol val="circle"/>
              <c:size val="8"/>
              <c:spPr>
                <a:solidFill>
                  <a:schemeClr val="bg1"/>
                </a:solidFill>
                <a:ln w="6350">
                  <a:solidFill>
                    <a:schemeClr val="tx1"/>
                  </a:solidFill>
                </a:ln>
              </c:spPr>
            </c:marker>
            <c:bubble3D val="0"/>
          </c:dPt>
          <c:cat>
            <c:numRef>
              <c:f>Sheet1!$A$2:$A$42</c:f>
              <c:numCache>
                <c:formatCode>General</c:formatCode>
                <c:ptCount val="41"/>
                <c:pt idx="0">
                  <c:v>1975</c:v>
                </c:pt>
                <c:pt idx="1">
                  <c:v>1976</c:v>
                </c:pt>
                <c:pt idx="2">
                  <c:v>1977</c:v>
                </c:pt>
                <c:pt idx="3">
                  <c:v>1978</c:v>
                </c:pt>
                <c:pt idx="4">
                  <c:v>1979</c:v>
                </c:pt>
                <c:pt idx="5">
                  <c:v>1980</c:v>
                </c:pt>
                <c:pt idx="6">
                  <c:v>1981</c:v>
                </c:pt>
                <c:pt idx="7">
                  <c:v>1982</c:v>
                </c:pt>
                <c:pt idx="8">
                  <c:v>1983</c:v>
                </c:pt>
                <c:pt idx="9">
                  <c:v>1984</c:v>
                </c:pt>
                <c:pt idx="10">
                  <c:v>1985</c:v>
                </c:pt>
                <c:pt idx="11">
                  <c:v>1986</c:v>
                </c:pt>
                <c:pt idx="12">
                  <c:v>1987</c:v>
                </c:pt>
                <c:pt idx="13">
                  <c:v>1988</c:v>
                </c:pt>
                <c:pt idx="14">
                  <c:v>1989</c:v>
                </c:pt>
                <c:pt idx="15">
                  <c:v>1990</c:v>
                </c:pt>
                <c:pt idx="16">
                  <c:v>1991</c:v>
                </c:pt>
                <c:pt idx="17">
                  <c:v>1992</c:v>
                </c:pt>
                <c:pt idx="18">
                  <c:v>1993</c:v>
                </c:pt>
                <c:pt idx="19">
                  <c:v>1994</c:v>
                </c:pt>
                <c:pt idx="20">
                  <c:v>1995</c:v>
                </c:pt>
                <c:pt idx="21">
                  <c:v>1996</c:v>
                </c:pt>
                <c:pt idx="22">
                  <c:v>1997</c:v>
                </c:pt>
                <c:pt idx="23">
                  <c:v>1998</c:v>
                </c:pt>
                <c:pt idx="24">
                  <c:v>1999</c:v>
                </c:pt>
                <c:pt idx="25">
                  <c:v>2000</c:v>
                </c:pt>
                <c:pt idx="26">
                  <c:v>2001</c:v>
                </c:pt>
                <c:pt idx="27">
                  <c:v>2002</c:v>
                </c:pt>
                <c:pt idx="28">
                  <c:v>2003</c:v>
                </c:pt>
                <c:pt idx="29">
                  <c:v>2004</c:v>
                </c:pt>
                <c:pt idx="30">
                  <c:v>2005</c:v>
                </c:pt>
                <c:pt idx="31">
                  <c:v>2006</c:v>
                </c:pt>
                <c:pt idx="32">
                  <c:v>2007</c:v>
                </c:pt>
                <c:pt idx="33">
                  <c:v>2008</c:v>
                </c:pt>
                <c:pt idx="34">
                  <c:v>2009</c:v>
                </c:pt>
                <c:pt idx="35">
                  <c:v>2010</c:v>
                </c:pt>
                <c:pt idx="36">
                  <c:v>2011</c:v>
                </c:pt>
                <c:pt idx="37">
                  <c:v>2012</c:v>
                </c:pt>
                <c:pt idx="38">
                  <c:v>2013</c:v>
                </c:pt>
                <c:pt idx="39">
                  <c:v>2014</c:v>
                </c:pt>
                <c:pt idx="40">
                  <c:v>2015</c:v>
                </c:pt>
              </c:numCache>
            </c:numRef>
          </c:cat>
          <c:val>
            <c:numRef>
              <c:f>Sheet1!$B$2:$B$42</c:f>
              <c:numCache>
                <c:formatCode>_-"$"* #,##0_-;\-"$"* #,##0_-;_-"$"* "-"??_-;_-@_-</c:formatCode>
                <c:ptCount val="41"/>
                <c:pt idx="0">
                  <c:v>1364.0614879799614</c:v>
                </c:pt>
                <c:pt idx="1">
                  <c:v>1404.7315043690444</c:v>
                </c:pt>
                <c:pt idx="2">
                  <c:v>1350.2585016401645</c:v>
                </c:pt>
                <c:pt idx="3">
                  <c:v>1388.828333246734</c:v>
                </c:pt>
                <c:pt idx="4">
                  <c:v>1503.4755956334252</c:v>
                </c:pt>
                <c:pt idx="5">
                  <c:v>1521.8431414260187</c:v>
                </c:pt>
                <c:pt idx="6">
                  <c:v>1651.227033663263</c:v>
                </c:pt>
                <c:pt idx="7">
                  <c:v>1777.899175059136</c:v>
                </c:pt>
                <c:pt idx="8">
                  <c:v>1862.1325855384318</c:v>
                </c:pt>
                <c:pt idx="9">
                  <c:v>1885.8064693920307</c:v>
                </c:pt>
                <c:pt idx="10">
                  <c:v>1986.0300178384548</c:v>
                </c:pt>
                <c:pt idx="11">
                  <c:v>2069.4851625026608</c:v>
                </c:pt>
                <c:pt idx="12">
                  <c:v>2002.3810869143533</c:v>
                </c:pt>
                <c:pt idx="13">
                  <c:v>1994.0191644295942</c:v>
                </c:pt>
                <c:pt idx="14">
                  <c:v>2067.0323214280947</c:v>
                </c:pt>
                <c:pt idx="15">
                  <c:v>2062.5218572637486</c:v>
                </c:pt>
                <c:pt idx="16">
                  <c:v>2021.6334436840709</c:v>
                </c:pt>
                <c:pt idx="17">
                  <c:v>2057.2036126936318</c:v>
                </c:pt>
                <c:pt idx="18">
                  <c:v>1949.2977083376593</c:v>
                </c:pt>
                <c:pt idx="19">
                  <c:v>1774.0726663704158</c:v>
                </c:pt>
                <c:pt idx="20">
                  <c:v>1650.122386066542</c:v>
                </c:pt>
                <c:pt idx="21">
                  <c:v>1659.1208472000353</c:v>
                </c:pt>
                <c:pt idx="22">
                  <c:v>1746.2711036224098</c:v>
                </c:pt>
                <c:pt idx="23">
                  <c:v>1826.515874601301</c:v>
                </c:pt>
                <c:pt idx="24">
                  <c:v>2001.2583498523534</c:v>
                </c:pt>
                <c:pt idx="25">
                  <c:v>2075.2026874726121</c:v>
                </c:pt>
                <c:pt idx="26">
                  <c:v>2242.9687619496676</c:v>
                </c:pt>
                <c:pt idx="27">
                  <c:v>2302.6591418852727</c:v>
                </c:pt>
                <c:pt idx="28">
                  <c:v>2370.1506356460218</c:v>
                </c:pt>
                <c:pt idx="29">
                  <c:v>2474.6044225879273</c:v>
                </c:pt>
                <c:pt idx="30">
                  <c:v>2573.0931526646186</c:v>
                </c:pt>
                <c:pt idx="31">
                  <c:v>2600.9520059036936</c:v>
                </c:pt>
                <c:pt idx="32">
                  <c:v>2688.3932389575139</c:v>
                </c:pt>
                <c:pt idx="33">
                  <c:v>2765.5979554142245</c:v>
                </c:pt>
                <c:pt idx="34">
                  <c:v>2790.2043620188101</c:v>
                </c:pt>
                <c:pt idx="35">
                  <c:v>3032.3723079203223</c:v>
                </c:pt>
                <c:pt idx="36">
                  <c:v>2959.8095029935162</c:v>
                </c:pt>
                <c:pt idx="37">
                  <c:v>2945.726478789426</c:v>
                </c:pt>
                <c:pt idx="38">
                  <c:v>2867.7146067696049</c:v>
                </c:pt>
                <c:pt idx="39">
                  <c:v>2905.6195541370375</c:v>
                </c:pt>
                <c:pt idx="40">
                  <c:v>2792.930460220633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 Private </c:v>
                </c:pt>
              </c:strCache>
            </c:strRef>
          </c:tx>
          <c:spPr>
            <a:ln w="12700">
              <a:solidFill>
                <a:srgbClr val="B3BD81"/>
              </a:solidFill>
            </a:ln>
          </c:spPr>
          <c:marker>
            <c:symbol val="diamond"/>
            <c:size val="9"/>
            <c:spPr>
              <a:solidFill>
                <a:srgbClr val="B3BD81"/>
              </a:solidFill>
              <a:ln w="6350">
                <a:solidFill>
                  <a:schemeClr val="tx1"/>
                </a:solidFill>
              </a:ln>
            </c:spPr>
          </c:marker>
          <c:dPt>
            <c:idx val="38"/>
            <c:bubble3D val="0"/>
          </c:dPt>
          <c:dPt>
            <c:idx val="39"/>
            <c:marker>
              <c:symbol val="circle"/>
              <c:size val="8"/>
              <c:spPr>
                <a:solidFill>
                  <a:schemeClr val="bg1"/>
                </a:solidFill>
                <a:ln w="6350">
                  <a:solidFill>
                    <a:schemeClr val="tx1"/>
                  </a:solidFill>
                </a:ln>
              </c:spPr>
            </c:marker>
            <c:bubble3D val="0"/>
          </c:dPt>
          <c:dPt>
            <c:idx val="40"/>
            <c:marker>
              <c:symbol val="circle"/>
              <c:size val="8"/>
              <c:spPr>
                <a:solidFill>
                  <a:schemeClr val="bg1"/>
                </a:solidFill>
                <a:ln w="6350">
                  <a:solidFill>
                    <a:schemeClr val="tx1"/>
                  </a:solidFill>
                </a:ln>
              </c:spPr>
            </c:marker>
            <c:bubble3D val="0"/>
          </c:dPt>
          <c:cat>
            <c:numRef>
              <c:f>Sheet1!$A$2:$A$42</c:f>
              <c:numCache>
                <c:formatCode>General</c:formatCode>
                <c:ptCount val="41"/>
                <c:pt idx="0">
                  <c:v>1975</c:v>
                </c:pt>
                <c:pt idx="1">
                  <c:v>1976</c:v>
                </c:pt>
                <c:pt idx="2">
                  <c:v>1977</c:v>
                </c:pt>
                <c:pt idx="3">
                  <c:v>1978</c:v>
                </c:pt>
                <c:pt idx="4">
                  <c:v>1979</c:v>
                </c:pt>
                <c:pt idx="5">
                  <c:v>1980</c:v>
                </c:pt>
                <c:pt idx="6">
                  <c:v>1981</c:v>
                </c:pt>
                <c:pt idx="7">
                  <c:v>1982</c:v>
                </c:pt>
                <c:pt idx="8">
                  <c:v>1983</c:v>
                </c:pt>
                <c:pt idx="9">
                  <c:v>1984</c:v>
                </c:pt>
                <c:pt idx="10">
                  <c:v>1985</c:v>
                </c:pt>
                <c:pt idx="11">
                  <c:v>1986</c:v>
                </c:pt>
                <c:pt idx="12">
                  <c:v>1987</c:v>
                </c:pt>
                <c:pt idx="13">
                  <c:v>1988</c:v>
                </c:pt>
                <c:pt idx="14">
                  <c:v>1989</c:v>
                </c:pt>
                <c:pt idx="15">
                  <c:v>1990</c:v>
                </c:pt>
                <c:pt idx="16">
                  <c:v>1991</c:v>
                </c:pt>
                <c:pt idx="17">
                  <c:v>1992</c:v>
                </c:pt>
                <c:pt idx="18">
                  <c:v>1993</c:v>
                </c:pt>
                <c:pt idx="19">
                  <c:v>1994</c:v>
                </c:pt>
                <c:pt idx="20">
                  <c:v>1995</c:v>
                </c:pt>
                <c:pt idx="21">
                  <c:v>1996</c:v>
                </c:pt>
                <c:pt idx="22">
                  <c:v>1997</c:v>
                </c:pt>
                <c:pt idx="23">
                  <c:v>1998</c:v>
                </c:pt>
                <c:pt idx="24">
                  <c:v>1999</c:v>
                </c:pt>
                <c:pt idx="25">
                  <c:v>2000</c:v>
                </c:pt>
                <c:pt idx="26">
                  <c:v>2001</c:v>
                </c:pt>
                <c:pt idx="27">
                  <c:v>2002</c:v>
                </c:pt>
                <c:pt idx="28">
                  <c:v>2003</c:v>
                </c:pt>
                <c:pt idx="29">
                  <c:v>2004</c:v>
                </c:pt>
                <c:pt idx="30">
                  <c:v>2005</c:v>
                </c:pt>
                <c:pt idx="31">
                  <c:v>2006</c:v>
                </c:pt>
                <c:pt idx="32">
                  <c:v>2007</c:v>
                </c:pt>
                <c:pt idx="33">
                  <c:v>2008</c:v>
                </c:pt>
                <c:pt idx="34">
                  <c:v>2009</c:v>
                </c:pt>
                <c:pt idx="35">
                  <c:v>2010</c:v>
                </c:pt>
                <c:pt idx="36">
                  <c:v>2011</c:v>
                </c:pt>
                <c:pt idx="37">
                  <c:v>2012</c:v>
                </c:pt>
                <c:pt idx="38">
                  <c:v>2013</c:v>
                </c:pt>
                <c:pt idx="39">
                  <c:v>2014</c:v>
                </c:pt>
                <c:pt idx="40">
                  <c:v>2015</c:v>
                </c:pt>
              </c:numCache>
            </c:numRef>
          </c:cat>
          <c:val>
            <c:numRef>
              <c:f>Sheet1!$C$2:$C$42</c:f>
              <c:numCache>
                <c:formatCode>_-"$"* #,##0_-;\-"$"* #,##0_-;_-"$"* "-"??_-;_-@_-</c:formatCode>
                <c:ptCount val="41"/>
                <c:pt idx="0">
                  <c:v>454.75891503289375</c:v>
                </c:pt>
                <c:pt idx="1">
                  <c:v>444.85145075371969</c:v>
                </c:pt>
                <c:pt idx="2">
                  <c:v>451.90184058360597</c:v>
                </c:pt>
                <c:pt idx="3">
                  <c:v>465.04718352831532</c:v>
                </c:pt>
                <c:pt idx="4">
                  <c:v>497.51055843321251</c:v>
                </c:pt>
                <c:pt idx="5">
                  <c:v>567.86756132650339</c:v>
                </c:pt>
                <c:pt idx="6">
                  <c:v>576.06739676254449</c:v>
                </c:pt>
                <c:pt idx="7">
                  <c:v>639.21792923242242</c:v>
                </c:pt>
                <c:pt idx="8">
                  <c:v>521.37756013403907</c:v>
                </c:pt>
                <c:pt idx="9">
                  <c:v>522.29744002726886</c:v>
                </c:pt>
                <c:pt idx="10">
                  <c:v>537.8181424878419</c:v>
                </c:pt>
                <c:pt idx="11">
                  <c:v>551.38423409839595</c:v>
                </c:pt>
                <c:pt idx="12">
                  <c:v>562.41242896685776</c:v>
                </c:pt>
                <c:pt idx="13">
                  <c:v>638.72694285002262</c:v>
                </c:pt>
                <c:pt idx="14">
                  <c:v>662.00715824227382</c:v>
                </c:pt>
                <c:pt idx="15">
                  <c:v>660.12872891818688</c:v>
                </c:pt>
                <c:pt idx="16">
                  <c:v>645.24895155934121</c:v>
                </c:pt>
                <c:pt idx="17">
                  <c:v>648.17081021225499</c:v>
                </c:pt>
                <c:pt idx="18">
                  <c:v>675.93404895502067</c:v>
                </c:pt>
                <c:pt idx="19">
                  <c:v>685.24382114951209</c:v>
                </c:pt>
                <c:pt idx="20">
                  <c:v>689.50674574828656</c:v>
                </c:pt>
                <c:pt idx="21">
                  <c:v>686.257868001372</c:v>
                </c:pt>
                <c:pt idx="22">
                  <c:v>756.20544791934469</c:v>
                </c:pt>
                <c:pt idx="23">
                  <c:v>769.74513772036732</c:v>
                </c:pt>
                <c:pt idx="24">
                  <c:v>838.17629073969852</c:v>
                </c:pt>
                <c:pt idx="25">
                  <c:v>883.09766212135094</c:v>
                </c:pt>
                <c:pt idx="26">
                  <c:v>969.43660062858885</c:v>
                </c:pt>
                <c:pt idx="27">
                  <c:v>966.06863937308708</c:v>
                </c:pt>
                <c:pt idx="28">
                  <c:v>986.62063370623798</c:v>
                </c:pt>
                <c:pt idx="29">
                  <c:v>1056.933429122905</c:v>
                </c:pt>
                <c:pt idx="30">
                  <c:v>1074.2412789520251</c:v>
                </c:pt>
                <c:pt idx="31">
                  <c:v>1176.3997271902972</c:v>
                </c:pt>
                <c:pt idx="32">
                  <c:v>1182.8944910177211</c:v>
                </c:pt>
                <c:pt idx="33">
                  <c:v>1214.5634528859043</c:v>
                </c:pt>
                <c:pt idx="34">
                  <c:v>1174.6608094522105</c:v>
                </c:pt>
                <c:pt idx="35">
                  <c:v>1163.6878136128728</c:v>
                </c:pt>
                <c:pt idx="36">
                  <c:v>1163.270509847654</c:v>
                </c:pt>
                <c:pt idx="37">
                  <c:v>1141.1097866399368</c:v>
                </c:pt>
                <c:pt idx="38">
                  <c:v>1158.5259756384266</c:v>
                </c:pt>
                <c:pt idx="39">
                  <c:v>1171.0443056614945</c:v>
                </c:pt>
                <c:pt idx="40">
                  <c:v>1163.7581960510431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Forecast</c:v>
                </c:pt>
              </c:strCache>
            </c:strRef>
          </c:tx>
          <c:spPr>
            <a:ln w="12700">
              <a:solidFill>
                <a:srgbClr val="8B9B3C"/>
              </a:solidFill>
            </a:ln>
          </c:spPr>
          <c:marker>
            <c:symbol val="circle"/>
            <c:size val="8"/>
            <c:spPr>
              <a:solidFill>
                <a:schemeClr val="bg1"/>
              </a:solidFill>
              <a:ln>
                <a:solidFill>
                  <a:schemeClr val="tx1"/>
                </a:solidFill>
              </a:ln>
            </c:spPr>
          </c:marker>
          <c:cat>
            <c:numRef>
              <c:f>Sheet1!$A$2:$A$42</c:f>
              <c:numCache>
                <c:formatCode>General</c:formatCode>
                <c:ptCount val="41"/>
                <c:pt idx="0">
                  <c:v>1975</c:v>
                </c:pt>
                <c:pt idx="1">
                  <c:v>1976</c:v>
                </c:pt>
                <c:pt idx="2">
                  <c:v>1977</c:v>
                </c:pt>
                <c:pt idx="3">
                  <c:v>1978</c:v>
                </c:pt>
                <c:pt idx="4">
                  <c:v>1979</c:v>
                </c:pt>
                <c:pt idx="5">
                  <c:v>1980</c:v>
                </c:pt>
                <c:pt idx="6">
                  <c:v>1981</c:v>
                </c:pt>
                <c:pt idx="7">
                  <c:v>1982</c:v>
                </c:pt>
                <c:pt idx="8">
                  <c:v>1983</c:v>
                </c:pt>
                <c:pt idx="9">
                  <c:v>1984</c:v>
                </c:pt>
                <c:pt idx="10">
                  <c:v>1985</c:v>
                </c:pt>
                <c:pt idx="11">
                  <c:v>1986</c:v>
                </c:pt>
                <c:pt idx="12">
                  <c:v>1987</c:v>
                </c:pt>
                <c:pt idx="13">
                  <c:v>1988</c:v>
                </c:pt>
                <c:pt idx="14">
                  <c:v>1989</c:v>
                </c:pt>
                <c:pt idx="15">
                  <c:v>1990</c:v>
                </c:pt>
                <c:pt idx="16">
                  <c:v>1991</c:v>
                </c:pt>
                <c:pt idx="17">
                  <c:v>1992</c:v>
                </c:pt>
                <c:pt idx="18">
                  <c:v>1993</c:v>
                </c:pt>
                <c:pt idx="19">
                  <c:v>1994</c:v>
                </c:pt>
                <c:pt idx="20">
                  <c:v>1995</c:v>
                </c:pt>
                <c:pt idx="21">
                  <c:v>1996</c:v>
                </c:pt>
                <c:pt idx="22">
                  <c:v>1997</c:v>
                </c:pt>
                <c:pt idx="23">
                  <c:v>1998</c:v>
                </c:pt>
                <c:pt idx="24">
                  <c:v>1999</c:v>
                </c:pt>
                <c:pt idx="25">
                  <c:v>2000</c:v>
                </c:pt>
                <c:pt idx="26">
                  <c:v>2001</c:v>
                </c:pt>
                <c:pt idx="27">
                  <c:v>2002</c:v>
                </c:pt>
                <c:pt idx="28">
                  <c:v>2003</c:v>
                </c:pt>
                <c:pt idx="29">
                  <c:v>2004</c:v>
                </c:pt>
                <c:pt idx="30">
                  <c:v>2005</c:v>
                </c:pt>
                <c:pt idx="31">
                  <c:v>2006</c:v>
                </c:pt>
                <c:pt idx="32">
                  <c:v>2007</c:v>
                </c:pt>
                <c:pt idx="33">
                  <c:v>2008</c:v>
                </c:pt>
                <c:pt idx="34">
                  <c:v>2009</c:v>
                </c:pt>
                <c:pt idx="35">
                  <c:v>2010</c:v>
                </c:pt>
                <c:pt idx="36">
                  <c:v>2011</c:v>
                </c:pt>
                <c:pt idx="37">
                  <c:v>2012</c:v>
                </c:pt>
                <c:pt idx="38">
                  <c:v>2013</c:v>
                </c:pt>
                <c:pt idx="39">
                  <c:v>2014</c:v>
                </c:pt>
                <c:pt idx="40">
                  <c:v>2015</c:v>
                </c:pt>
              </c:numCache>
            </c:numRef>
          </c:cat>
          <c:val>
            <c:numRef>
              <c:f>Sheet1!$D$2:$D$42</c:f>
              <c:numCache>
                <c:formatCode>General</c:formatCode>
                <c:ptCount val="41"/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25356672"/>
        <c:axId val="126486016"/>
      </c:lineChart>
      <c:catAx>
        <c:axId val="12535667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ln w="6350">
            <a:solidFill>
              <a:schemeClr val="tx1"/>
            </a:solidFill>
          </a:ln>
        </c:spPr>
        <c:txPr>
          <a:bodyPr rot="-2700000"/>
          <a:lstStyle/>
          <a:p>
            <a:pPr>
              <a:defRPr sz="1200"/>
            </a:pPr>
            <a:endParaRPr lang="en-US"/>
          </a:p>
        </c:txPr>
        <c:crossAx val="126486016"/>
        <c:crosses val="autoZero"/>
        <c:auto val="1"/>
        <c:lblAlgn val="ctr"/>
        <c:lblOffset val="100"/>
        <c:noMultiLvlLbl val="0"/>
      </c:catAx>
      <c:valAx>
        <c:axId val="126486016"/>
        <c:scaling>
          <c:orientation val="minMax"/>
        </c:scaling>
        <c:delete val="0"/>
        <c:axPos val="l"/>
        <c:numFmt formatCode="&quot;$&quot;#,##0" sourceLinked="0"/>
        <c:majorTickMark val="out"/>
        <c:minorTickMark val="none"/>
        <c:tickLblPos val="nextTo"/>
        <c:spPr>
          <a:ln w="6350">
            <a:solidFill>
              <a:schemeClr val="tx1"/>
            </a:solidFill>
          </a:ln>
        </c:spPr>
        <c:txPr>
          <a:bodyPr/>
          <a:lstStyle/>
          <a:p>
            <a:pPr>
              <a:defRPr sz="1200"/>
            </a:pPr>
            <a:endParaRPr lang="en-US"/>
          </a:p>
        </c:txPr>
        <c:crossAx val="125356672"/>
        <c:crosses val="autoZero"/>
        <c:crossBetween val="between"/>
      </c:valAx>
    </c:plotArea>
    <c:legend>
      <c:legendPos val="b"/>
      <c:layout>
        <c:manualLayout>
          <c:xMode val="edge"/>
          <c:yMode val="edge"/>
          <c:x val="0.20861902887139108"/>
          <c:y val="0.86336659426192408"/>
          <c:w val="0.61979889666569454"/>
          <c:h val="5.1816950300567266E-2"/>
        </c:manualLayout>
      </c:layout>
      <c:overlay val="0"/>
      <c:spPr>
        <a:noFill/>
      </c:spPr>
      <c:txPr>
        <a:bodyPr/>
        <a:lstStyle/>
        <a:p>
          <a:pPr>
            <a:defRPr sz="1800" baseline="12000"/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  <c:userShapes r:id="rId2"/>
</c:chartSpace>
</file>

<file path=ppt/charts/chart8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CA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9.0445144356955387E-2"/>
          <c:y val="4.4985867151221486E-2"/>
          <c:w val="0.87501640419947524"/>
          <c:h val="0.69259273840769908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Expenditure</c:v>
                </c:pt>
              </c:strCache>
            </c:strRef>
          </c:tx>
          <c:spPr>
            <a:ln w="12700">
              <a:solidFill>
                <a:srgbClr val="8B9B3C"/>
              </a:solidFill>
              <a:prstDash val="solid"/>
            </a:ln>
          </c:spPr>
          <c:marker>
            <c:symbol val="diamond"/>
            <c:size val="9"/>
            <c:spPr>
              <a:solidFill>
                <a:srgbClr val="8B9B3C"/>
              </a:solidFill>
              <a:ln w="6350">
                <a:solidFill>
                  <a:schemeClr val="tx1"/>
                </a:solidFill>
                <a:prstDash val="solid"/>
              </a:ln>
            </c:spPr>
          </c:marker>
          <c:dPt>
            <c:idx val="35"/>
            <c:bubble3D val="0"/>
          </c:dPt>
          <c:dPt>
            <c:idx val="36"/>
            <c:marker>
              <c:spPr>
                <a:solidFill>
                  <a:srgbClr val="8B9B3C"/>
                </a:solidFill>
                <a:ln w="6350">
                  <a:solidFill>
                    <a:schemeClr val="tx1"/>
                  </a:solidFill>
                  <a:prstDash val="solid"/>
                </a:ln>
                <a:effectLst>
                  <a:outerShdw blurRad="50800" dist="50800" dir="5400000" algn="ctr" rotWithShape="0">
                    <a:schemeClr val="bg1"/>
                  </a:outerShdw>
                </a:effectLst>
              </c:spPr>
            </c:marker>
            <c:bubble3D val="0"/>
            <c:spPr>
              <a:ln w="12700">
                <a:solidFill>
                  <a:srgbClr val="8B9B3C"/>
                </a:solidFill>
                <a:prstDash val="solid"/>
              </a:ln>
              <a:effectLst>
                <a:outerShdw blurRad="50800" dist="50800" dir="5400000" algn="ctr" rotWithShape="0">
                  <a:schemeClr val="bg1"/>
                </a:outerShdw>
              </a:effectLst>
            </c:spPr>
          </c:dPt>
          <c:dPt>
            <c:idx val="37"/>
            <c:bubble3D val="0"/>
          </c:dPt>
          <c:dPt>
            <c:idx val="38"/>
            <c:bubble3D val="0"/>
            <c:spPr>
              <a:ln w="12700">
                <a:solidFill>
                  <a:srgbClr val="8B9B3C"/>
                </a:solidFill>
                <a:prstDash val="solid"/>
              </a:ln>
            </c:spPr>
          </c:dPt>
          <c:dPt>
            <c:idx val="39"/>
            <c:marker>
              <c:symbol val="circle"/>
              <c:size val="8"/>
              <c:spPr>
                <a:solidFill>
                  <a:schemeClr val="bg1"/>
                </a:solidFill>
                <a:ln w="6350">
                  <a:solidFill>
                    <a:schemeClr val="tx1"/>
                  </a:solidFill>
                  <a:prstDash val="solid"/>
                </a:ln>
              </c:spPr>
            </c:marker>
            <c:bubble3D val="0"/>
            <c:spPr>
              <a:ln w="12700">
                <a:solidFill>
                  <a:srgbClr val="8B9B3C"/>
                </a:solidFill>
                <a:prstDash val="solid"/>
              </a:ln>
            </c:spPr>
          </c:dPt>
          <c:dPt>
            <c:idx val="40"/>
            <c:marker>
              <c:symbol val="circle"/>
              <c:size val="8"/>
              <c:spPr>
                <a:solidFill>
                  <a:schemeClr val="bg1"/>
                </a:solidFill>
                <a:ln w="6350">
                  <a:solidFill>
                    <a:schemeClr val="tx1"/>
                  </a:solidFill>
                  <a:prstDash val="solid"/>
                </a:ln>
              </c:spPr>
            </c:marker>
            <c:bubble3D val="0"/>
          </c:dPt>
          <c:cat>
            <c:numRef>
              <c:f>Sheet1!$A$2:$A$42</c:f>
              <c:numCache>
                <c:formatCode>General</c:formatCode>
                <c:ptCount val="41"/>
                <c:pt idx="0">
                  <c:v>1975</c:v>
                </c:pt>
                <c:pt idx="1">
                  <c:v>1976</c:v>
                </c:pt>
                <c:pt idx="2">
                  <c:v>1977</c:v>
                </c:pt>
                <c:pt idx="3">
                  <c:v>1978</c:v>
                </c:pt>
                <c:pt idx="4">
                  <c:v>1979</c:v>
                </c:pt>
                <c:pt idx="5">
                  <c:v>1980</c:v>
                </c:pt>
                <c:pt idx="6">
                  <c:v>1981</c:v>
                </c:pt>
                <c:pt idx="7">
                  <c:v>1982</c:v>
                </c:pt>
                <c:pt idx="8">
                  <c:v>1983</c:v>
                </c:pt>
                <c:pt idx="9">
                  <c:v>1984</c:v>
                </c:pt>
                <c:pt idx="10">
                  <c:v>1985</c:v>
                </c:pt>
                <c:pt idx="11">
                  <c:v>1986</c:v>
                </c:pt>
                <c:pt idx="12">
                  <c:v>1987</c:v>
                </c:pt>
                <c:pt idx="13">
                  <c:v>1988</c:v>
                </c:pt>
                <c:pt idx="14">
                  <c:v>1989</c:v>
                </c:pt>
                <c:pt idx="15">
                  <c:v>1990</c:v>
                </c:pt>
                <c:pt idx="16">
                  <c:v>1991</c:v>
                </c:pt>
                <c:pt idx="17">
                  <c:v>1992</c:v>
                </c:pt>
                <c:pt idx="18">
                  <c:v>1993</c:v>
                </c:pt>
                <c:pt idx="19">
                  <c:v>1994</c:v>
                </c:pt>
                <c:pt idx="20">
                  <c:v>1995</c:v>
                </c:pt>
                <c:pt idx="21">
                  <c:v>1996</c:v>
                </c:pt>
                <c:pt idx="22">
                  <c:v>1997</c:v>
                </c:pt>
                <c:pt idx="23">
                  <c:v>1998</c:v>
                </c:pt>
                <c:pt idx="24">
                  <c:v>1999</c:v>
                </c:pt>
                <c:pt idx="25">
                  <c:v>2000</c:v>
                </c:pt>
                <c:pt idx="26">
                  <c:v>2001</c:v>
                </c:pt>
                <c:pt idx="27">
                  <c:v>2002</c:v>
                </c:pt>
                <c:pt idx="28">
                  <c:v>2003</c:v>
                </c:pt>
                <c:pt idx="29">
                  <c:v>2004</c:v>
                </c:pt>
                <c:pt idx="30">
                  <c:v>2005</c:v>
                </c:pt>
                <c:pt idx="31">
                  <c:v>2006</c:v>
                </c:pt>
                <c:pt idx="32">
                  <c:v>2007</c:v>
                </c:pt>
                <c:pt idx="33">
                  <c:v>2008</c:v>
                </c:pt>
                <c:pt idx="34">
                  <c:v>2009</c:v>
                </c:pt>
                <c:pt idx="35">
                  <c:v>2010</c:v>
                </c:pt>
                <c:pt idx="36">
                  <c:v>2011</c:v>
                </c:pt>
                <c:pt idx="37">
                  <c:v>2012</c:v>
                </c:pt>
                <c:pt idx="38">
                  <c:v>2013</c:v>
                </c:pt>
                <c:pt idx="39">
                  <c:v>2014</c:v>
                </c:pt>
                <c:pt idx="40">
                  <c:v>2015</c:v>
                </c:pt>
              </c:numCache>
            </c:numRef>
          </c:cat>
          <c:val>
            <c:numRef>
              <c:f>Sheet1!$B$2:$B$42</c:f>
              <c:numCache>
                <c:formatCode>0.00</c:formatCode>
                <c:ptCount val="41"/>
                <c:pt idx="0">
                  <c:v>1.3833587871417352</c:v>
                </c:pt>
                <c:pt idx="1">
                  <c:v>1.6283203481708561</c:v>
                </c:pt>
                <c:pt idx="2">
                  <c:v>1.831820032710848</c:v>
                </c:pt>
                <c:pt idx="3">
                  <c:v>2.0444138918319434</c:v>
                </c:pt>
                <c:pt idx="4">
                  <c:v>2.2885731070455639</c:v>
                </c:pt>
                <c:pt idx="5">
                  <c:v>2.8799950675697921</c:v>
                </c:pt>
                <c:pt idx="6">
                  <c:v>3.430372504812496</c:v>
                </c:pt>
                <c:pt idx="7">
                  <c:v>3.8702488609244665</c:v>
                </c:pt>
                <c:pt idx="8">
                  <c:v>4.155720848594969</c:v>
                </c:pt>
                <c:pt idx="9">
                  <c:v>4.4289163371119269</c:v>
                </c:pt>
                <c:pt idx="10">
                  <c:v>4.6379086506925118</c:v>
                </c:pt>
                <c:pt idx="11">
                  <c:v>4.9840859664194852</c:v>
                </c:pt>
                <c:pt idx="12">
                  <c:v>5.3412866399154861</c:v>
                </c:pt>
                <c:pt idx="13">
                  <c:v>5.8391488859014364</c:v>
                </c:pt>
                <c:pt idx="14">
                  <c:v>6.5097368491638674</c:v>
                </c:pt>
                <c:pt idx="15">
                  <c:v>7.3763162174570187</c:v>
                </c:pt>
                <c:pt idx="16">
                  <c:v>8.1273518314444484</c:v>
                </c:pt>
                <c:pt idx="17">
                  <c:v>8.7697292342970758</c:v>
                </c:pt>
                <c:pt idx="18">
                  <c:v>9.2974454993319817</c:v>
                </c:pt>
                <c:pt idx="19">
                  <c:v>9.7713244063363796</c:v>
                </c:pt>
                <c:pt idx="20">
                  <c:v>10.113235618605309</c:v>
                </c:pt>
                <c:pt idx="21">
                  <c:v>10.378119415417146</c:v>
                </c:pt>
                <c:pt idx="22">
                  <c:v>10.83198459174913</c:v>
                </c:pt>
                <c:pt idx="23">
                  <c:v>11.414338103121906</c:v>
                </c:pt>
                <c:pt idx="24">
                  <c:v>12.279700330456075</c:v>
                </c:pt>
                <c:pt idx="25">
                  <c:v>13.412603475338914</c:v>
                </c:pt>
                <c:pt idx="26">
                  <c:v>14.680064793592592</c:v>
                </c:pt>
                <c:pt idx="27">
                  <c:v>15.670163835688628</c:v>
                </c:pt>
                <c:pt idx="28">
                  <c:v>16.391298819494367</c:v>
                </c:pt>
                <c:pt idx="29">
                  <c:v>17.12261114819637</c:v>
                </c:pt>
                <c:pt idx="30">
                  <c:v>17.977443155165197</c:v>
                </c:pt>
                <c:pt idx="31">
                  <c:v>19.303151351881461</c:v>
                </c:pt>
                <c:pt idx="32">
                  <c:v>20.129268158249793</c:v>
                </c:pt>
                <c:pt idx="33">
                  <c:v>22.147770919002586</c:v>
                </c:pt>
                <c:pt idx="34">
                  <c:v>22.826938511268796</c:v>
                </c:pt>
                <c:pt idx="35">
                  <c:v>24.2876811113467</c:v>
                </c:pt>
                <c:pt idx="36">
                  <c:v>25.059220310666817</c:v>
                </c:pt>
                <c:pt idx="37">
                  <c:v>26.143730143442749</c:v>
                </c:pt>
                <c:pt idx="38">
                  <c:v>25.898782058005757</c:v>
                </c:pt>
                <c:pt idx="39">
                  <c:v>26.876625061953476</c:v>
                </c:pt>
                <c:pt idx="40">
                  <c:v>27.582855217754407</c:v>
                </c:pt>
              </c:numCache>
            </c:numRef>
          </c:val>
          <c:smooth val="0"/>
        </c:ser>
        <c:ser>
          <c:idx val="2"/>
          <c:order val="1"/>
          <c:tx>
            <c:strRef>
              <c:f>Sheet1!$C$1</c:f>
              <c:strCache>
                <c:ptCount val="1"/>
                <c:pt idx="0">
                  <c:v>Forecast</c:v>
                </c:pt>
              </c:strCache>
            </c:strRef>
          </c:tx>
          <c:spPr>
            <a:ln w="12700">
              <a:solidFill>
                <a:srgbClr val="8B9B3C"/>
              </a:solidFill>
            </a:ln>
          </c:spPr>
          <c:marker>
            <c:symbol val="circle"/>
            <c:size val="7"/>
            <c:spPr>
              <a:solidFill>
                <a:schemeClr val="bg1"/>
              </a:solidFill>
              <a:ln>
                <a:solidFill>
                  <a:schemeClr val="tx1"/>
                </a:solidFill>
              </a:ln>
            </c:spPr>
          </c:marker>
          <c:cat>
            <c:numRef>
              <c:f>Sheet1!$A$2:$A$42</c:f>
              <c:numCache>
                <c:formatCode>General</c:formatCode>
                <c:ptCount val="41"/>
                <c:pt idx="0">
                  <c:v>1975</c:v>
                </c:pt>
                <c:pt idx="1">
                  <c:v>1976</c:v>
                </c:pt>
                <c:pt idx="2">
                  <c:v>1977</c:v>
                </c:pt>
                <c:pt idx="3">
                  <c:v>1978</c:v>
                </c:pt>
                <c:pt idx="4">
                  <c:v>1979</c:v>
                </c:pt>
                <c:pt idx="5">
                  <c:v>1980</c:v>
                </c:pt>
                <c:pt idx="6">
                  <c:v>1981</c:v>
                </c:pt>
                <c:pt idx="7">
                  <c:v>1982</c:v>
                </c:pt>
                <c:pt idx="8">
                  <c:v>1983</c:v>
                </c:pt>
                <c:pt idx="9">
                  <c:v>1984</c:v>
                </c:pt>
                <c:pt idx="10">
                  <c:v>1985</c:v>
                </c:pt>
                <c:pt idx="11">
                  <c:v>1986</c:v>
                </c:pt>
                <c:pt idx="12">
                  <c:v>1987</c:v>
                </c:pt>
                <c:pt idx="13">
                  <c:v>1988</c:v>
                </c:pt>
                <c:pt idx="14">
                  <c:v>1989</c:v>
                </c:pt>
                <c:pt idx="15">
                  <c:v>1990</c:v>
                </c:pt>
                <c:pt idx="16">
                  <c:v>1991</c:v>
                </c:pt>
                <c:pt idx="17">
                  <c:v>1992</c:v>
                </c:pt>
                <c:pt idx="18">
                  <c:v>1993</c:v>
                </c:pt>
                <c:pt idx="19">
                  <c:v>1994</c:v>
                </c:pt>
                <c:pt idx="20">
                  <c:v>1995</c:v>
                </c:pt>
                <c:pt idx="21">
                  <c:v>1996</c:v>
                </c:pt>
                <c:pt idx="22">
                  <c:v>1997</c:v>
                </c:pt>
                <c:pt idx="23">
                  <c:v>1998</c:v>
                </c:pt>
                <c:pt idx="24">
                  <c:v>1999</c:v>
                </c:pt>
                <c:pt idx="25">
                  <c:v>2000</c:v>
                </c:pt>
                <c:pt idx="26">
                  <c:v>2001</c:v>
                </c:pt>
                <c:pt idx="27">
                  <c:v>2002</c:v>
                </c:pt>
                <c:pt idx="28">
                  <c:v>2003</c:v>
                </c:pt>
                <c:pt idx="29">
                  <c:v>2004</c:v>
                </c:pt>
                <c:pt idx="30">
                  <c:v>2005</c:v>
                </c:pt>
                <c:pt idx="31">
                  <c:v>2006</c:v>
                </c:pt>
                <c:pt idx="32">
                  <c:v>2007</c:v>
                </c:pt>
                <c:pt idx="33">
                  <c:v>2008</c:v>
                </c:pt>
                <c:pt idx="34">
                  <c:v>2009</c:v>
                </c:pt>
                <c:pt idx="35">
                  <c:v>2010</c:v>
                </c:pt>
                <c:pt idx="36">
                  <c:v>2011</c:v>
                </c:pt>
                <c:pt idx="37">
                  <c:v>2012</c:v>
                </c:pt>
                <c:pt idx="38">
                  <c:v>2013</c:v>
                </c:pt>
                <c:pt idx="39">
                  <c:v>2014</c:v>
                </c:pt>
                <c:pt idx="40">
                  <c:v>2015</c:v>
                </c:pt>
              </c:numCache>
            </c:numRef>
          </c:cat>
          <c:val>
            <c:numRef>
              <c:f>Sheet1!$C$2:$C$42</c:f>
              <c:numCache>
                <c:formatCode>General</c:formatCode>
                <c:ptCount val="41"/>
              </c:numCache>
            </c:numRef>
          </c:val>
          <c:smooth val="0"/>
        </c:ser>
        <c:ser>
          <c:idx val="1"/>
          <c:order val="2"/>
          <c:tx>
            <c:strRef>
              <c:f>Sheet1!$D$1</c:f>
              <c:strCache>
                <c:ptCount val="1"/>
                <c:pt idx="0">
                  <c:v>$25 Billion</c:v>
                </c:pt>
              </c:strCache>
            </c:strRef>
          </c:tx>
          <c:spPr>
            <a:ln w="12700">
              <a:solidFill>
                <a:schemeClr val="tx1"/>
              </a:solidFill>
              <a:prstDash val="sysDash"/>
            </a:ln>
          </c:spPr>
          <c:marker>
            <c:symbol val="none"/>
          </c:marker>
          <c:dPt>
            <c:idx val="33"/>
            <c:bubble3D val="0"/>
          </c:dPt>
          <c:dPt>
            <c:idx val="37"/>
            <c:bubble3D val="0"/>
            <c:spPr>
              <a:ln w="12700">
                <a:gradFill flip="none" rotWithShape="1">
                  <a:gsLst>
                    <a:gs pos="0">
                      <a:schemeClr val="tx1"/>
                    </a:gs>
                    <a:gs pos="78000">
                      <a:schemeClr val="tx1"/>
                    </a:gs>
                    <a:gs pos="81000">
                      <a:schemeClr val="bg1"/>
                    </a:gs>
                  </a:gsLst>
                  <a:lin ang="0" scaled="1"/>
                  <a:tileRect/>
                </a:gradFill>
                <a:prstDash val="sysDash"/>
              </a:ln>
            </c:spPr>
          </c:dPt>
          <c:dLbls>
            <c:dLbl>
              <c:idx val="15"/>
              <c:layout>
                <c:manualLayout>
                  <c:x val="-3.8565368299267259E-2"/>
                  <c:y val="-2.3076923076923078E-2"/>
                </c:manualLayout>
              </c:layout>
              <c:tx>
                <c:rich>
                  <a:bodyPr/>
                  <a:lstStyle/>
                  <a:p>
                    <a:r>
                      <a:rPr lang="en-US" dirty="0">
                        <a:solidFill>
                          <a:schemeClr val="tx1"/>
                        </a:solidFill>
                      </a:rPr>
                      <a:t>$25 </a:t>
                    </a:r>
                    <a:r>
                      <a:rPr lang="en-US" dirty="0" smtClean="0">
                        <a:solidFill>
                          <a:schemeClr val="tx1"/>
                        </a:solidFill>
                      </a:rPr>
                      <a:t>billion</a:t>
                    </a:r>
                    <a:endParaRPr lang="en-US" dirty="0"/>
                  </a:p>
                </c:rich>
              </c:tx>
              <c:showLegendKey val="0"/>
              <c:showVal val="0"/>
              <c:showCatName val="0"/>
              <c:showSerName val="1"/>
              <c:showPercent val="0"/>
              <c:showBubbleSize val="0"/>
            </c:dLbl>
            <c:numFmt formatCode="#,##0.00" sourceLinked="0"/>
            <c:txPr>
              <a:bodyPr/>
              <a:lstStyle/>
              <a:p>
                <a:pPr>
                  <a:defRPr>
                    <a:solidFill>
                      <a:schemeClr val="tx1"/>
                    </a:solidFill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1975</c:v>
                </c:pt>
                <c:pt idx="1">
                  <c:v>1976</c:v>
                </c:pt>
                <c:pt idx="2">
                  <c:v>1977</c:v>
                </c:pt>
                <c:pt idx="3">
                  <c:v>1978</c:v>
                </c:pt>
                <c:pt idx="4">
                  <c:v>1979</c:v>
                </c:pt>
                <c:pt idx="5">
                  <c:v>1980</c:v>
                </c:pt>
                <c:pt idx="6">
                  <c:v>1981</c:v>
                </c:pt>
                <c:pt idx="7">
                  <c:v>1982</c:v>
                </c:pt>
                <c:pt idx="8">
                  <c:v>1983</c:v>
                </c:pt>
                <c:pt idx="9">
                  <c:v>1984</c:v>
                </c:pt>
                <c:pt idx="10">
                  <c:v>1985</c:v>
                </c:pt>
                <c:pt idx="11">
                  <c:v>1986</c:v>
                </c:pt>
                <c:pt idx="12">
                  <c:v>1987</c:v>
                </c:pt>
                <c:pt idx="13">
                  <c:v>1988</c:v>
                </c:pt>
                <c:pt idx="14">
                  <c:v>1989</c:v>
                </c:pt>
                <c:pt idx="15">
                  <c:v>1990</c:v>
                </c:pt>
                <c:pt idx="16">
                  <c:v>1991</c:v>
                </c:pt>
                <c:pt idx="17">
                  <c:v>1992</c:v>
                </c:pt>
                <c:pt idx="18">
                  <c:v>1993</c:v>
                </c:pt>
                <c:pt idx="19">
                  <c:v>1994</c:v>
                </c:pt>
                <c:pt idx="20">
                  <c:v>1995</c:v>
                </c:pt>
                <c:pt idx="21">
                  <c:v>1996</c:v>
                </c:pt>
                <c:pt idx="22">
                  <c:v>1997</c:v>
                </c:pt>
                <c:pt idx="23">
                  <c:v>1998</c:v>
                </c:pt>
                <c:pt idx="24">
                  <c:v>1999</c:v>
                </c:pt>
                <c:pt idx="25">
                  <c:v>2000</c:v>
                </c:pt>
                <c:pt idx="26">
                  <c:v>2001</c:v>
                </c:pt>
                <c:pt idx="27">
                  <c:v>2002</c:v>
                </c:pt>
                <c:pt idx="28">
                  <c:v>2003</c:v>
                </c:pt>
                <c:pt idx="29">
                  <c:v>2004</c:v>
                </c:pt>
                <c:pt idx="30">
                  <c:v>2005</c:v>
                </c:pt>
                <c:pt idx="31">
                  <c:v>2006</c:v>
                </c:pt>
                <c:pt idx="32">
                  <c:v>2007</c:v>
                </c:pt>
                <c:pt idx="33">
                  <c:v>2008</c:v>
                </c:pt>
                <c:pt idx="34">
                  <c:v>2009</c:v>
                </c:pt>
                <c:pt idx="35">
                  <c:v>2010</c:v>
                </c:pt>
                <c:pt idx="36">
                  <c:v>2011</c:v>
                </c:pt>
                <c:pt idx="37">
                  <c:v>2012</c:v>
                </c:pt>
                <c:pt idx="38">
                  <c:v>2013</c:v>
                </c:pt>
                <c:pt idx="39">
                  <c:v>2014</c:v>
                </c:pt>
                <c:pt idx="40">
                  <c:v>2015</c:v>
                </c:pt>
              </c:numCache>
            </c:numRef>
          </c:cat>
          <c:val>
            <c:numRef>
              <c:f>Sheet1!$D$2:$D$42</c:f>
              <c:numCache>
                <c:formatCode>General</c:formatCode>
                <c:ptCount val="41"/>
                <c:pt idx="0">
                  <c:v>25</c:v>
                </c:pt>
                <c:pt idx="1">
                  <c:v>25</c:v>
                </c:pt>
                <c:pt idx="2">
                  <c:v>25</c:v>
                </c:pt>
                <c:pt idx="3">
                  <c:v>25</c:v>
                </c:pt>
                <c:pt idx="4">
                  <c:v>25</c:v>
                </c:pt>
                <c:pt idx="5">
                  <c:v>25</c:v>
                </c:pt>
                <c:pt idx="6">
                  <c:v>25</c:v>
                </c:pt>
                <c:pt idx="7">
                  <c:v>25</c:v>
                </c:pt>
                <c:pt idx="8">
                  <c:v>25</c:v>
                </c:pt>
                <c:pt idx="9">
                  <c:v>25</c:v>
                </c:pt>
                <c:pt idx="10">
                  <c:v>25</c:v>
                </c:pt>
                <c:pt idx="11">
                  <c:v>25</c:v>
                </c:pt>
                <c:pt idx="12">
                  <c:v>25</c:v>
                </c:pt>
                <c:pt idx="13">
                  <c:v>25</c:v>
                </c:pt>
                <c:pt idx="14">
                  <c:v>25</c:v>
                </c:pt>
                <c:pt idx="15">
                  <c:v>25</c:v>
                </c:pt>
                <c:pt idx="16">
                  <c:v>25</c:v>
                </c:pt>
                <c:pt idx="17">
                  <c:v>25</c:v>
                </c:pt>
                <c:pt idx="18">
                  <c:v>25</c:v>
                </c:pt>
                <c:pt idx="19">
                  <c:v>25</c:v>
                </c:pt>
                <c:pt idx="20">
                  <c:v>25</c:v>
                </c:pt>
                <c:pt idx="21">
                  <c:v>25</c:v>
                </c:pt>
                <c:pt idx="22">
                  <c:v>25</c:v>
                </c:pt>
                <c:pt idx="23">
                  <c:v>25</c:v>
                </c:pt>
                <c:pt idx="24">
                  <c:v>25</c:v>
                </c:pt>
                <c:pt idx="25">
                  <c:v>25</c:v>
                </c:pt>
                <c:pt idx="26">
                  <c:v>25</c:v>
                </c:pt>
                <c:pt idx="27">
                  <c:v>25</c:v>
                </c:pt>
                <c:pt idx="28">
                  <c:v>25</c:v>
                </c:pt>
                <c:pt idx="29">
                  <c:v>25</c:v>
                </c:pt>
                <c:pt idx="30">
                  <c:v>25</c:v>
                </c:pt>
                <c:pt idx="31">
                  <c:v>25</c:v>
                </c:pt>
                <c:pt idx="32">
                  <c:v>25</c:v>
                </c:pt>
                <c:pt idx="33">
                  <c:v>25</c:v>
                </c:pt>
                <c:pt idx="34">
                  <c:v>25</c:v>
                </c:pt>
                <c:pt idx="35">
                  <c:v>25</c:v>
                </c:pt>
                <c:pt idx="36">
                  <c:v>25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$12.5 Billion</c:v>
                </c:pt>
              </c:strCache>
            </c:strRef>
          </c:tx>
          <c:spPr>
            <a:ln w="12700">
              <a:solidFill>
                <a:schemeClr val="tx1"/>
              </a:solidFill>
              <a:prstDash val="sysDash"/>
            </a:ln>
          </c:spPr>
          <c:marker>
            <c:symbol val="none"/>
          </c:marker>
          <c:dPt>
            <c:idx val="25"/>
            <c:bubble3D val="0"/>
            <c:spPr>
              <a:ln w="12700">
                <a:gradFill flip="none" rotWithShape="1">
                  <a:gsLst>
                    <a:gs pos="0">
                      <a:schemeClr val="tx1"/>
                    </a:gs>
                    <a:gs pos="50000">
                      <a:schemeClr val="tx1"/>
                    </a:gs>
                    <a:gs pos="54000">
                      <a:schemeClr val="bg1"/>
                    </a:gs>
                  </a:gsLst>
                  <a:lin ang="0" scaled="1"/>
                  <a:tileRect/>
                </a:gradFill>
                <a:prstDash val="sysDash"/>
              </a:ln>
            </c:spPr>
          </c:dPt>
          <c:dLbls>
            <c:dLbl>
              <c:idx val="7"/>
              <c:layout>
                <c:manualLayout>
                  <c:x val="0.12929042758972523"/>
                  <c:y val="-3.5647486371895819E-2"/>
                </c:manualLayout>
              </c:layout>
              <c:tx>
                <c:rich>
                  <a:bodyPr/>
                  <a:lstStyle/>
                  <a:p>
                    <a:r>
                      <a:rPr lang="en-US" dirty="0">
                        <a:solidFill>
                          <a:schemeClr val="tx1"/>
                        </a:solidFill>
                      </a:rPr>
                      <a:t>$12.5 </a:t>
                    </a:r>
                    <a:r>
                      <a:rPr lang="en-US" dirty="0" smtClean="0">
                        <a:solidFill>
                          <a:schemeClr val="tx1"/>
                        </a:solidFill>
                      </a:rPr>
                      <a:t>billion</a:t>
                    </a:r>
                    <a:endParaRPr lang="en-US" dirty="0"/>
                  </a:p>
                </c:rich>
              </c:tx>
              <c:dLblPos val="r"/>
              <c:showLegendKey val="0"/>
              <c:showVal val="0"/>
              <c:showCatName val="0"/>
              <c:showSerName val="1"/>
              <c:showPercent val="0"/>
              <c:showBubbleSize val="0"/>
            </c:dLbl>
            <c:txPr>
              <a:bodyPr/>
              <a:lstStyle/>
              <a:p>
                <a:pPr>
                  <a:defRPr>
                    <a:solidFill>
                      <a:schemeClr val="tx1"/>
                    </a:solidFill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1975</c:v>
                </c:pt>
                <c:pt idx="1">
                  <c:v>1976</c:v>
                </c:pt>
                <c:pt idx="2">
                  <c:v>1977</c:v>
                </c:pt>
                <c:pt idx="3">
                  <c:v>1978</c:v>
                </c:pt>
                <c:pt idx="4">
                  <c:v>1979</c:v>
                </c:pt>
                <c:pt idx="5">
                  <c:v>1980</c:v>
                </c:pt>
                <c:pt idx="6">
                  <c:v>1981</c:v>
                </c:pt>
                <c:pt idx="7">
                  <c:v>1982</c:v>
                </c:pt>
                <c:pt idx="8">
                  <c:v>1983</c:v>
                </c:pt>
                <c:pt idx="9">
                  <c:v>1984</c:v>
                </c:pt>
                <c:pt idx="10">
                  <c:v>1985</c:v>
                </c:pt>
                <c:pt idx="11">
                  <c:v>1986</c:v>
                </c:pt>
                <c:pt idx="12">
                  <c:v>1987</c:v>
                </c:pt>
                <c:pt idx="13">
                  <c:v>1988</c:v>
                </c:pt>
                <c:pt idx="14">
                  <c:v>1989</c:v>
                </c:pt>
                <c:pt idx="15">
                  <c:v>1990</c:v>
                </c:pt>
                <c:pt idx="16">
                  <c:v>1991</c:v>
                </c:pt>
                <c:pt idx="17">
                  <c:v>1992</c:v>
                </c:pt>
                <c:pt idx="18">
                  <c:v>1993</c:v>
                </c:pt>
                <c:pt idx="19">
                  <c:v>1994</c:v>
                </c:pt>
                <c:pt idx="20">
                  <c:v>1995</c:v>
                </c:pt>
                <c:pt idx="21">
                  <c:v>1996</c:v>
                </c:pt>
                <c:pt idx="22">
                  <c:v>1997</c:v>
                </c:pt>
                <c:pt idx="23">
                  <c:v>1998</c:v>
                </c:pt>
                <c:pt idx="24">
                  <c:v>1999</c:v>
                </c:pt>
                <c:pt idx="25">
                  <c:v>2000</c:v>
                </c:pt>
                <c:pt idx="26">
                  <c:v>2001</c:v>
                </c:pt>
                <c:pt idx="27">
                  <c:v>2002</c:v>
                </c:pt>
                <c:pt idx="28">
                  <c:v>2003</c:v>
                </c:pt>
                <c:pt idx="29">
                  <c:v>2004</c:v>
                </c:pt>
                <c:pt idx="30">
                  <c:v>2005</c:v>
                </c:pt>
                <c:pt idx="31">
                  <c:v>2006</c:v>
                </c:pt>
                <c:pt idx="32">
                  <c:v>2007</c:v>
                </c:pt>
                <c:pt idx="33">
                  <c:v>2008</c:v>
                </c:pt>
                <c:pt idx="34">
                  <c:v>2009</c:v>
                </c:pt>
                <c:pt idx="35">
                  <c:v>2010</c:v>
                </c:pt>
                <c:pt idx="36">
                  <c:v>2011</c:v>
                </c:pt>
                <c:pt idx="37">
                  <c:v>2012</c:v>
                </c:pt>
                <c:pt idx="38">
                  <c:v>2013</c:v>
                </c:pt>
                <c:pt idx="39">
                  <c:v>2014</c:v>
                </c:pt>
                <c:pt idx="40">
                  <c:v>2015</c:v>
                </c:pt>
              </c:numCache>
            </c:numRef>
          </c:cat>
          <c:val>
            <c:numRef>
              <c:f>Sheet1!$E$2:$E$42</c:f>
              <c:numCache>
                <c:formatCode>General</c:formatCode>
                <c:ptCount val="41"/>
                <c:pt idx="0">
                  <c:v>12.5</c:v>
                </c:pt>
                <c:pt idx="1">
                  <c:v>12.5</c:v>
                </c:pt>
                <c:pt idx="2">
                  <c:v>12.5</c:v>
                </c:pt>
                <c:pt idx="3">
                  <c:v>12.5</c:v>
                </c:pt>
                <c:pt idx="4">
                  <c:v>12.5</c:v>
                </c:pt>
                <c:pt idx="5">
                  <c:v>12.5</c:v>
                </c:pt>
                <c:pt idx="6">
                  <c:v>12.5</c:v>
                </c:pt>
                <c:pt idx="7">
                  <c:v>12.5</c:v>
                </c:pt>
                <c:pt idx="8">
                  <c:v>12.5</c:v>
                </c:pt>
                <c:pt idx="9">
                  <c:v>12.5</c:v>
                </c:pt>
                <c:pt idx="10">
                  <c:v>12.5</c:v>
                </c:pt>
                <c:pt idx="11">
                  <c:v>12.5</c:v>
                </c:pt>
                <c:pt idx="12">
                  <c:v>12.5</c:v>
                </c:pt>
                <c:pt idx="13">
                  <c:v>12.5</c:v>
                </c:pt>
                <c:pt idx="14">
                  <c:v>12.5</c:v>
                </c:pt>
                <c:pt idx="15">
                  <c:v>12.5</c:v>
                </c:pt>
                <c:pt idx="16">
                  <c:v>12.5</c:v>
                </c:pt>
                <c:pt idx="17">
                  <c:v>12.5</c:v>
                </c:pt>
                <c:pt idx="18">
                  <c:v>12.5</c:v>
                </c:pt>
                <c:pt idx="19">
                  <c:v>12.5</c:v>
                </c:pt>
                <c:pt idx="20">
                  <c:v>12.5</c:v>
                </c:pt>
                <c:pt idx="21">
                  <c:v>12.5</c:v>
                </c:pt>
                <c:pt idx="22">
                  <c:v>12.5</c:v>
                </c:pt>
                <c:pt idx="23">
                  <c:v>12.5</c:v>
                </c:pt>
                <c:pt idx="24">
                  <c:v>12.5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27669760"/>
        <c:axId val="127671296"/>
      </c:lineChart>
      <c:catAx>
        <c:axId val="127669760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ln w="6350">
            <a:solidFill>
              <a:schemeClr val="tx1"/>
            </a:solidFill>
          </a:ln>
        </c:spPr>
        <c:txPr>
          <a:bodyPr rot="-2700000" vert="horz"/>
          <a:lstStyle/>
          <a:p>
            <a:pPr>
              <a:defRPr/>
            </a:pPr>
            <a:endParaRPr lang="en-US"/>
          </a:p>
        </c:txPr>
        <c:crossAx val="127671296"/>
        <c:crosses val="autoZero"/>
        <c:auto val="1"/>
        <c:lblAlgn val="ctr"/>
        <c:lblOffset val="100"/>
        <c:tickLblSkip val="2"/>
        <c:noMultiLvlLbl val="0"/>
      </c:catAx>
      <c:valAx>
        <c:axId val="127671296"/>
        <c:scaling>
          <c:orientation val="minMax"/>
        </c:scaling>
        <c:delete val="0"/>
        <c:axPos val="l"/>
        <c:majorGridlines>
          <c:spPr>
            <a:ln>
              <a:solidFill>
                <a:schemeClr val="bg1"/>
              </a:solidFill>
            </a:ln>
          </c:spPr>
        </c:majorGridlines>
        <c:numFmt formatCode="&quot;$&quot;#,##0" sourceLinked="0"/>
        <c:majorTickMark val="out"/>
        <c:minorTickMark val="none"/>
        <c:tickLblPos val="nextTo"/>
        <c:spPr>
          <a:ln w="6350">
            <a:solidFill>
              <a:schemeClr val="tx1"/>
            </a:solidFill>
          </a:ln>
        </c:spPr>
        <c:crossAx val="127669760"/>
        <c:crosses val="autoZero"/>
        <c:crossBetween val="between"/>
      </c:valAx>
      <c:spPr>
        <a:noFill/>
        <a:ln w="25400">
          <a:noFill/>
        </a:ln>
      </c:spPr>
    </c:plotArea>
    <c:legend>
      <c:legendPos val="b"/>
      <c:legendEntry>
        <c:idx val="2"/>
        <c:delete val="1"/>
      </c:legendEntry>
      <c:legendEntry>
        <c:idx val="3"/>
        <c:delete val="1"/>
      </c:legendEntry>
      <c:layout>
        <c:manualLayout>
          <c:xMode val="edge"/>
          <c:yMode val="edge"/>
          <c:x val="0.36014435695538055"/>
          <c:y val="0.87194203849518814"/>
          <c:w val="0.32160844915596504"/>
          <c:h val="4.9425398748233387E-2"/>
        </c:manualLayout>
      </c:layout>
      <c:overlay val="0"/>
      <c:txPr>
        <a:bodyPr/>
        <a:lstStyle/>
        <a:p>
          <a:pPr>
            <a:defRPr sz="1800" baseline="12000"/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1200"/>
      </a:pPr>
      <a:endParaRPr lang="en-US"/>
    </a:p>
  </c:txPr>
  <c:externalData r:id="rId1">
    <c:autoUpdate val="0"/>
  </c:externalData>
  <c:userShapes r:id="rId2"/>
</c:chartSpace>
</file>

<file path=ppt/charts/chart8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CA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8097541165796735E-2"/>
          <c:y val="2.3130720450971129E-2"/>
          <c:w val="0.92341842397336249"/>
          <c:h val="0.65618413815579968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Actual </c:v>
                </c:pt>
              </c:strCache>
            </c:strRef>
          </c:tx>
          <c:spPr>
            <a:solidFill>
              <a:srgbClr val="8B9B3C"/>
            </a:solidFill>
            <a:ln w="6350">
              <a:solidFill>
                <a:schemeClr val="tx1"/>
              </a:solidFill>
              <a:prstDash val="solid"/>
            </a:ln>
          </c:spPr>
          <c:invertIfNegative val="0"/>
          <c:dPt>
            <c:idx val="37"/>
            <c:invertIfNegative val="0"/>
            <c:bubble3D val="0"/>
            <c:spPr>
              <a:solidFill>
                <a:srgbClr val="8B9B3C"/>
              </a:solidFill>
              <a:ln w="6350">
                <a:solidFill>
                  <a:schemeClr val="tx1"/>
                </a:solidFill>
                <a:prstDash val="solid"/>
              </a:ln>
            </c:spPr>
          </c:dPt>
          <c:dPt>
            <c:idx val="38"/>
            <c:invertIfNegative val="0"/>
            <c:bubble3D val="0"/>
            <c:spPr>
              <a:solidFill>
                <a:srgbClr val="8B9B3C"/>
              </a:solidFill>
              <a:ln w="6350">
                <a:solidFill>
                  <a:schemeClr val="tx1"/>
                </a:solidFill>
                <a:prstDash val="solid"/>
              </a:ln>
            </c:spPr>
          </c:dPt>
          <c:cat>
            <c:numRef>
              <c:f>Sheet1!$A$2:$A$41</c:f>
              <c:numCache>
                <c:formatCode>General</c:formatCode>
                <c:ptCount val="40"/>
                <c:pt idx="0">
                  <c:v>1976</c:v>
                </c:pt>
                <c:pt idx="1">
                  <c:v>1977</c:v>
                </c:pt>
                <c:pt idx="2">
                  <c:v>1978</c:v>
                </c:pt>
                <c:pt idx="3">
                  <c:v>1979</c:v>
                </c:pt>
                <c:pt idx="4">
                  <c:v>1980</c:v>
                </c:pt>
                <c:pt idx="5">
                  <c:v>1981</c:v>
                </c:pt>
                <c:pt idx="6">
                  <c:v>1982</c:v>
                </c:pt>
                <c:pt idx="7">
                  <c:v>1983</c:v>
                </c:pt>
                <c:pt idx="8">
                  <c:v>1984</c:v>
                </c:pt>
                <c:pt idx="9">
                  <c:v>1985</c:v>
                </c:pt>
                <c:pt idx="10">
                  <c:v>1986</c:v>
                </c:pt>
                <c:pt idx="11">
                  <c:v>1987</c:v>
                </c:pt>
                <c:pt idx="12">
                  <c:v>1988</c:v>
                </c:pt>
                <c:pt idx="13">
                  <c:v>1989</c:v>
                </c:pt>
                <c:pt idx="14">
                  <c:v>1990</c:v>
                </c:pt>
                <c:pt idx="15">
                  <c:v>1991</c:v>
                </c:pt>
                <c:pt idx="16">
                  <c:v>1992</c:v>
                </c:pt>
                <c:pt idx="17">
                  <c:v>1993</c:v>
                </c:pt>
                <c:pt idx="18">
                  <c:v>1994</c:v>
                </c:pt>
                <c:pt idx="19">
                  <c:v>1995</c:v>
                </c:pt>
                <c:pt idx="20">
                  <c:v>1996</c:v>
                </c:pt>
                <c:pt idx="21">
                  <c:v>1997</c:v>
                </c:pt>
                <c:pt idx="22">
                  <c:v>1998</c:v>
                </c:pt>
                <c:pt idx="23">
                  <c:v>1999</c:v>
                </c:pt>
                <c:pt idx="24">
                  <c:v>2000</c:v>
                </c:pt>
                <c:pt idx="25">
                  <c:v>2001</c:v>
                </c:pt>
                <c:pt idx="26">
                  <c:v>2002</c:v>
                </c:pt>
                <c:pt idx="27">
                  <c:v>2003</c:v>
                </c:pt>
                <c:pt idx="28">
                  <c:v>2004</c:v>
                </c:pt>
                <c:pt idx="29">
                  <c:v>2005</c:v>
                </c:pt>
                <c:pt idx="30">
                  <c:v>2006</c:v>
                </c:pt>
                <c:pt idx="31">
                  <c:v>2007</c:v>
                </c:pt>
                <c:pt idx="32">
                  <c:v>2008</c:v>
                </c:pt>
                <c:pt idx="33">
                  <c:v>2009</c:v>
                </c:pt>
                <c:pt idx="34">
                  <c:v>2010</c:v>
                </c:pt>
                <c:pt idx="35">
                  <c:v>2011</c:v>
                </c:pt>
                <c:pt idx="36">
                  <c:v>2012</c:v>
                </c:pt>
                <c:pt idx="37">
                  <c:v>2013</c:v>
                </c:pt>
                <c:pt idx="38">
                  <c:v>2014</c:v>
                </c:pt>
                <c:pt idx="39">
                  <c:v>2015</c:v>
                </c:pt>
              </c:numCache>
            </c:numRef>
          </c:cat>
          <c:val>
            <c:numRef>
              <c:f>Sheet1!$B$2:$B$41</c:f>
              <c:numCache>
                <c:formatCode>0.0%</c:formatCode>
                <c:ptCount val="40"/>
                <c:pt idx="0">
                  <c:v>2.4509960468333425E-2</c:v>
                </c:pt>
                <c:pt idx="1">
                  <c:v>5.7243589422948382E-3</c:v>
                </c:pt>
                <c:pt idx="2">
                  <c:v>6.378471653182749E-2</c:v>
                </c:pt>
                <c:pt idx="3">
                  <c:v>1.4279707982414847E-2</c:v>
                </c:pt>
                <c:pt idx="4">
                  <c:v>6.8375340685421504E-2</c:v>
                </c:pt>
                <c:pt idx="5">
                  <c:v>6.7786036022569274E-2</c:v>
                </c:pt>
                <c:pt idx="6">
                  <c:v>-3.439273617477423E-3</c:v>
                </c:pt>
                <c:pt idx="7">
                  <c:v>1.6330993145360573E-2</c:v>
                </c:pt>
                <c:pt idx="8">
                  <c:v>1.5346758412291273E-2</c:v>
                </c:pt>
                <c:pt idx="9">
                  <c:v>2.8716658034944276E-2</c:v>
                </c:pt>
                <c:pt idx="10">
                  <c:v>2.1878456252503842E-2</c:v>
                </c:pt>
                <c:pt idx="11">
                  <c:v>4.4479555841261398E-3</c:v>
                </c:pt>
                <c:pt idx="12">
                  <c:v>2.8386536979360555E-2</c:v>
                </c:pt>
                <c:pt idx="13">
                  <c:v>2.4001720293042705E-2</c:v>
                </c:pt>
                <c:pt idx="14">
                  <c:v>3.4124331213523096E-2</c:v>
                </c:pt>
                <c:pt idx="15">
                  <c:v>2.6075202616079762E-2</c:v>
                </c:pt>
                <c:pt idx="16">
                  <c:v>5.4492472955578464E-3</c:v>
                </c:pt>
                <c:pt idx="17">
                  <c:v>1.0323646397331743E-2</c:v>
                </c:pt>
                <c:pt idx="18">
                  <c:v>-2.362298346220093E-2</c:v>
                </c:pt>
                <c:pt idx="19">
                  <c:v>-3.1869396040914877E-2</c:v>
                </c:pt>
                <c:pt idx="20">
                  <c:v>-1.9111126649637211E-2</c:v>
                </c:pt>
                <c:pt idx="21">
                  <c:v>-2.9108670777443502E-3</c:v>
                </c:pt>
                <c:pt idx="22">
                  <c:v>1.6369750160189378E-2</c:v>
                </c:pt>
                <c:pt idx="23">
                  <c:v>6.2086420733107994E-2</c:v>
                </c:pt>
                <c:pt idx="24">
                  <c:v>4.2276632885337673E-2</c:v>
                </c:pt>
                <c:pt idx="25">
                  <c:v>6.1757431987468303E-2</c:v>
                </c:pt>
                <c:pt idx="26">
                  <c:v>2.3807271712593003E-2</c:v>
                </c:pt>
                <c:pt idx="27">
                  <c:v>1.2125601462303015E-2</c:v>
                </c:pt>
                <c:pt idx="28">
                  <c:v>-5.6336396075385986E-3</c:v>
                </c:pt>
                <c:pt idx="29">
                  <c:v>3.1644835807663307E-2</c:v>
                </c:pt>
                <c:pt idx="30">
                  <c:v>-1.078341150142148E-2</c:v>
                </c:pt>
                <c:pt idx="31">
                  <c:v>3.0244151886883897E-2</c:v>
                </c:pt>
                <c:pt idx="32">
                  <c:v>3.7905030760758907E-2</c:v>
                </c:pt>
                <c:pt idx="33">
                  <c:v>-4.2812837842419738E-3</c:v>
                </c:pt>
                <c:pt idx="34">
                  <c:v>3.0629844643933257E-2</c:v>
                </c:pt>
                <c:pt idx="35">
                  <c:v>7.4961737873557865E-3</c:v>
                </c:pt>
                <c:pt idx="36">
                  <c:v>1.2892022226098643E-2</c:v>
                </c:pt>
                <c:pt idx="37">
                  <c:v>-3.2417924892203853E-2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Forecast</c:v>
                </c:pt>
              </c:strCache>
            </c:strRef>
          </c:tx>
          <c:spPr>
            <a:solidFill>
              <a:schemeClr val="bg1"/>
            </a:solidFill>
            <a:ln>
              <a:solidFill>
                <a:schemeClr val="tx1"/>
              </a:solidFill>
            </a:ln>
          </c:spPr>
          <c:invertIfNegative val="0"/>
          <c:dPt>
            <c:idx val="38"/>
            <c:invertIfNegative val="0"/>
            <c:bubble3D val="0"/>
            <c:spPr>
              <a:solidFill>
                <a:schemeClr val="bg1"/>
              </a:solidFill>
              <a:ln w="6350">
                <a:solidFill>
                  <a:schemeClr val="tx1"/>
                </a:solidFill>
              </a:ln>
            </c:spPr>
          </c:dPt>
          <c:dPt>
            <c:idx val="39"/>
            <c:invertIfNegative val="0"/>
            <c:bubble3D val="0"/>
            <c:spPr>
              <a:solidFill>
                <a:schemeClr val="bg1"/>
              </a:solidFill>
              <a:ln w="6350">
                <a:solidFill>
                  <a:schemeClr val="tx1"/>
                </a:solidFill>
              </a:ln>
            </c:spPr>
          </c:dPt>
          <c:cat>
            <c:numRef>
              <c:f>Sheet1!$A$2:$A$41</c:f>
              <c:numCache>
                <c:formatCode>General</c:formatCode>
                <c:ptCount val="40"/>
                <c:pt idx="0">
                  <c:v>1976</c:v>
                </c:pt>
                <c:pt idx="1">
                  <c:v>1977</c:v>
                </c:pt>
                <c:pt idx="2">
                  <c:v>1978</c:v>
                </c:pt>
                <c:pt idx="3">
                  <c:v>1979</c:v>
                </c:pt>
                <c:pt idx="4">
                  <c:v>1980</c:v>
                </c:pt>
                <c:pt idx="5">
                  <c:v>1981</c:v>
                </c:pt>
                <c:pt idx="6">
                  <c:v>1982</c:v>
                </c:pt>
                <c:pt idx="7">
                  <c:v>1983</c:v>
                </c:pt>
                <c:pt idx="8">
                  <c:v>1984</c:v>
                </c:pt>
                <c:pt idx="9">
                  <c:v>1985</c:v>
                </c:pt>
                <c:pt idx="10">
                  <c:v>1986</c:v>
                </c:pt>
                <c:pt idx="11">
                  <c:v>1987</c:v>
                </c:pt>
                <c:pt idx="12">
                  <c:v>1988</c:v>
                </c:pt>
                <c:pt idx="13">
                  <c:v>1989</c:v>
                </c:pt>
                <c:pt idx="14">
                  <c:v>1990</c:v>
                </c:pt>
                <c:pt idx="15">
                  <c:v>1991</c:v>
                </c:pt>
                <c:pt idx="16">
                  <c:v>1992</c:v>
                </c:pt>
                <c:pt idx="17">
                  <c:v>1993</c:v>
                </c:pt>
                <c:pt idx="18">
                  <c:v>1994</c:v>
                </c:pt>
                <c:pt idx="19">
                  <c:v>1995</c:v>
                </c:pt>
                <c:pt idx="20">
                  <c:v>1996</c:v>
                </c:pt>
                <c:pt idx="21">
                  <c:v>1997</c:v>
                </c:pt>
                <c:pt idx="22">
                  <c:v>1998</c:v>
                </c:pt>
                <c:pt idx="23">
                  <c:v>1999</c:v>
                </c:pt>
                <c:pt idx="24">
                  <c:v>2000</c:v>
                </c:pt>
                <c:pt idx="25">
                  <c:v>2001</c:v>
                </c:pt>
                <c:pt idx="26">
                  <c:v>2002</c:v>
                </c:pt>
                <c:pt idx="27">
                  <c:v>2003</c:v>
                </c:pt>
                <c:pt idx="28">
                  <c:v>2004</c:v>
                </c:pt>
                <c:pt idx="29">
                  <c:v>2005</c:v>
                </c:pt>
                <c:pt idx="30">
                  <c:v>2006</c:v>
                </c:pt>
                <c:pt idx="31">
                  <c:v>2007</c:v>
                </c:pt>
                <c:pt idx="32">
                  <c:v>2008</c:v>
                </c:pt>
                <c:pt idx="33">
                  <c:v>2009</c:v>
                </c:pt>
                <c:pt idx="34">
                  <c:v>2010</c:v>
                </c:pt>
                <c:pt idx="35">
                  <c:v>2011</c:v>
                </c:pt>
                <c:pt idx="36">
                  <c:v>2012</c:v>
                </c:pt>
                <c:pt idx="37">
                  <c:v>2013</c:v>
                </c:pt>
                <c:pt idx="38">
                  <c:v>2014</c:v>
                </c:pt>
                <c:pt idx="39">
                  <c:v>2015</c:v>
                </c:pt>
              </c:numCache>
            </c:numRef>
          </c:cat>
          <c:val>
            <c:numRef>
              <c:f>Sheet1!$C$2:$C$41</c:f>
              <c:numCache>
                <c:formatCode>General</c:formatCode>
                <c:ptCount val="40"/>
                <c:pt idx="38" formatCode="0.0%">
                  <c:v>2.1950089342751555E-2</c:v>
                </c:pt>
                <c:pt idx="39" formatCode="0.0%">
                  <c:v>2.079706209679788E-3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100"/>
        <c:axId val="128075264"/>
        <c:axId val="128076800"/>
      </c:barChart>
      <c:lineChart>
        <c:grouping val="standard"/>
        <c:varyColors val="0"/>
        <c:ser>
          <c:idx val="2"/>
          <c:order val="2"/>
          <c:tx>
            <c:strRef>
              <c:f>Sheet1!$D$1</c:f>
              <c:strCache>
                <c:ptCount val="1"/>
                <c:pt idx="0">
                  <c:v>Average (1975–1991)</c:v>
                </c:pt>
              </c:strCache>
            </c:strRef>
          </c:tx>
          <c:spPr>
            <a:ln w="12700">
              <a:solidFill>
                <a:schemeClr val="tx1"/>
              </a:solidFill>
              <a:prstDash val="sysDot"/>
            </a:ln>
          </c:spPr>
          <c:marker>
            <c:symbol val="none"/>
          </c:marker>
          <c:dPt>
            <c:idx val="15"/>
            <c:bubble3D val="0"/>
          </c:dPt>
          <c:dLbls>
            <c:dLbl>
              <c:idx val="7"/>
              <c:layout>
                <c:manualLayout>
                  <c:x val="-3.1128402661433276E-2"/>
                  <c:y val="-3.0386740331491711E-2"/>
                </c:manualLayout>
              </c:layout>
              <c:numFmt formatCode="0.0%" sourceLinked="0"/>
              <c:spPr/>
              <c:txPr>
                <a:bodyPr/>
                <a:lstStyle/>
                <a:p>
                  <a:pPr>
                    <a:defRPr/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numFmt formatCode="0.0%" sourceLinked="0"/>
            <c:showLegendKey val="0"/>
            <c:showVal val="0"/>
            <c:showCatName val="0"/>
            <c:showSerName val="0"/>
            <c:showPercent val="0"/>
            <c:showBubbleSize val="0"/>
          </c:dLbls>
          <c:cat>
            <c:numRef>
              <c:f>Sheet1!$A$2:$A$40</c:f>
              <c:numCache>
                <c:formatCode>General</c:formatCode>
                <c:ptCount val="39"/>
                <c:pt idx="0">
                  <c:v>1976</c:v>
                </c:pt>
                <c:pt idx="1">
                  <c:v>1977</c:v>
                </c:pt>
                <c:pt idx="2">
                  <c:v>1978</c:v>
                </c:pt>
                <c:pt idx="3">
                  <c:v>1979</c:v>
                </c:pt>
                <c:pt idx="4">
                  <c:v>1980</c:v>
                </c:pt>
                <c:pt idx="5">
                  <c:v>1981</c:v>
                </c:pt>
                <c:pt idx="6">
                  <c:v>1982</c:v>
                </c:pt>
                <c:pt idx="7">
                  <c:v>1983</c:v>
                </c:pt>
                <c:pt idx="8">
                  <c:v>1984</c:v>
                </c:pt>
                <c:pt idx="9">
                  <c:v>1985</c:v>
                </c:pt>
                <c:pt idx="10">
                  <c:v>1986</c:v>
                </c:pt>
                <c:pt idx="11">
                  <c:v>1987</c:v>
                </c:pt>
                <c:pt idx="12">
                  <c:v>1988</c:v>
                </c:pt>
                <c:pt idx="13">
                  <c:v>1989</c:v>
                </c:pt>
                <c:pt idx="14">
                  <c:v>1990</c:v>
                </c:pt>
                <c:pt idx="15">
                  <c:v>1991</c:v>
                </c:pt>
                <c:pt idx="16">
                  <c:v>1992</c:v>
                </c:pt>
                <c:pt idx="17">
                  <c:v>1993</c:v>
                </c:pt>
                <c:pt idx="18">
                  <c:v>1994</c:v>
                </c:pt>
                <c:pt idx="19">
                  <c:v>1995</c:v>
                </c:pt>
                <c:pt idx="20">
                  <c:v>1996</c:v>
                </c:pt>
                <c:pt idx="21">
                  <c:v>1997</c:v>
                </c:pt>
                <c:pt idx="22">
                  <c:v>1998</c:v>
                </c:pt>
                <c:pt idx="23">
                  <c:v>1999</c:v>
                </c:pt>
                <c:pt idx="24">
                  <c:v>2000</c:v>
                </c:pt>
                <c:pt idx="25">
                  <c:v>2001</c:v>
                </c:pt>
                <c:pt idx="26">
                  <c:v>2002</c:v>
                </c:pt>
                <c:pt idx="27">
                  <c:v>2003</c:v>
                </c:pt>
                <c:pt idx="28">
                  <c:v>2004</c:v>
                </c:pt>
                <c:pt idx="29">
                  <c:v>2005</c:v>
                </c:pt>
                <c:pt idx="30">
                  <c:v>2006</c:v>
                </c:pt>
                <c:pt idx="31">
                  <c:v>2007</c:v>
                </c:pt>
                <c:pt idx="32">
                  <c:v>2008</c:v>
                </c:pt>
                <c:pt idx="33">
                  <c:v>2009</c:v>
                </c:pt>
                <c:pt idx="34">
                  <c:v>2010</c:v>
                </c:pt>
                <c:pt idx="35">
                  <c:v>2011</c:v>
                </c:pt>
                <c:pt idx="36">
                  <c:v>2012</c:v>
                </c:pt>
                <c:pt idx="37">
                  <c:v>2013</c:v>
                </c:pt>
                <c:pt idx="38">
                  <c:v>2014</c:v>
                </c:pt>
              </c:numCache>
            </c:numRef>
          </c:cat>
          <c:val>
            <c:numRef>
              <c:f>Sheet1!$D$2:$D$41</c:f>
              <c:numCache>
                <c:formatCode>0.0%</c:formatCode>
                <c:ptCount val="40"/>
                <c:pt idx="0">
                  <c:v>2.7306344810971162E-2</c:v>
                </c:pt>
                <c:pt idx="1">
                  <c:v>2.7306344810971162E-2</c:v>
                </c:pt>
                <c:pt idx="2">
                  <c:v>2.7306344810971162E-2</c:v>
                </c:pt>
                <c:pt idx="3">
                  <c:v>2.7306344810971162E-2</c:v>
                </c:pt>
                <c:pt idx="4">
                  <c:v>2.7306344810971162E-2</c:v>
                </c:pt>
                <c:pt idx="5">
                  <c:v>2.7306344810971162E-2</c:v>
                </c:pt>
                <c:pt idx="6">
                  <c:v>2.7306344810971162E-2</c:v>
                </c:pt>
                <c:pt idx="7">
                  <c:v>2.7306344810971162E-2</c:v>
                </c:pt>
                <c:pt idx="8">
                  <c:v>2.7306344810971162E-2</c:v>
                </c:pt>
                <c:pt idx="9">
                  <c:v>2.7306344810971162E-2</c:v>
                </c:pt>
                <c:pt idx="10">
                  <c:v>2.7306344810971162E-2</c:v>
                </c:pt>
                <c:pt idx="11">
                  <c:v>2.7306344810971162E-2</c:v>
                </c:pt>
                <c:pt idx="12">
                  <c:v>2.7306344810971162E-2</c:v>
                </c:pt>
                <c:pt idx="13">
                  <c:v>2.7306344810971162E-2</c:v>
                </c:pt>
                <c:pt idx="14">
                  <c:v>2.7306344810971162E-2</c:v>
                </c:pt>
                <c:pt idx="15">
                  <c:v>2.7306344810971162E-2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Average (1991–1996)</c:v>
                </c:pt>
              </c:strCache>
            </c:strRef>
          </c:tx>
          <c:spPr>
            <a:ln w="12700">
              <a:solidFill>
                <a:schemeClr val="tx1"/>
              </a:solidFill>
              <a:prstDash val="sysDash"/>
            </a:ln>
          </c:spPr>
          <c:marker>
            <c:symbol val="none"/>
          </c:marker>
          <c:dLbls>
            <c:dLbl>
              <c:idx val="17"/>
              <c:layout>
                <c:manualLayout>
                  <c:x val="-6.412178477690289E-2"/>
                  <c:y val="3.3149117213960855E-2"/>
                </c:manualLayout>
              </c:layout>
              <c:tx>
                <c:rich>
                  <a:bodyPr/>
                  <a:lstStyle/>
                  <a:p>
                    <a:pPr>
                      <a:defRPr/>
                    </a:pPr>
                    <a:r>
                      <a:rPr lang="en-US" dirty="0" smtClean="0"/>
                      <a:t>-1.2</a:t>
                    </a:r>
                    <a:r>
                      <a:rPr lang="en-US" dirty="0"/>
                      <a:t>%</a:t>
                    </a:r>
                  </a:p>
                </c:rich>
              </c:tx>
              <c:numFmt formatCode="0.0%" sourceLinked="0"/>
              <c:spPr/>
              <c:showLegendKey val="0"/>
              <c:showVal val="1"/>
              <c:showCatName val="0"/>
              <c:showSerName val="0"/>
              <c:showPercent val="0"/>
              <c:showBubbleSize val="0"/>
            </c:dLbl>
            <c:numFmt formatCode="0.0%" sourceLinked="0"/>
            <c:showLegendKey val="0"/>
            <c:showVal val="0"/>
            <c:showCatName val="0"/>
            <c:showSerName val="0"/>
            <c:showPercent val="0"/>
            <c:showBubbleSize val="0"/>
          </c:dLbls>
          <c:cat>
            <c:numRef>
              <c:f>Sheet1!$A$2:$A$40</c:f>
              <c:numCache>
                <c:formatCode>General</c:formatCode>
                <c:ptCount val="39"/>
                <c:pt idx="0">
                  <c:v>1976</c:v>
                </c:pt>
                <c:pt idx="1">
                  <c:v>1977</c:v>
                </c:pt>
                <c:pt idx="2">
                  <c:v>1978</c:v>
                </c:pt>
                <c:pt idx="3">
                  <c:v>1979</c:v>
                </c:pt>
                <c:pt idx="4">
                  <c:v>1980</c:v>
                </c:pt>
                <c:pt idx="5">
                  <c:v>1981</c:v>
                </c:pt>
                <c:pt idx="6">
                  <c:v>1982</c:v>
                </c:pt>
                <c:pt idx="7">
                  <c:v>1983</c:v>
                </c:pt>
                <c:pt idx="8">
                  <c:v>1984</c:v>
                </c:pt>
                <c:pt idx="9">
                  <c:v>1985</c:v>
                </c:pt>
                <c:pt idx="10">
                  <c:v>1986</c:v>
                </c:pt>
                <c:pt idx="11">
                  <c:v>1987</c:v>
                </c:pt>
                <c:pt idx="12">
                  <c:v>1988</c:v>
                </c:pt>
                <c:pt idx="13">
                  <c:v>1989</c:v>
                </c:pt>
                <c:pt idx="14">
                  <c:v>1990</c:v>
                </c:pt>
                <c:pt idx="15">
                  <c:v>1991</c:v>
                </c:pt>
                <c:pt idx="16">
                  <c:v>1992</c:v>
                </c:pt>
                <c:pt idx="17">
                  <c:v>1993</c:v>
                </c:pt>
                <c:pt idx="18">
                  <c:v>1994</c:v>
                </c:pt>
                <c:pt idx="19">
                  <c:v>1995</c:v>
                </c:pt>
                <c:pt idx="20">
                  <c:v>1996</c:v>
                </c:pt>
                <c:pt idx="21">
                  <c:v>1997</c:v>
                </c:pt>
                <c:pt idx="22">
                  <c:v>1998</c:v>
                </c:pt>
                <c:pt idx="23">
                  <c:v>1999</c:v>
                </c:pt>
                <c:pt idx="24">
                  <c:v>2000</c:v>
                </c:pt>
                <c:pt idx="25">
                  <c:v>2001</c:v>
                </c:pt>
                <c:pt idx="26">
                  <c:v>2002</c:v>
                </c:pt>
                <c:pt idx="27">
                  <c:v>2003</c:v>
                </c:pt>
                <c:pt idx="28">
                  <c:v>2004</c:v>
                </c:pt>
                <c:pt idx="29">
                  <c:v>2005</c:v>
                </c:pt>
                <c:pt idx="30">
                  <c:v>2006</c:v>
                </c:pt>
                <c:pt idx="31">
                  <c:v>2007</c:v>
                </c:pt>
                <c:pt idx="32">
                  <c:v>2008</c:v>
                </c:pt>
                <c:pt idx="33">
                  <c:v>2009</c:v>
                </c:pt>
                <c:pt idx="34">
                  <c:v>2010</c:v>
                </c:pt>
                <c:pt idx="35">
                  <c:v>2011</c:v>
                </c:pt>
                <c:pt idx="36">
                  <c:v>2012</c:v>
                </c:pt>
                <c:pt idx="37">
                  <c:v>2013</c:v>
                </c:pt>
                <c:pt idx="38">
                  <c:v>2014</c:v>
                </c:pt>
              </c:numCache>
            </c:numRef>
          </c:cat>
          <c:val>
            <c:numRef>
              <c:f>Sheet1!$E$2:$E$41</c:f>
              <c:numCache>
                <c:formatCode>General</c:formatCode>
                <c:ptCount val="40"/>
                <c:pt idx="15" formatCode="0.0%">
                  <c:v>-1.1905697288214556E-2</c:v>
                </c:pt>
                <c:pt idx="16" formatCode="0.0%">
                  <c:v>-1.1905697288214556E-2</c:v>
                </c:pt>
                <c:pt idx="17" formatCode="0.0%">
                  <c:v>-1.1905697288214556E-2</c:v>
                </c:pt>
                <c:pt idx="18" formatCode="0.0%">
                  <c:v>-1.1905697288214556E-2</c:v>
                </c:pt>
                <c:pt idx="19" formatCode="0.0%">
                  <c:v>-1.1905697288214556E-2</c:v>
                </c:pt>
                <c:pt idx="20" formatCode="0.0%">
                  <c:v>-1.1905697288214556E-2</c:v>
                </c:pt>
              </c:numCache>
            </c:numRef>
          </c:val>
          <c:smooth val="0"/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Average (1996–2010)</c:v>
                </c:pt>
              </c:strCache>
            </c:strRef>
          </c:tx>
          <c:spPr>
            <a:ln w="12700">
              <a:solidFill>
                <a:schemeClr val="tx1"/>
              </a:solidFill>
            </a:ln>
          </c:spPr>
          <c:marker>
            <c:symbol val="none"/>
          </c:marker>
          <c:dPt>
            <c:idx val="21"/>
            <c:bubble3D val="0"/>
            <c:spPr>
              <a:ln w="12700">
                <a:solidFill>
                  <a:schemeClr val="tx1"/>
                </a:solidFill>
                <a:prstDash val="solid"/>
              </a:ln>
            </c:spPr>
          </c:dPt>
          <c:dLbls>
            <c:dLbl>
              <c:idx val="34"/>
              <c:layout>
                <c:manualLayout>
                  <c:x val="-0.20970713371912944"/>
                  <c:y val="-2.762430939226519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</c:dLbl>
            <c:numFmt formatCode="0.0%" sourceLinked="0"/>
            <c:showLegendKey val="0"/>
            <c:showVal val="0"/>
            <c:showCatName val="0"/>
            <c:showSerName val="0"/>
            <c:showPercent val="0"/>
            <c:showBubbleSize val="0"/>
          </c:dLbls>
          <c:cat>
            <c:numRef>
              <c:f>Sheet1!$A$2:$A$40</c:f>
              <c:numCache>
                <c:formatCode>General</c:formatCode>
                <c:ptCount val="39"/>
                <c:pt idx="0">
                  <c:v>1976</c:v>
                </c:pt>
                <c:pt idx="1">
                  <c:v>1977</c:v>
                </c:pt>
                <c:pt idx="2">
                  <c:v>1978</c:v>
                </c:pt>
                <c:pt idx="3">
                  <c:v>1979</c:v>
                </c:pt>
                <c:pt idx="4">
                  <c:v>1980</c:v>
                </c:pt>
                <c:pt idx="5">
                  <c:v>1981</c:v>
                </c:pt>
                <c:pt idx="6">
                  <c:v>1982</c:v>
                </c:pt>
                <c:pt idx="7">
                  <c:v>1983</c:v>
                </c:pt>
                <c:pt idx="8">
                  <c:v>1984</c:v>
                </c:pt>
                <c:pt idx="9">
                  <c:v>1985</c:v>
                </c:pt>
                <c:pt idx="10">
                  <c:v>1986</c:v>
                </c:pt>
                <c:pt idx="11">
                  <c:v>1987</c:v>
                </c:pt>
                <c:pt idx="12">
                  <c:v>1988</c:v>
                </c:pt>
                <c:pt idx="13">
                  <c:v>1989</c:v>
                </c:pt>
                <c:pt idx="14">
                  <c:v>1990</c:v>
                </c:pt>
                <c:pt idx="15">
                  <c:v>1991</c:v>
                </c:pt>
                <c:pt idx="16">
                  <c:v>1992</c:v>
                </c:pt>
                <c:pt idx="17">
                  <c:v>1993</c:v>
                </c:pt>
                <c:pt idx="18">
                  <c:v>1994</c:v>
                </c:pt>
                <c:pt idx="19">
                  <c:v>1995</c:v>
                </c:pt>
                <c:pt idx="20">
                  <c:v>1996</c:v>
                </c:pt>
                <c:pt idx="21">
                  <c:v>1997</c:v>
                </c:pt>
                <c:pt idx="22">
                  <c:v>1998</c:v>
                </c:pt>
                <c:pt idx="23">
                  <c:v>1999</c:v>
                </c:pt>
                <c:pt idx="24">
                  <c:v>2000</c:v>
                </c:pt>
                <c:pt idx="25">
                  <c:v>2001</c:v>
                </c:pt>
                <c:pt idx="26">
                  <c:v>2002</c:v>
                </c:pt>
                <c:pt idx="27">
                  <c:v>2003</c:v>
                </c:pt>
                <c:pt idx="28">
                  <c:v>2004</c:v>
                </c:pt>
                <c:pt idx="29">
                  <c:v>2005</c:v>
                </c:pt>
                <c:pt idx="30">
                  <c:v>2006</c:v>
                </c:pt>
                <c:pt idx="31">
                  <c:v>2007</c:v>
                </c:pt>
                <c:pt idx="32">
                  <c:v>2008</c:v>
                </c:pt>
                <c:pt idx="33">
                  <c:v>2009</c:v>
                </c:pt>
                <c:pt idx="34">
                  <c:v>2010</c:v>
                </c:pt>
                <c:pt idx="35">
                  <c:v>2011</c:v>
                </c:pt>
                <c:pt idx="36">
                  <c:v>2012</c:v>
                </c:pt>
                <c:pt idx="37">
                  <c:v>2013</c:v>
                </c:pt>
                <c:pt idx="38">
                  <c:v>2014</c:v>
                </c:pt>
              </c:numCache>
            </c:numRef>
          </c:cat>
          <c:val>
            <c:numRef>
              <c:f>Sheet1!$F$2:$F$41</c:f>
              <c:numCache>
                <c:formatCode>General</c:formatCode>
                <c:ptCount val="40"/>
                <c:pt idx="20" formatCode="0.0%">
                  <c:v>2.2975235423186247E-2</c:v>
                </c:pt>
                <c:pt idx="21" formatCode="0.0%">
                  <c:v>2.2975235423186247E-2</c:v>
                </c:pt>
                <c:pt idx="22" formatCode="0.0%">
                  <c:v>2.2975235423186247E-2</c:v>
                </c:pt>
                <c:pt idx="23" formatCode="0.0%">
                  <c:v>2.2975235423186247E-2</c:v>
                </c:pt>
                <c:pt idx="24" formatCode="0.0%">
                  <c:v>2.2975235423186247E-2</c:v>
                </c:pt>
                <c:pt idx="25" formatCode="0.0%">
                  <c:v>2.2975235423186247E-2</c:v>
                </c:pt>
                <c:pt idx="26" formatCode="0.0%">
                  <c:v>2.2975235423186247E-2</c:v>
                </c:pt>
                <c:pt idx="27" formatCode="0.0%">
                  <c:v>2.2975235423186247E-2</c:v>
                </c:pt>
                <c:pt idx="28" formatCode="0.0%">
                  <c:v>2.2975235423186247E-2</c:v>
                </c:pt>
                <c:pt idx="29" formatCode="0.0%">
                  <c:v>2.2975235423186247E-2</c:v>
                </c:pt>
                <c:pt idx="30" formatCode="0.0%">
                  <c:v>2.2975235423186247E-2</c:v>
                </c:pt>
                <c:pt idx="31" formatCode="0.0%">
                  <c:v>2.2975235423186247E-2</c:v>
                </c:pt>
                <c:pt idx="32" formatCode="0.0%">
                  <c:v>2.2975235423186247E-2</c:v>
                </c:pt>
                <c:pt idx="33" formatCode="0.0%">
                  <c:v>2.2975235423186247E-2</c:v>
                </c:pt>
                <c:pt idx="34" formatCode="0.0%">
                  <c:v>2.2975235423186247E-2</c:v>
                </c:pt>
              </c:numCache>
            </c:numRef>
          </c:val>
          <c:smooth val="0"/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Average (2010–2015)</c:v>
                </c:pt>
              </c:strCache>
            </c:strRef>
          </c:tx>
          <c:spPr>
            <a:ln w="12700">
              <a:solidFill>
                <a:schemeClr val="tx1"/>
              </a:solidFill>
              <a:prstDash val="dashDot"/>
            </a:ln>
          </c:spPr>
          <c:marker>
            <c:symbol val="none"/>
          </c:marker>
          <c:dLbls>
            <c:dLbl>
              <c:idx val="37"/>
              <c:layout>
                <c:manualLayout>
                  <c:x val="-5.7098765432098762E-2"/>
                  <c:y val="-8.066310522427293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</c:dLbl>
            <c:showLegendKey val="0"/>
            <c:showVal val="0"/>
            <c:showCatName val="0"/>
            <c:showSerName val="0"/>
            <c:showPercent val="0"/>
            <c:showBubbleSize val="0"/>
          </c:dLbls>
          <c:val>
            <c:numRef>
              <c:f>Sheet1!$G$2:$G$41</c:f>
              <c:numCache>
                <c:formatCode>General</c:formatCode>
                <c:ptCount val="40"/>
                <c:pt idx="34" formatCode="0.0%">
                  <c:v>2.2250758213342436E-3</c:v>
                </c:pt>
                <c:pt idx="35" formatCode="0.0%">
                  <c:v>2.2250758213342436E-3</c:v>
                </c:pt>
                <c:pt idx="36" formatCode="0.0%">
                  <c:v>2.2250758213342436E-3</c:v>
                </c:pt>
                <c:pt idx="37" formatCode="0.0%">
                  <c:v>2.2250758213342436E-3</c:v>
                </c:pt>
                <c:pt idx="38" formatCode="0.0%">
                  <c:v>2.2250758213342436E-3</c:v>
                </c:pt>
                <c:pt idx="39" formatCode="0.0%">
                  <c:v>2.2250758213342436E-3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28075264"/>
        <c:axId val="128076800"/>
      </c:lineChart>
      <c:catAx>
        <c:axId val="12807526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low"/>
        <c:spPr>
          <a:ln w="6350">
            <a:solidFill>
              <a:schemeClr val="tx1"/>
            </a:solidFill>
            <a:prstDash val="solid"/>
          </a:ln>
        </c:spPr>
        <c:txPr>
          <a:bodyPr rot="-2700000" vert="horz"/>
          <a:lstStyle/>
          <a:p>
            <a:pPr>
              <a:defRPr/>
            </a:pPr>
            <a:endParaRPr lang="en-US"/>
          </a:p>
        </c:txPr>
        <c:crossAx val="128076800"/>
        <c:crosses val="autoZero"/>
        <c:auto val="1"/>
        <c:lblAlgn val="ctr"/>
        <c:lblOffset val="0"/>
        <c:tickLblSkip val="3"/>
        <c:tickMarkSkip val="3"/>
        <c:noMultiLvlLbl val="0"/>
      </c:catAx>
      <c:valAx>
        <c:axId val="128076800"/>
        <c:scaling>
          <c:orientation val="minMax"/>
        </c:scaling>
        <c:delete val="0"/>
        <c:axPos val="l"/>
        <c:numFmt formatCode="0%" sourceLinked="0"/>
        <c:majorTickMark val="out"/>
        <c:minorTickMark val="none"/>
        <c:tickLblPos val="nextTo"/>
        <c:spPr>
          <a:ln w="6350">
            <a:solidFill>
              <a:schemeClr val="tx1"/>
            </a:solidFill>
            <a:prstDash val="solid"/>
          </a:ln>
        </c:spPr>
        <c:txPr>
          <a:bodyPr rot="0" vert="horz"/>
          <a:lstStyle/>
          <a:p>
            <a:pPr>
              <a:defRPr/>
            </a:pPr>
            <a:endParaRPr lang="en-US"/>
          </a:p>
        </c:txPr>
        <c:crossAx val="128075264"/>
        <c:crosses val="autoZero"/>
        <c:crossBetween val="between"/>
        <c:majorUnit val="2.0000000000000004E-2"/>
      </c:valAx>
      <c:spPr>
        <a:noFill/>
        <a:ln w="21544">
          <a:noFill/>
        </a:ln>
      </c:spPr>
    </c:plotArea>
    <c:legend>
      <c:legendPos val="b"/>
      <c:layout>
        <c:manualLayout>
          <c:xMode val="edge"/>
          <c:yMode val="edge"/>
          <c:x val="5.8231102362204724E-2"/>
          <c:y val="0.80398257188004585"/>
          <c:w val="0.92233818897637798"/>
          <c:h val="0.10430151588674751"/>
        </c:manualLayout>
      </c:layout>
      <c:overlay val="0"/>
      <c:txPr>
        <a:bodyPr/>
        <a:lstStyle/>
        <a:p>
          <a:pPr>
            <a:defRPr sz="1800" baseline="12000"/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</c:spPr>
  <c:txPr>
    <a:bodyPr/>
    <a:lstStyle/>
    <a:p>
      <a:pPr>
        <a:defRPr sz="1200" b="0" i="0" u="none" strike="noStrike" baseline="0">
          <a:solidFill>
            <a:schemeClr val="tx1"/>
          </a:solidFill>
          <a:latin typeface="Arial" panose="020B0604020202020204" pitchFamily="34" charset="0"/>
          <a:ea typeface="Arial Narrow"/>
          <a:cs typeface="Arial" panose="020B0604020202020204" pitchFamily="34" charset="0"/>
        </a:defRPr>
      </a:pPr>
      <a:endParaRPr lang="en-US"/>
    </a:p>
  </c:txPr>
  <c:externalData r:id="rId1">
    <c:autoUpdate val="0"/>
  </c:externalData>
  <c:userShapes r:id="rId2"/>
</c:chartSpace>
</file>

<file path=ppt/charts/chart8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CA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7.3185452512880333E-2"/>
          <c:y val="4.7046998031496062E-2"/>
          <c:w val="0.90701054729269948"/>
          <c:h val="0.67474807452347152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British Columbia</c:v>
                </c:pt>
              </c:strCache>
            </c:strRef>
          </c:tx>
          <c:spPr>
            <a:ln w="12700">
              <a:solidFill>
                <a:srgbClr val="8B9B3C"/>
              </a:solidFill>
              <a:prstDash val="solid"/>
            </a:ln>
          </c:spPr>
          <c:marker>
            <c:symbol val="square"/>
            <c:size val="8"/>
            <c:spPr>
              <a:solidFill>
                <a:srgbClr val="8B9B3C"/>
              </a:solidFill>
              <a:ln w="6350">
                <a:solidFill>
                  <a:schemeClr val="tx1"/>
                </a:solidFill>
              </a:ln>
            </c:spPr>
          </c:marker>
          <c:dPt>
            <c:idx val="38"/>
            <c:bubble3D val="0"/>
          </c:dPt>
          <c:dPt>
            <c:idx val="39"/>
            <c:marker>
              <c:symbol val="circle"/>
              <c:size val="8"/>
              <c:spPr>
                <a:solidFill>
                  <a:schemeClr val="bg1"/>
                </a:solidFill>
                <a:ln w="6350">
                  <a:solidFill>
                    <a:schemeClr val="tx1"/>
                  </a:solidFill>
                </a:ln>
              </c:spPr>
            </c:marker>
            <c:bubble3D val="0"/>
          </c:dPt>
          <c:dPt>
            <c:idx val="40"/>
            <c:marker>
              <c:symbol val="circle"/>
              <c:size val="8"/>
              <c:spPr>
                <a:solidFill>
                  <a:schemeClr val="bg1"/>
                </a:solidFill>
                <a:ln w="6350">
                  <a:solidFill>
                    <a:schemeClr val="tx1"/>
                  </a:solidFill>
                </a:ln>
              </c:spPr>
            </c:marker>
            <c:bubble3D val="0"/>
          </c:dPt>
          <c:cat>
            <c:numRef>
              <c:f>Sheet1!$A$2:$A$42</c:f>
              <c:numCache>
                <c:formatCode>General</c:formatCode>
                <c:ptCount val="41"/>
                <c:pt idx="0">
                  <c:v>1975</c:v>
                </c:pt>
                <c:pt idx="1">
                  <c:v>1976</c:v>
                </c:pt>
                <c:pt idx="2">
                  <c:v>1977</c:v>
                </c:pt>
                <c:pt idx="3">
                  <c:v>1978</c:v>
                </c:pt>
                <c:pt idx="4">
                  <c:v>1979</c:v>
                </c:pt>
                <c:pt idx="5">
                  <c:v>1980</c:v>
                </c:pt>
                <c:pt idx="6">
                  <c:v>1981</c:v>
                </c:pt>
                <c:pt idx="7">
                  <c:v>1982</c:v>
                </c:pt>
                <c:pt idx="8">
                  <c:v>1983</c:v>
                </c:pt>
                <c:pt idx="9">
                  <c:v>1984</c:v>
                </c:pt>
                <c:pt idx="10">
                  <c:v>1985</c:v>
                </c:pt>
                <c:pt idx="11">
                  <c:v>1986</c:v>
                </c:pt>
                <c:pt idx="12">
                  <c:v>1987</c:v>
                </c:pt>
                <c:pt idx="13">
                  <c:v>1988</c:v>
                </c:pt>
                <c:pt idx="14">
                  <c:v>1989</c:v>
                </c:pt>
                <c:pt idx="15">
                  <c:v>1990</c:v>
                </c:pt>
                <c:pt idx="16">
                  <c:v>1991</c:v>
                </c:pt>
                <c:pt idx="17">
                  <c:v>1992</c:v>
                </c:pt>
                <c:pt idx="18">
                  <c:v>1993</c:v>
                </c:pt>
                <c:pt idx="19">
                  <c:v>1994</c:v>
                </c:pt>
                <c:pt idx="20">
                  <c:v>1995</c:v>
                </c:pt>
                <c:pt idx="21">
                  <c:v>1996</c:v>
                </c:pt>
                <c:pt idx="22">
                  <c:v>1997</c:v>
                </c:pt>
                <c:pt idx="23">
                  <c:v>1998</c:v>
                </c:pt>
                <c:pt idx="24">
                  <c:v>1999</c:v>
                </c:pt>
                <c:pt idx="25">
                  <c:v>2000</c:v>
                </c:pt>
                <c:pt idx="26">
                  <c:v>2001</c:v>
                </c:pt>
                <c:pt idx="27">
                  <c:v>2002</c:v>
                </c:pt>
                <c:pt idx="28">
                  <c:v>2003</c:v>
                </c:pt>
                <c:pt idx="29">
                  <c:v>2004</c:v>
                </c:pt>
                <c:pt idx="30">
                  <c:v>2005</c:v>
                </c:pt>
                <c:pt idx="31">
                  <c:v>2006</c:v>
                </c:pt>
                <c:pt idx="32">
                  <c:v>2007</c:v>
                </c:pt>
                <c:pt idx="33">
                  <c:v>2008</c:v>
                </c:pt>
                <c:pt idx="34">
                  <c:v>2009</c:v>
                </c:pt>
                <c:pt idx="35">
                  <c:v>2010</c:v>
                </c:pt>
                <c:pt idx="36">
                  <c:v>2011</c:v>
                </c:pt>
                <c:pt idx="37">
                  <c:v>2012</c:v>
                </c:pt>
                <c:pt idx="38">
                  <c:v>2013</c:v>
                </c:pt>
                <c:pt idx="39">
                  <c:v>2014</c:v>
                </c:pt>
                <c:pt idx="40">
                  <c:v>2015</c:v>
                </c:pt>
              </c:numCache>
            </c:numRef>
          </c:cat>
          <c:val>
            <c:numRef>
              <c:f>Sheet1!$B$2:$B$42</c:f>
              <c:numCache>
                <c:formatCode>General</c:formatCode>
                <c:ptCount val="41"/>
                <c:pt idx="6" formatCode="0.0%">
                  <c:v>7.4836871259926177E-2</c:v>
                </c:pt>
                <c:pt idx="7" formatCode="0.0%">
                  <c:v>8.4161459159841398E-2</c:v>
                </c:pt>
                <c:pt idx="8" formatCode="0.0%">
                  <c:v>8.5531538242636276E-2</c:v>
                </c:pt>
                <c:pt idx="9" formatCode="0.0%">
                  <c:v>8.6880678288481603E-2</c:v>
                </c:pt>
                <c:pt idx="10" formatCode="0.0%">
                  <c:v>8.4706018860930196E-2</c:v>
                </c:pt>
                <c:pt idx="11" formatCode="0.0%">
                  <c:v>8.6488728658779476E-2</c:v>
                </c:pt>
                <c:pt idx="12" formatCode="0.0%">
                  <c:v>8.3833544801147117E-2</c:v>
                </c:pt>
                <c:pt idx="13" formatCode="0.0%">
                  <c:v>8.2412161600799352E-2</c:v>
                </c:pt>
                <c:pt idx="14" formatCode="0.0%">
                  <c:v>8.4347052905800454E-2</c:v>
                </c:pt>
                <c:pt idx="15" formatCode="0.0%">
                  <c:v>9.0982512488060524E-2</c:v>
                </c:pt>
                <c:pt idx="16" formatCode="0.0%">
                  <c:v>9.7172957644186236E-2</c:v>
                </c:pt>
                <c:pt idx="17" formatCode="0.0%">
                  <c:v>9.835063289854068E-2</c:v>
                </c:pt>
                <c:pt idx="18" formatCode="0.0%">
                  <c:v>9.7090104524096249E-2</c:v>
                </c:pt>
                <c:pt idx="19" formatCode="0.0%">
                  <c:v>9.5551860968261723E-2</c:v>
                </c:pt>
                <c:pt idx="20" formatCode="0.0%">
                  <c:v>9.3862690784772468E-2</c:v>
                </c:pt>
                <c:pt idx="21" formatCode="0.0%">
                  <c:v>9.340569009807706E-2</c:v>
                </c:pt>
                <c:pt idx="22" formatCode="0.0%">
                  <c:v>9.2797592602817933E-2</c:v>
                </c:pt>
                <c:pt idx="23" formatCode="0.0%">
                  <c:v>9.6836722063949943E-2</c:v>
                </c:pt>
                <c:pt idx="24" formatCode="0.0%">
                  <c:v>9.9713360377231622E-2</c:v>
                </c:pt>
                <c:pt idx="25" formatCode="0.0%">
                  <c:v>0.10030064517468004</c:v>
                </c:pt>
                <c:pt idx="26" formatCode="0.0%">
                  <c:v>0.10803379936999641</c:v>
                </c:pt>
                <c:pt idx="27" formatCode="0.0%">
                  <c:v>0.11151157328367642</c:v>
                </c:pt>
                <c:pt idx="28" formatCode="0.0%">
                  <c:v>0.11034939288739981</c:v>
                </c:pt>
                <c:pt idx="29" formatCode="0.0%">
                  <c:v>0.10627637044699015</c:v>
                </c:pt>
                <c:pt idx="30" formatCode="0.0%">
                  <c:v>0.10353224846185635</c:v>
                </c:pt>
                <c:pt idx="31" formatCode="0.0%">
                  <c:v>0.10335141965541655</c:v>
                </c:pt>
                <c:pt idx="32" formatCode="0.0%">
                  <c:v>0.10214169520911034</c:v>
                </c:pt>
                <c:pt idx="33" formatCode="0.0%">
                  <c:v>0.10859358825895722</c:v>
                </c:pt>
                <c:pt idx="34" formatCode="0.0%">
                  <c:v>0.11648417843538571</c:v>
                </c:pt>
                <c:pt idx="35" formatCode="0.0%">
                  <c:v>0.11790365400952786</c:v>
                </c:pt>
                <c:pt idx="36" formatCode="0.0%">
                  <c:v>0.11523599885342967</c:v>
                </c:pt>
                <c:pt idx="37" formatCode="0.0%">
                  <c:v>0.11746559496525846</c:v>
                </c:pt>
                <c:pt idx="38" formatCode="0.0%">
                  <c:v>0.11275782945340687</c:v>
                </c:pt>
                <c:pt idx="39" formatCode="0.0%">
                  <c:v>0.11181674848281149</c:v>
                </c:pt>
                <c:pt idx="40" formatCode="0.0%">
                  <c:v>0.10968676463045174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Canada</c:v>
                </c:pt>
              </c:strCache>
            </c:strRef>
          </c:tx>
          <c:spPr>
            <a:ln w="12700">
              <a:solidFill>
                <a:schemeClr val="tx1"/>
              </a:solidFill>
              <a:prstDash val="dash"/>
            </a:ln>
          </c:spPr>
          <c:marker>
            <c:symbol val="none"/>
          </c:marker>
          <c:dPt>
            <c:idx val="38"/>
            <c:bubble3D val="0"/>
          </c:dPt>
          <c:dPt>
            <c:idx val="39"/>
            <c:bubble3D val="0"/>
          </c:dPt>
          <c:cat>
            <c:numRef>
              <c:f>Sheet1!$A$2:$A$42</c:f>
              <c:numCache>
                <c:formatCode>General</c:formatCode>
                <c:ptCount val="41"/>
                <c:pt idx="0">
                  <c:v>1975</c:v>
                </c:pt>
                <c:pt idx="1">
                  <c:v>1976</c:v>
                </c:pt>
                <c:pt idx="2">
                  <c:v>1977</c:v>
                </c:pt>
                <c:pt idx="3">
                  <c:v>1978</c:v>
                </c:pt>
                <c:pt idx="4">
                  <c:v>1979</c:v>
                </c:pt>
                <c:pt idx="5">
                  <c:v>1980</c:v>
                </c:pt>
                <c:pt idx="6">
                  <c:v>1981</c:v>
                </c:pt>
                <c:pt idx="7">
                  <c:v>1982</c:v>
                </c:pt>
                <c:pt idx="8">
                  <c:v>1983</c:v>
                </c:pt>
                <c:pt idx="9">
                  <c:v>1984</c:v>
                </c:pt>
                <c:pt idx="10">
                  <c:v>1985</c:v>
                </c:pt>
                <c:pt idx="11">
                  <c:v>1986</c:v>
                </c:pt>
                <c:pt idx="12">
                  <c:v>1987</c:v>
                </c:pt>
                <c:pt idx="13">
                  <c:v>1988</c:v>
                </c:pt>
                <c:pt idx="14">
                  <c:v>1989</c:v>
                </c:pt>
                <c:pt idx="15">
                  <c:v>1990</c:v>
                </c:pt>
                <c:pt idx="16">
                  <c:v>1991</c:v>
                </c:pt>
                <c:pt idx="17">
                  <c:v>1992</c:v>
                </c:pt>
                <c:pt idx="18">
                  <c:v>1993</c:v>
                </c:pt>
                <c:pt idx="19">
                  <c:v>1994</c:v>
                </c:pt>
                <c:pt idx="20">
                  <c:v>1995</c:v>
                </c:pt>
                <c:pt idx="21">
                  <c:v>1996</c:v>
                </c:pt>
                <c:pt idx="22">
                  <c:v>1997</c:v>
                </c:pt>
                <c:pt idx="23">
                  <c:v>1998</c:v>
                </c:pt>
                <c:pt idx="24">
                  <c:v>1999</c:v>
                </c:pt>
                <c:pt idx="25">
                  <c:v>2000</c:v>
                </c:pt>
                <c:pt idx="26">
                  <c:v>2001</c:v>
                </c:pt>
                <c:pt idx="27">
                  <c:v>2002</c:v>
                </c:pt>
                <c:pt idx="28">
                  <c:v>2003</c:v>
                </c:pt>
                <c:pt idx="29">
                  <c:v>2004</c:v>
                </c:pt>
                <c:pt idx="30">
                  <c:v>2005</c:v>
                </c:pt>
                <c:pt idx="31">
                  <c:v>2006</c:v>
                </c:pt>
                <c:pt idx="32">
                  <c:v>2007</c:v>
                </c:pt>
                <c:pt idx="33">
                  <c:v>2008</c:v>
                </c:pt>
                <c:pt idx="34">
                  <c:v>2009</c:v>
                </c:pt>
                <c:pt idx="35">
                  <c:v>2010</c:v>
                </c:pt>
                <c:pt idx="36">
                  <c:v>2011</c:v>
                </c:pt>
                <c:pt idx="37">
                  <c:v>2012</c:v>
                </c:pt>
                <c:pt idx="38">
                  <c:v>2013</c:v>
                </c:pt>
                <c:pt idx="39">
                  <c:v>2014</c:v>
                </c:pt>
                <c:pt idx="40">
                  <c:v>2015</c:v>
                </c:pt>
              </c:numCache>
            </c:numRef>
          </c:cat>
          <c:val>
            <c:numRef>
              <c:f>Sheet1!$C$2:$C$42</c:f>
              <c:numCache>
                <c:formatCode>0.0%</c:formatCode>
                <c:ptCount val="41"/>
                <c:pt idx="0">
                  <c:v>7.0154847225441144E-2</c:v>
                </c:pt>
                <c:pt idx="1">
                  <c:v>7.0145099083655543E-2</c:v>
                </c:pt>
                <c:pt idx="2">
                  <c:v>6.9796341035650647E-2</c:v>
                </c:pt>
                <c:pt idx="3">
                  <c:v>6.9674086769292251E-2</c:v>
                </c:pt>
                <c:pt idx="4">
                  <c:v>6.8387665529339961E-2</c:v>
                </c:pt>
                <c:pt idx="5">
                  <c:v>7.0733466492581512E-2</c:v>
                </c:pt>
                <c:pt idx="6">
                  <c:v>7.1684013060828236E-2</c:v>
                </c:pt>
                <c:pt idx="7">
                  <c:v>7.9541183525746892E-2</c:v>
                </c:pt>
                <c:pt idx="8">
                  <c:v>8.115810761202405E-2</c:v>
                </c:pt>
                <c:pt idx="9">
                  <c:v>8.0168833718115964E-2</c:v>
                </c:pt>
                <c:pt idx="10">
                  <c:v>8.0388945598148548E-2</c:v>
                </c:pt>
                <c:pt idx="11">
                  <c:v>8.3028201823537567E-2</c:v>
                </c:pt>
                <c:pt idx="12">
                  <c:v>8.2247649932692235E-2</c:v>
                </c:pt>
                <c:pt idx="13">
                  <c:v>8.1830308658077555E-2</c:v>
                </c:pt>
                <c:pt idx="14">
                  <c:v>8.4058173819513762E-2</c:v>
                </c:pt>
                <c:pt idx="15">
                  <c:v>8.8442477278133841E-2</c:v>
                </c:pt>
                <c:pt idx="16">
                  <c:v>9.5335264732031563E-2</c:v>
                </c:pt>
                <c:pt idx="17">
                  <c:v>9.7928723582745403E-2</c:v>
                </c:pt>
                <c:pt idx="18">
                  <c:v>9.6439675904849781E-2</c:v>
                </c:pt>
                <c:pt idx="19">
                  <c:v>9.3009300179476548E-2</c:v>
                </c:pt>
                <c:pt idx="20">
                  <c:v>8.9852170957519115E-2</c:v>
                </c:pt>
                <c:pt idx="21">
                  <c:v>8.7831367229737348E-2</c:v>
                </c:pt>
                <c:pt idx="22">
                  <c:v>8.7357036397884655E-2</c:v>
                </c:pt>
                <c:pt idx="23">
                  <c:v>8.974527053417955E-2</c:v>
                </c:pt>
                <c:pt idx="24">
                  <c:v>9.0301799031571164E-2</c:v>
                </c:pt>
                <c:pt idx="25">
                  <c:v>8.9794728320433295E-2</c:v>
                </c:pt>
                <c:pt idx="26">
                  <c:v>9.446450484815147E-2</c:v>
                </c:pt>
                <c:pt idx="27">
                  <c:v>9.7427037709558101E-2</c:v>
                </c:pt>
                <c:pt idx="28">
                  <c:v>9.9363551856064075E-2</c:v>
                </c:pt>
                <c:pt idx="29">
                  <c:v>9.929153693502589E-2</c:v>
                </c:pt>
                <c:pt idx="30">
                  <c:v>9.9380115523450566E-2</c:v>
                </c:pt>
                <c:pt idx="31">
                  <c:v>0.10130010811149125</c:v>
                </c:pt>
                <c:pt idx="32">
                  <c:v>0.10226868375459446</c:v>
                </c:pt>
                <c:pt idx="33">
                  <c:v>0.10446169005563422</c:v>
                </c:pt>
                <c:pt idx="34">
                  <c:v>0.11612682399668793</c:v>
                </c:pt>
                <c:pt idx="35">
                  <c:v>0.11616817252915743</c:v>
                </c:pt>
                <c:pt idx="36">
                  <c:v>0.1125575348296821</c:v>
                </c:pt>
                <c:pt idx="37">
                  <c:v>0.11218873671649612</c:v>
                </c:pt>
                <c:pt idx="38">
                  <c:v>0.11060418953470773</c:v>
                </c:pt>
                <c:pt idx="39">
                  <c:v>0.10922900135805734</c:v>
                </c:pt>
                <c:pt idx="40">
                  <c:v>0.10917567902246904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Forecast</c:v>
                </c:pt>
              </c:strCache>
            </c:strRef>
          </c:tx>
          <c:spPr>
            <a:ln w="12700">
              <a:solidFill>
                <a:srgbClr val="8B9B3C"/>
              </a:solidFill>
            </a:ln>
          </c:spPr>
          <c:marker>
            <c:symbol val="circle"/>
            <c:size val="8"/>
            <c:spPr>
              <a:solidFill>
                <a:schemeClr val="bg1"/>
              </a:solidFill>
              <a:ln>
                <a:solidFill>
                  <a:schemeClr val="tx1"/>
                </a:solidFill>
              </a:ln>
            </c:spPr>
          </c:marker>
          <c:cat>
            <c:numRef>
              <c:f>Sheet1!$A$2:$A$42</c:f>
              <c:numCache>
                <c:formatCode>General</c:formatCode>
                <c:ptCount val="41"/>
                <c:pt idx="0">
                  <c:v>1975</c:v>
                </c:pt>
                <c:pt idx="1">
                  <c:v>1976</c:v>
                </c:pt>
                <c:pt idx="2">
                  <c:v>1977</c:v>
                </c:pt>
                <c:pt idx="3">
                  <c:v>1978</c:v>
                </c:pt>
                <c:pt idx="4">
                  <c:v>1979</c:v>
                </c:pt>
                <c:pt idx="5">
                  <c:v>1980</c:v>
                </c:pt>
                <c:pt idx="6">
                  <c:v>1981</c:v>
                </c:pt>
                <c:pt idx="7">
                  <c:v>1982</c:v>
                </c:pt>
                <c:pt idx="8">
                  <c:v>1983</c:v>
                </c:pt>
                <c:pt idx="9">
                  <c:v>1984</c:v>
                </c:pt>
                <c:pt idx="10">
                  <c:v>1985</c:v>
                </c:pt>
                <c:pt idx="11">
                  <c:v>1986</c:v>
                </c:pt>
                <c:pt idx="12">
                  <c:v>1987</c:v>
                </c:pt>
                <c:pt idx="13">
                  <c:v>1988</c:v>
                </c:pt>
                <c:pt idx="14">
                  <c:v>1989</c:v>
                </c:pt>
                <c:pt idx="15">
                  <c:v>1990</c:v>
                </c:pt>
                <c:pt idx="16">
                  <c:v>1991</c:v>
                </c:pt>
                <c:pt idx="17">
                  <c:v>1992</c:v>
                </c:pt>
                <c:pt idx="18">
                  <c:v>1993</c:v>
                </c:pt>
                <c:pt idx="19">
                  <c:v>1994</c:v>
                </c:pt>
                <c:pt idx="20">
                  <c:v>1995</c:v>
                </c:pt>
                <c:pt idx="21">
                  <c:v>1996</c:v>
                </c:pt>
                <c:pt idx="22">
                  <c:v>1997</c:v>
                </c:pt>
                <c:pt idx="23">
                  <c:v>1998</c:v>
                </c:pt>
                <c:pt idx="24">
                  <c:v>1999</c:v>
                </c:pt>
                <c:pt idx="25">
                  <c:v>2000</c:v>
                </c:pt>
                <c:pt idx="26">
                  <c:v>2001</c:v>
                </c:pt>
                <c:pt idx="27">
                  <c:v>2002</c:v>
                </c:pt>
                <c:pt idx="28">
                  <c:v>2003</c:v>
                </c:pt>
                <c:pt idx="29">
                  <c:v>2004</c:v>
                </c:pt>
                <c:pt idx="30">
                  <c:v>2005</c:v>
                </c:pt>
                <c:pt idx="31">
                  <c:v>2006</c:v>
                </c:pt>
                <c:pt idx="32">
                  <c:v>2007</c:v>
                </c:pt>
                <c:pt idx="33">
                  <c:v>2008</c:v>
                </c:pt>
                <c:pt idx="34">
                  <c:v>2009</c:v>
                </c:pt>
                <c:pt idx="35">
                  <c:v>2010</c:v>
                </c:pt>
                <c:pt idx="36">
                  <c:v>2011</c:v>
                </c:pt>
                <c:pt idx="37">
                  <c:v>2012</c:v>
                </c:pt>
                <c:pt idx="38">
                  <c:v>2013</c:v>
                </c:pt>
                <c:pt idx="39">
                  <c:v>2014</c:v>
                </c:pt>
                <c:pt idx="40">
                  <c:v>2015</c:v>
                </c:pt>
              </c:numCache>
            </c:numRef>
          </c:cat>
          <c:val>
            <c:numRef>
              <c:f>Sheet1!$D$2:$D$42</c:f>
              <c:numCache>
                <c:formatCode>General</c:formatCode>
                <c:ptCount val="41"/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5712512"/>
        <c:axId val="25735936"/>
      </c:lineChart>
      <c:catAx>
        <c:axId val="2571251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ln w="6350">
            <a:solidFill>
              <a:schemeClr val="tx1"/>
            </a:solidFill>
          </a:ln>
        </c:spPr>
        <c:txPr>
          <a:bodyPr rot="-2700000"/>
          <a:lstStyle/>
          <a:p>
            <a:pPr>
              <a:defRPr/>
            </a:pPr>
            <a:endParaRPr lang="en-US"/>
          </a:p>
        </c:txPr>
        <c:crossAx val="25735936"/>
        <c:crosses val="autoZero"/>
        <c:auto val="1"/>
        <c:lblAlgn val="ctr"/>
        <c:lblOffset val="100"/>
        <c:tickLblSkip val="3"/>
        <c:noMultiLvlLbl val="0"/>
      </c:catAx>
      <c:valAx>
        <c:axId val="25735936"/>
        <c:scaling>
          <c:orientation val="minMax"/>
          <c:min val="4.0000000000000008E-2"/>
        </c:scaling>
        <c:delete val="0"/>
        <c:axPos val="l"/>
        <c:numFmt formatCode="0%" sourceLinked="0"/>
        <c:majorTickMark val="out"/>
        <c:minorTickMark val="none"/>
        <c:tickLblPos val="nextTo"/>
        <c:spPr>
          <a:ln w="6350">
            <a:solidFill>
              <a:schemeClr val="tx1"/>
            </a:solidFill>
          </a:ln>
        </c:spPr>
        <c:crossAx val="25712512"/>
        <c:crosses val="autoZero"/>
        <c:crossBetween val="between"/>
      </c:valAx>
    </c:plotArea>
    <c:legend>
      <c:legendPos val="b"/>
      <c:layout>
        <c:manualLayout>
          <c:xMode val="edge"/>
          <c:yMode val="edge"/>
          <c:x val="0.26797125984251968"/>
          <c:y val="0.85358160148014284"/>
          <c:w val="0.50109446388645862"/>
          <c:h val="4.9608568848597448E-2"/>
        </c:manualLayout>
      </c:layout>
      <c:overlay val="0"/>
      <c:spPr>
        <a:noFill/>
      </c:spPr>
      <c:txPr>
        <a:bodyPr/>
        <a:lstStyle/>
        <a:p>
          <a:pPr>
            <a:defRPr sz="1800" baseline="12000"/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1200"/>
      </a:pPr>
      <a:endParaRPr lang="en-US"/>
    </a:p>
  </c:txPr>
  <c:externalData r:id="rId1">
    <c:autoUpdate val="0"/>
  </c:externalData>
  <c:userShapes r:id="rId2"/>
</c:chartSpace>
</file>

<file path=ppt/charts/chart8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CA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5221738721148096"/>
          <c:y val="0.10939823046312759"/>
          <c:w val="0.43643379814836991"/>
          <c:h val="0.73208259249851837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Share</c:v>
                </c:pt>
              </c:strCache>
            </c:strRef>
          </c:tx>
          <c:spPr>
            <a:ln w="6350">
              <a:solidFill>
                <a:schemeClr val="tx1"/>
              </a:solidFill>
            </a:ln>
          </c:spPr>
          <c:dPt>
            <c:idx val="0"/>
            <c:bubble3D val="0"/>
            <c:spPr>
              <a:solidFill>
                <a:srgbClr val="8B9B3C"/>
              </a:solidFill>
              <a:ln w="6350">
                <a:solidFill>
                  <a:schemeClr val="tx1"/>
                </a:solidFill>
              </a:ln>
            </c:spPr>
          </c:dPt>
          <c:dPt>
            <c:idx val="1"/>
            <c:bubble3D val="0"/>
            <c:spPr>
              <a:solidFill>
                <a:schemeClr val="bg1"/>
              </a:solidFill>
              <a:ln w="6350">
                <a:solidFill>
                  <a:schemeClr val="tx1"/>
                </a:solidFill>
              </a:ln>
            </c:spPr>
          </c:dPt>
          <c:dPt>
            <c:idx val="2"/>
            <c:bubble3D val="0"/>
            <c:spPr>
              <a:solidFill>
                <a:srgbClr val="B4BF81"/>
              </a:solidFill>
              <a:ln w="6350">
                <a:solidFill>
                  <a:schemeClr val="tx1"/>
                </a:solidFill>
              </a:ln>
            </c:spPr>
          </c:dPt>
          <c:dPt>
            <c:idx val="3"/>
            <c:bubble3D val="0"/>
            <c:spPr>
              <a:pattFill prst="zigZag">
                <a:fgClr>
                  <a:srgbClr val="8B9B3C"/>
                </a:fgClr>
                <a:bgClr>
                  <a:schemeClr val="bg1"/>
                </a:bgClr>
              </a:pattFill>
              <a:ln w="6350">
                <a:solidFill>
                  <a:schemeClr val="tx1"/>
                </a:solidFill>
              </a:ln>
            </c:spPr>
          </c:dPt>
          <c:dPt>
            <c:idx val="4"/>
            <c:bubble3D val="0"/>
            <c:spPr>
              <a:solidFill>
                <a:srgbClr val="C9D1A5"/>
              </a:solidFill>
              <a:ln w="6350">
                <a:solidFill>
                  <a:schemeClr val="tx1"/>
                </a:solidFill>
              </a:ln>
            </c:spPr>
          </c:dPt>
          <c:dPt>
            <c:idx val="5"/>
            <c:bubble3D val="0"/>
            <c:spPr>
              <a:pattFill prst="dkUpDiag">
                <a:fgClr>
                  <a:srgbClr val="8B9B3C"/>
                </a:fgClr>
                <a:bgClr>
                  <a:schemeClr val="bg1"/>
                </a:bgClr>
              </a:pattFill>
              <a:ln w="6350">
                <a:solidFill>
                  <a:schemeClr val="tx1"/>
                </a:solidFill>
              </a:ln>
            </c:spPr>
          </c:dPt>
          <c:dPt>
            <c:idx val="6"/>
            <c:bubble3D val="0"/>
            <c:spPr>
              <a:solidFill>
                <a:srgbClr val="E4E8D0"/>
              </a:solidFill>
              <a:ln w="6350">
                <a:solidFill>
                  <a:schemeClr val="tx1"/>
                </a:solidFill>
              </a:ln>
            </c:spPr>
          </c:dPt>
          <c:dPt>
            <c:idx val="7"/>
            <c:bubble3D val="0"/>
            <c:spPr>
              <a:pattFill prst="openDmnd">
                <a:fgClr>
                  <a:schemeClr val="bg1"/>
                </a:fgClr>
                <a:bgClr>
                  <a:srgbClr val="8B9B3C"/>
                </a:bgClr>
              </a:pattFill>
              <a:ln w="6350">
                <a:solidFill>
                  <a:schemeClr val="tx1"/>
                </a:solidFill>
              </a:ln>
            </c:spPr>
          </c:dPt>
          <c:dPt>
            <c:idx val="8"/>
            <c:bubble3D val="0"/>
            <c:spPr>
              <a:pattFill prst="pct20">
                <a:fgClr>
                  <a:srgbClr val="8B9B3C"/>
                </a:fgClr>
                <a:bgClr>
                  <a:schemeClr val="bg1"/>
                </a:bgClr>
              </a:pattFill>
              <a:ln w="6350">
                <a:solidFill>
                  <a:schemeClr val="tx1"/>
                </a:solidFill>
              </a:ln>
            </c:spPr>
          </c:dPt>
          <c:dLbls>
            <c:dLbl>
              <c:idx val="0"/>
              <c:layout>
                <c:manualLayout>
                  <c:x val="2.8886189650512741E-2"/>
                  <c:y val="1.545507773066835E-2"/>
                </c:manualLayout>
              </c:layout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separator>
</c:separator>
            </c:dLbl>
            <c:dLbl>
              <c:idx val="1"/>
              <c:layout>
                <c:manualLayout>
                  <c:x val="4.8324289197749296E-2"/>
                  <c:y val="-3.2154546858113232E-2"/>
                </c:manualLayout>
              </c:layout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separator>
</c:separator>
            </c:dLbl>
            <c:dLbl>
              <c:idx val="2"/>
              <c:layout>
                <c:manualLayout>
                  <c:x val="2.4755929804956407E-2"/>
                  <c:y val="5.3016442797591493E-3"/>
                </c:manualLayout>
              </c:layout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separator>
</c:separator>
            </c:dLbl>
            <c:dLbl>
              <c:idx val="3"/>
              <c:layout>
                <c:manualLayout>
                  <c:x val="-5.5042194156891739E-4"/>
                  <c:y val="-1.263517060367454E-2"/>
                </c:manualLayout>
              </c:layout>
              <c:tx>
                <c:rich>
                  <a:bodyPr/>
                  <a:lstStyle/>
                  <a:p>
                    <a:r>
                      <a:rPr lang="en-US" dirty="0">
                        <a:solidFill>
                          <a:schemeClr val="tx1"/>
                        </a:solidFill>
                      </a:rPr>
                      <a:t>Other </a:t>
                    </a:r>
                    <a:r>
                      <a:rPr lang="en-US" dirty="0" smtClean="0">
                        <a:solidFill>
                          <a:schemeClr val="tx1"/>
                        </a:solidFill>
                      </a:rPr>
                      <a:t>professionals</a:t>
                    </a:r>
                    <a:r>
                      <a:rPr lang="en-US" dirty="0">
                        <a:solidFill>
                          <a:schemeClr val="tx1"/>
                        </a:solidFill>
                      </a:rPr>
                      <a:t>
11.5%</a:t>
                    </a:r>
                    <a:endParaRPr lang="en-US" dirty="0"/>
                  </a:p>
                </c:rich>
              </c:tx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separator>
</c:separator>
            </c:dLbl>
            <c:dLbl>
              <c:idx val="4"/>
              <c:layout>
                <c:manualLayout>
                  <c:x val="-1.6775935210181274E-2"/>
                  <c:y val="5.1072077528770497E-3"/>
                </c:manualLayout>
              </c:layout>
              <c:tx>
                <c:rich>
                  <a:bodyPr/>
                  <a:lstStyle/>
                  <a:p>
                    <a:r>
                      <a:rPr lang="en-US" dirty="0">
                        <a:solidFill>
                          <a:schemeClr val="tx1"/>
                        </a:solidFill>
                      </a:rPr>
                      <a:t>Public </a:t>
                    </a:r>
                    <a:r>
                      <a:rPr lang="en-US" dirty="0" smtClean="0">
                        <a:solidFill>
                          <a:schemeClr val="tx1"/>
                        </a:solidFill>
                      </a:rPr>
                      <a:t>health</a:t>
                    </a:r>
                    <a:r>
                      <a:rPr lang="en-US" dirty="0">
                        <a:solidFill>
                          <a:schemeClr val="tx1"/>
                        </a:solidFill>
                      </a:rPr>
                      <a:t>
8.0%</a:t>
                    </a:r>
                    <a:endParaRPr lang="en-US" dirty="0"/>
                  </a:p>
                </c:rich>
              </c:tx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separator>
</c:separator>
            </c:dLbl>
            <c:dLbl>
              <c:idx val="5"/>
              <c:layout>
                <c:manualLayout>
                  <c:x val="-1.6663579412773973E-2"/>
                  <c:y val="1.8028063799717366E-2"/>
                </c:manualLayout>
              </c:layout>
              <c:tx>
                <c:rich>
                  <a:bodyPr/>
                  <a:lstStyle/>
                  <a:p>
                    <a:r>
                      <a:rPr lang="en-US" dirty="0">
                        <a:solidFill>
                          <a:schemeClr val="tx1"/>
                        </a:solidFill>
                      </a:rPr>
                      <a:t>Other </a:t>
                    </a:r>
                    <a:r>
                      <a:rPr lang="en-US" dirty="0" smtClean="0">
                        <a:solidFill>
                          <a:schemeClr val="tx1"/>
                        </a:solidFill>
                      </a:rPr>
                      <a:t>health spending</a:t>
                    </a:r>
                    <a:r>
                      <a:rPr lang="en-US" dirty="0">
                        <a:solidFill>
                          <a:schemeClr val="tx1"/>
                        </a:solidFill>
                      </a:rPr>
                      <a:t>
7.1%</a:t>
                    </a:r>
                    <a:endParaRPr lang="en-US" dirty="0"/>
                  </a:p>
                </c:rich>
              </c:tx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separator>
</c:separator>
            </c:dLbl>
            <c:dLbl>
              <c:idx val="6"/>
              <c:layout>
                <c:manualLayout>
                  <c:x val="-1.580208374454543E-2"/>
                  <c:y val="1.1197254189380173E-3"/>
                </c:manualLayout>
              </c:layout>
              <c:tx>
                <c:rich>
                  <a:bodyPr/>
                  <a:lstStyle/>
                  <a:p>
                    <a:r>
                      <a:rPr lang="en-US" dirty="0">
                        <a:solidFill>
                          <a:schemeClr val="tx1"/>
                        </a:solidFill>
                      </a:rPr>
                      <a:t>Other </a:t>
                    </a:r>
                    <a:r>
                      <a:rPr lang="en-US" dirty="0" smtClean="0">
                        <a:solidFill>
                          <a:schemeClr val="tx1"/>
                        </a:solidFill>
                      </a:rPr>
                      <a:t>institutions</a:t>
                    </a:r>
                    <a:r>
                      <a:rPr lang="en-US" dirty="0">
                        <a:solidFill>
                          <a:schemeClr val="tx1"/>
                        </a:solidFill>
                      </a:rPr>
                      <a:t>
5.9%</a:t>
                    </a:r>
                    <a:endParaRPr lang="en-US" dirty="0"/>
                  </a:p>
                </c:rich>
              </c:tx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separator>
</c:separator>
            </c:dLbl>
            <c:dLbl>
              <c:idx val="7"/>
              <c:layout>
                <c:manualLayout>
                  <c:x val="-4.1547959223955473E-3"/>
                  <c:y val="-1.1761760549162123E-2"/>
                </c:manualLayout>
              </c:layout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separator>
</c:separator>
            </c:dLbl>
            <c:dLbl>
              <c:idx val="8"/>
              <c:layout>
                <c:manualLayout>
                  <c:x val="4.4677402212498218E-2"/>
                  <c:y val="-1.2822531798909751E-3"/>
                </c:manualLayout>
              </c:layout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separator>
</c:separator>
            </c:dLbl>
            <c:numFmt formatCode="0.0%" sourceLinked="0"/>
            <c:txPr>
              <a:bodyPr/>
              <a:lstStyle/>
              <a:p>
                <a:pPr>
                  <a:defRPr sz="1200" b="0">
                    <a:solidFill>
                      <a:schemeClr val="tx1"/>
                    </a:solidFill>
                  </a:defRPr>
                </a:pPr>
                <a:endParaRPr lang="en-US"/>
              </a:p>
            </c:txPr>
            <c:dLblPos val="bestFit"/>
            <c:showLegendKey val="0"/>
            <c:showVal val="1"/>
            <c:showCatName val="1"/>
            <c:showSerName val="0"/>
            <c:showPercent val="0"/>
            <c:showBubbleSize val="0"/>
            <c:separator>
</c:separator>
            <c:showLeaderLines val="1"/>
          </c:dLbls>
          <c:cat>
            <c:strRef>
              <c:f>Sheet1!$A$2:$A$10</c:f>
              <c:strCache>
                <c:ptCount val="9"/>
                <c:pt idx="0">
                  <c:v>Hospitals</c:v>
                </c:pt>
                <c:pt idx="1">
                  <c:v>Physicians</c:v>
                </c:pt>
                <c:pt idx="2">
                  <c:v>Drugs</c:v>
                </c:pt>
                <c:pt idx="3">
                  <c:v>Other Professionals</c:v>
                </c:pt>
                <c:pt idx="4">
                  <c:v>Public Health</c:v>
                </c:pt>
                <c:pt idx="5">
                  <c:v>Other Health Spending</c:v>
                </c:pt>
                <c:pt idx="6">
                  <c:v>Other Institutions</c:v>
                </c:pt>
                <c:pt idx="7">
                  <c:v>Capital</c:v>
                </c:pt>
                <c:pt idx="8">
                  <c:v>Administration</c:v>
                </c:pt>
              </c:strCache>
            </c:strRef>
          </c:cat>
          <c:val>
            <c:numRef>
              <c:f>Sheet1!$B$2:$B$10</c:f>
              <c:numCache>
                <c:formatCode>0.0%</c:formatCode>
                <c:ptCount val="9"/>
                <c:pt idx="0">
                  <c:v>0.327708648531228</c:v>
                </c:pt>
                <c:pt idx="1">
                  <c:v>0.14986484367054195</c:v>
                </c:pt>
                <c:pt idx="2">
                  <c:v>0.12233815642910877</c:v>
                </c:pt>
                <c:pt idx="3">
                  <c:v>0.11474228173134585</c:v>
                </c:pt>
                <c:pt idx="4">
                  <c:v>7.9915058698295752E-2</c:v>
                </c:pt>
                <c:pt idx="5">
                  <c:v>7.0509283500297087E-2</c:v>
                </c:pt>
                <c:pt idx="6">
                  <c:v>5.8912036125030862E-2</c:v>
                </c:pt>
                <c:pt idx="7">
                  <c:v>4.1591553167491281E-2</c:v>
                </c:pt>
                <c:pt idx="8">
                  <c:v>3.4418138146660435E-2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  <c:userShapes r:id="rId2"/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CA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 sz="1400" b="1"/>
            </a:pPr>
            <a:r>
              <a:rPr lang="en-CA" sz="1400" b="1" baseline="0" dirty="0" smtClean="0">
                <a:solidFill>
                  <a:schemeClr val="tx1"/>
                </a:solidFill>
              </a:rPr>
              <a:t>Total health spending per capita, by province, 2015</a:t>
            </a:r>
            <a:r>
              <a:rPr lang="en-CA" sz="1400" b="1" baseline="30000" dirty="0" smtClean="0">
                <a:solidFill>
                  <a:schemeClr val="tx1"/>
                </a:solidFill>
              </a:rPr>
              <a:t>f</a:t>
            </a:r>
            <a:endParaRPr lang="en-CA" sz="1400" b="1" baseline="30000" dirty="0">
              <a:solidFill>
                <a:schemeClr val="tx1"/>
              </a:solidFill>
            </a:endParaRPr>
          </a:p>
        </c:rich>
      </c:tx>
      <c:layout>
        <c:manualLayout>
          <c:xMode val="edge"/>
          <c:yMode val="edge"/>
          <c:x val="0.24353902541974001"/>
          <c:y val="2.235009085402786E-3"/>
        </c:manualLayout>
      </c:layout>
      <c:overlay val="0"/>
    </c:title>
    <c:autoTitleDeleted val="0"/>
    <c:plotArea>
      <c:layout>
        <c:manualLayout>
          <c:layoutTarget val="inner"/>
          <c:xMode val="edge"/>
          <c:yMode val="edge"/>
          <c:x val="0.11906590265325746"/>
          <c:y val="7.3365692302160862E-2"/>
          <c:w val="0.87097788519009378"/>
          <c:h val="0.71624073306626146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Public sector</c:v>
                </c:pt>
              </c:strCache>
            </c:strRef>
          </c:tx>
          <c:spPr>
            <a:solidFill>
              <a:srgbClr val="8B9B3C"/>
            </a:solidFill>
            <a:ln w="6350">
              <a:solidFill>
                <a:schemeClr val="tx1"/>
              </a:solidFill>
            </a:ln>
          </c:spPr>
          <c:invertIfNegative val="0"/>
          <c:cat>
            <c:strRef>
              <c:f>Sheet1!$A$2:$A$11</c:f>
              <c:strCache>
                <c:ptCount val="10"/>
                <c:pt idx="0">
                  <c:v>N.L.</c:v>
                </c:pt>
                <c:pt idx="1">
                  <c:v>P.E.I.</c:v>
                </c:pt>
                <c:pt idx="2">
                  <c:v>N.S.</c:v>
                </c:pt>
                <c:pt idx="3">
                  <c:v>N.B.</c:v>
                </c:pt>
                <c:pt idx="4">
                  <c:v>Que.</c:v>
                </c:pt>
                <c:pt idx="5">
                  <c:v>Ont.</c:v>
                </c:pt>
                <c:pt idx="6">
                  <c:v>Man.</c:v>
                </c:pt>
                <c:pt idx="7">
                  <c:v>Sask.</c:v>
                </c:pt>
                <c:pt idx="8">
                  <c:v>Alta.</c:v>
                </c:pt>
                <c:pt idx="9">
                  <c:v>B.C.</c:v>
                </c:pt>
              </c:strCache>
            </c:strRef>
          </c:cat>
          <c:val>
            <c:numRef>
              <c:f>Sheet1!$B$2:$B$11</c:f>
              <c:numCache>
                <c:formatCode>#,##0.00</c:formatCode>
                <c:ptCount val="10"/>
                <c:pt idx="0">
                  <c:v>5392.775311848297</c:v>
                </c:pt>
                <c:pt idx="1">
                  <c:v>4740.7413090655018</c:v>
                </c:pt>
                <c:pt idx="2">
                  <c:v>4647.529476361965</c:v>
                </c:pt>
                <c:pt idx="3">
                  <c:v>4470.1884056097142</c:v>
                </c:pt>
                <c:pt idx="4">
                  <c:v>3978.6918980071596</c:v>
                </c:pt>
                <c:pt idx="5">
                  <c:v>3987.116633965964</c:v>
                </c:pt>
                <c:pt idx="6">
                  <c:v>5298.0548159165592</c:v>
                </c:pt>
                <c:pt idx="7">
                  <c:v>5145.6747608658015</c:v>
                </c:pt>
                <c:pt idx="8">
                  <c:v>5167.7284175870191</c:v>
                </c:pt>
                <c:pt idx="9">
                  <c:v>4257.8494264682895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Private sector</c:v>
                </c:pt>
              </c:strCache>
            </c:strRef>
          </c:tx>
          <c:spPr>
            <a:solidFill>
              <a:schemeClr val="bg1"/>
            </a:solidFill>
            <a:ln w="6350">
              <a:solidFill>
                <a:schemeClr val="tx1"/>
              </a:solidFill>
            </a:ln>
          </c:spPr>
          <c:invertIfNegative val="0"/>
          <c:cat>
            <c:strRef>
              <c:f>Sheet1!$A$2:$A$11</c:f>
              <c:strCache>
                <c:ptCount val="10"/>
                <c:pt idx="0">
                  <c:v>N.L.</c:v>
                </c:pt>
                <c:pt idx="1">
                  <c:v>P.E.I.</c:v>
                </c:pt>
                <c:pt idx="2">
                  <c:v>N.S.</c:v>
                </c:pt>
                <c:pt idx="3">
                  <c:v>N.B.</c:v>
                </c:pt>
                <c:pt idx="4">
                  <c:v>Que.</c:v>
                </c:pt>
                <c:pt idx="5">
                  <c:v>Ont.</c:v>
                </c:pt>
                <c:pt idx="6">
                  <c:v>Man.</c:v>
                </c:pt>
                <c:pt idx="7">
                  <c:v>Sask.</c:v>
                </c:pt>
                <c:pt idx="8">
                  <c:v>Alta.</c:v>
                </c:pt>
                <c:pt idx="9">
                  <c:v>B.C.</c:v>
                </c:pt>
              </c:strCache>
            </c:strRef>
          </c:cat>
          <c:val>
            <c:numRef>
              <c:f>Sheet1!$C$2:$C$11</c:f>
              <c:numCache>
                <c:formatCode>#,##0.00</c:formatCode>
                <c:ptCount val="10"/>
                <c:pt idx="0">
                  <c:v>1643.0275018305317</c:v>
                </c:pt>
                <c:pt idx="1">
                  <c:v>1610.9394954676873</c:v>
                </c:pt>
                <c:pt idx="2">
                  <c:v>1912.6857967951253</c:v>
                </c:pt>
                <c:pt idx="3">
                  <c:v>1839.9119720546835</c:v>
                </c:pt>
                <c:pt idx="4">
                  <c:v>1686.7245809163162</c:v>
                </c:pt>
                <c:pt idx="5">
                  <c:v>1932.7051542773759</c:v>
                </c:pt>
                <c:pt idx="6">
                  <c:v>1629.2023722863055</c:v>
                </c:pt>
                <c:pt idx="7">
                  <c:v>1540.2609725394552</c:v>
                </c:pt>
                <c:pt idx="8">
                  <c:v>1798.7042351456869</c:v>
                </c:pt>
                <c:pt idx="9">
                  <c:v>1617.4607035660101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08099840"/>
        <c:axId val="108109824"/>
      </c:barChart>
      <c:lineChart>
        <c:grouping val="standard"/>
        <c:varyColors val="0"/>
        <c:ser>
          <c:idx val="2"/>
          <c:order val="2"/>
          <c:tx>
            <c:strRef>
              <c:f>Sheet1!$D$1</c:f>
              <c:strCache>
                <c:ptCount val="1"/>
                <c:pt idx="0">
                  <c:v>Canada: $6,105</c:v>
                </c:pt>
              </c:strCache>
            </c:strRef>
          </c:tx>
          <c:spPr>
            <a:ln w="12700">
              <a:solidFill>
                <a:schemeClr val="tx1"/>
              </a:solidFill>
            </a:ln>
          </c:spPr>
          <c:marker>
            <c:symbol val="none"/>
          </c:marker>
          <c:cat>
            <c:strRef>
              <c:f>Sheet1!$A$2:$A$11</c:f>
              <c:strCache>
                <c:ptCount val="10"/>
                <c:pt idx="0">
                  <c:v>N.L.</c:v>
                </c:pt>
                <c:pt idx="1">
                  <c:v>P.E.I.</c:v>
                </c:pt>
                <c:pt idx="2">
                  <c:v>N.S.</c:v>
                </c:pt>
                <c:pt idx="3">
                  <c:v>N.B.</c:v>
                </c:pt>
                <c:pt idx="4">
                  <c:v>Que.</c:v>
                </c:pt>
                <c:pt idx="5">
                  <c:v>Ont.</c:v>
                </c:pt>
                <c:pt idx="6">
                  <c:v>Man.</c:v>
                </c:pt>
                <c:pt idx="7">
                  <c:v>Sask.</c:v>
                </c:pt>
                <c:pt idx="8">
                  <c:v>Alta.</c:v>
                </c:pt>
                <c:pt idx="9">
                  <c:v>B.C.</c:v>
                </c:pt>
              </c:strCache>
            </c:strRef>
          </c:cat>
          <c:val>
            <c:numRef>
              <c:f>Sheet1!$D$2:$D$11</c:f>
              <c:numCache>
                <c:formatCode>#,##0.00</c:formatCode>
                <c:ptCount val="10"/>
                <c:pt idx="0">
                  <c:v>6104.7009323732873</c:v>
                </c:pt>
                <c:pt idx="1">
                  <c:v>6104.7009323732873</c:v>
                </c:pt>
                <c:pt idx="2">
                  <c:v>6104.7009323732873</c:v>
                </c:pt>
                <c:pt idx="3">
                  <c:v>6104.7009323732873</c:v>
                </c:pt>
                <c:pt idx="4">
                  <c:v>6104.7009323732873</c:v>
                </c:pt>
                <c:pt idx="5">
                  <c:v>6104.7009323732873</c:v>
                </c:pt>
                <c:pt idx="6">
                  <c:v>6104.7009323732873</c:v>
                </c:pt>
                <c:pt idx="7">
                  <c:v>6104.7009323732873</c:v>
                </c:pt>
                <c:pt idx="8">
                  <c:v>6104.7009323732873</c:v>
                </c:pt>
                <c:pt idx="9">
                  <c:v>6104.7009323732873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Sheet1!$F$1</c:f>
              <c:strCache>
                <c:ptCount val="1"/>
                <c:pt idx="0">
                  <c:v>Total HEX per capita</c:v>
                </c:pt>
              </c:strCache>
            </c:strRef>
          </c:tx>
          <c:spPr>
            <a:ln>
              <a:noFill/>
            </a:ln>
          </c:spPr>
          <c:marker>
            <c:symbol val="none"/>
          </c:marker>
          <c:dLbls>
            <c:dLbl>
              <c:idx val="0"/>
              <c:layout>
                <c:manualLayout>
                  <c:x val="-3.8341749895994974E-2"/>
                  <c:y val="-3.3083383807793257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"/>
              <c:layout>
                <c:manualLayout>
                  <c:x val="-4.4512208823877734E-2"/>
                  <c:y val="-3.0519281243690691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2"/>
              <c:layout>
                <c:manualLayout>
                  <c:x val="-4.6054823555848425E-2"/>
                  <c:y val="-2.2826973551382999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3"/>
              <c:layout>
                <c:manualLayout>
                  <c:x val="-4.4512208823877734E-2"/>
                  <c:y val="-3.3083383807793257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4"/>
              <c:layout>
                <c:manualLayout>
                  <c:x val="-4.5690990358878407E-2"/>
                  <c:y val="-2.0263157894736841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6"/>
              <c:layout>
                <c:manualLayout>
                  <c:x val="-4.472726800239079E-2"/>
                  <c:y val="-3.0519408758115762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7"/>
              <c:layout>
                <c:manualLayout>
                  <c:x val="-4.1426979359936354E-2"/>
                  <c:y val="-2.0262870987280437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8"/>
              <c:layout>
                <c:manualLayout>
                  <c:x val="-4.4834853564096569E-2"/>
                  <c:y val="-2.282704793479761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9"/>
              <c:layout>
                <c:manualLayout>
                  <c:x val="-2.1840128894779241E-2"/>
                  <c:y val="-4.0775659621494681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</c:dLbl>
            <c:numFmt formatCode="&quot;$&quot;#,##0" sourceLinked="0"/>
            <c:txPr>
              <a:bodyPr/>
              <a:lstStyle/>
              <a:p>
                <a:pPr>
                  <a:defRPr sz="1200"/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val>
            <c:numRef>
              <c:f>Sheet1!$F$2:$F$11</c:f>
              <c:numCache>
                <c:formatCode>#,##0.00</c:formatCode>
                <c:ptCount val="10"/>
                <c:pt idx="0">
                  <c:v>7035.8028136788289</c:v>
                </c:pt>
                <c:pt idx="1">
                  <c:v>6351.6808045331891</c:v>
                </c:pt>
                <c:pt idx="2">
                  <c:v>6560.2152731570905</c:v>
                </c:pt>
                <c:pt idx="3">
                  <c:v>6310.1003776643975</c:v>
                </c:pt>
                <c:pt idx="4">
                  <c:v>5665.4164789234756</c:v>
                </c:pt>
                <c:pt idx="5">
                  <c:v>5919.8217882433401</c:v>
                </c:pt>
                <c:pt idx="6">
                  <c:v>6927.2571882028642</c:v>
                </c:pt>
                <c:pt idx="7">
                  <c:v>6685.9357334052565</c:v>
                </c:pt>
                <c:pt idx="8">
                  <c:v>6966.4326527327057</c:v>
                </c:pt>
                <c:pt idx="9">
                  <c:v>5875.3101300342996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08099840"/>
        <c:axId val="108109824"/>
      </c:lineChart>
      <c:catAx>
        <c:axId val="108099840"/>
        <c:scaling>
          <c:orientation val="minMax"/>
        </c:scaling>
        <c:delete val="0"/>
        <c:axPos val="b"/>
        <c:majorTickMark val="out"/>
        <c:minorTickMark val="none"/>
        <c:tickLblPos val="nextTo"/>
        <c:spPr>
          <a:ln w="6350">
            <a:solidFill>
              <a:schemeClr val="tx1"/>
            </a:solidFill>
          </a:ln>
        </c:spPr>
        <c:txPr>
          <a:bodyPr anchor="ctr" anchorCtr="0"/>
          <a:lstStyle/>
          <a:p>
            <a:pPr>
              <a:defRPr sz="1200"/>
            </a:pPr>
            <a:endParaRPr lang="en-US"/>
          </a:p>
        </c:txPr>
        <c:crossAx val="108109824"/>
        <c:crosses val="autoZero"/>
        <c:auto val="1"/>
        <c:lblAlgn val="ctr"/>
        <c:lblOffset val="100"/>
        <c:noMultiLvlLbl val="0"/>
      </c:catAx>
      <c:valAx>
        <c:axId val="108109824"/>
        <c:scaling>
          <c:orientation val="minMax"/>
          <c:max val="8000"/>
          <c:min val="0"/>
        </c:scaling>
        <c:delete val="0"/>
        <c:axPos val="l"/>
        <c:majorGridlines>
          <c:spPr>
            <a:ln>
              <a:noFill/>
            </a:ln>
          </c:spPr>
        </c:majorGridlines>
        <c:numFmt formatCode="&quot;$&quot;#,##0" sourceLinked="0"/>
        <c:majorTickMark val="out"/>
        <c:minorTickMark val="none"/>
        <c:tickLblPos val="nextTo"/>
        <c:spPr>
          <a:ln w="6350">
            <a:solidFill>
              <a:schemeClr val="tx1"/>
            </a:solidFill>
          </a:ln>
        </c:spPr>
        <c:txPr>
          <a:bodyPr/>
          <a:lstStyle/>
          <a:p>
            <a:pPr>
              <a:defRPr sz="1200"/>
            </a:pPr>
            <a:endParaRPr lang="en-US"/>
          </a:p>
        </c:txPr>
        <c:crossAx val="108099840"/>
        <c:crosses val="autoZero"/>
        <c:crossBetween val="between"/>
        <c:majorUnit val="2000"/>
      </c:valAx>
    </c:plotArea>
    <c:legend>
      <c:legendPos val="b"/>
      <c:legendEntry>
        <c:idx val="3"/>
        <c:delete val="1"/>
      </c:legendEntry>
      <c:layout>
        <c:manualLayout>
          <c:xMode val="edge"/>
          <c:yMode val="edge"/>
          <c:x val="0.23914711156154986"/>
          <c:y val="0.87506745867292901"/>
          <c:w val="0.56181105398847897"/>
          <c:h val="6.964757429514859E-2"/>
        </c:manualLayout>
      </c:layout>
      <c:overlay val="0"/>
      <c:txPr>
        <a:bodyPr/>
        <a:lstStyle/>
        <a:p>
          <a:pPr>
            <a:defRPr sz="1800" baseline="12000"/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  <c:userShapes r:id="rId2"/>
</c:chartSpace>
</file>

<file path=ppt/charts/chart9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CA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6.30108317061987E-2"/>
          <c:y val="3.0012921461740359E-2"/>
          <c:w val="0.92002040624212367"/>
          <c:h val="0.7009376171728534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&lt;1</c:v>
                </c:pt>
              </c:strCache>
            </c:strRef>
          </c:tx>
          <c:spPr>
            <a:solidFill>
              <a:srgbClr val="8B9B3C"/>
            </a:solidFill>
            <a:ln>
              <a:solidFill>
                <a:schemeClr val="tx1"/>
              </a:solidFill>
            </a:ln>
          </c:spPr>
          <c:invertIfNegative val="0"/>
          <c:dPt>
            <c:idx val="0"/>
            <c:invertIfNegative val="0"/>
            <c:bubble3D val="0"/>
            <c:spPr>
              <a:solidFill>
                <a:srgbClr val="8B9B3C"/>
              </a:solidFill>
              <a:ln>
                <a:solidFill>
                  <a:schemeClr val="tx1"/>
                </a:solidFill>
              </a:ln>
            </c:spPr>
          </c:dPt>
          <c:dLbls>
            <c:numFmt formatCode="0.0%" sourceLinked="0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numRef>
              <c:f>Sheet1!$A$2:$A$3</c:f>
              <c:numCache>
                <c:formatCode>General</c:formatCode>
                <c:ptCount val="2"/>
                <c:pt idx="0">
                  <c:v>2003</c:v>
                </c:pt>
                <c:pt idx="1">
                  <c:v>2013</c:v>
                </c:pt>
              </c:numCache>
            </c:numRef>
          </c:cat>
          <c:val>
            <c:numRef>
              <c:f>Sheet1!$B$2:$B$3</c:f>
              <c:numCache>
                <c:formatCode>0.0%</c:formatCode>
                <c:ptCount val="2"/>
                <c:pt idx="0">
                  <c:v>2.4240584058206269E-2</c:v>
                </c:pt>
                <c:pt idx="1">
                  <c:v>2.7394399127892762E-2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1–64</c:v>
                </c:pt>
              </c:strCache>
            </c:strRef>
          </c:tx>
          <c:spPr>
            <a:solidFill>
              <a:schemeClr val="bg1"/>
            </a:solidFill>
            <a:ln>
              <a:solidFill>
                <a:schemeClr val="tx1"/>
              </a:solidFill>
            </a:ln>
          </c:spPr>
          <c:invertIfNegative val="0"/>
          <c:dLbls>
            <c:numFmt formatCode="0.0%" sourceLinked="0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numRef>
              <c:f>Sheet1!$A$2:$A$3</c:f>
              <c:numCache>
                <c:formatCode>General</c:formatCode>
                <c:ptCount val="2"/>
                <c:pt idx="0">
                  <c:v>2003</c:v>
                </c:pt>
                <c:pt idx="1">
                  <c:v>2013</c:v>
                </c:pt>
              </c:numCache>
            </c:numRef>
          </c:cat>
          <c:val>
            <c:numRef>
              <c:f>Sheet1!$C$2:$C$3</c:f>
              <c:numCache>
                <c:formatCode>0.0%</c:formatCode>
                <c:ptCount val="2"/>
                <c:pt idx="0">
                  <c:v>0.5452510551592834</c:v>
                </c:pt>
                <c:pt idx="1">
                  <c:v>0.55528507767490121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65+</c:v>
                </c:pt>
              </c:strCache>
            </c:strRef>
          </c:tx>
          <c:spPr>
            <a:solidFill>
              <a:srgbClr val="B4BF81"/>
            </a:solidFill>
            <a:ln>
              <a:solidFill>
                <a:schemeClr val="tx1"/>
              </a:solidFill>
            </a:ln>
          </c:spPr>
          <c:invertIfNegative val="0"/>
          <c:dLbls>
            <c:numFmt formatCode="0.0%" sourceLinked="0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numRef>
              <c:f>Sheet1!$A$2:$A$3</c:f>
              <c:numCache>
                <c:formatCode>General</c:formatCode>
                <c:ptCount val="2"/>
                <c:pt idx="0">
                  <c:v>2003</c:v>
                </c:pt>
                <c:pt idx="1">
                  <c:v>2013</c:v>
                </c:pt>
              </c:numCache>
            </c:numRef>
          </c:cat>
          <c:val>
            <c:numRef>
              <c:f>Sheet1!$D$2:$D$3</c:f>
              <c:numCache>
                <c:formatCode>0.0%</c:formatCode>
                <c:ptCount val="2"/>
                <c:pt idx="0">
                  <c:v>0.43050836078251048</c:v>
                </c:pt>
                <c:pt idx="1">
                  <c:v>0.41732052319720625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28490880"/>
        <c:axId val="128497152"/>
      </c:barChart>
      <c:catAx>
        <c:axId val="128490880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>
                    <a:solidFill>
                      <a:schemeClr val="tx1"/>
                    </a:solidFill>
                  </a:defRPr>
                </a:pPr>
                <a:r>
                  <a:rPr lang="en-CA" b="0" dirty="0" smtClean="0">
                    <a:solidFill>
                      <a:schemeClr val="tx1"/>
                    </a:solidFill>
                  </a:rPr>
                  <a:t>Age group</a:t>
                </a:r>
                <a:endParaRPr lang="en-CA" b="0" dirty="0">
                  <a:solidFill>
                    <a:schemeClr val="tx1"/>
                  </a:solidFill>
                </a:endParaRPr>
              </a:p>
            </c:rich>
          </c:tx>
          <c:layout>
            <c:manualLayout>
              <c:xMode val="edge"/>
              <c:yMode val="edge"/>
              <c:x val="0.4723733790701905"/>
              <c:y val="0.80283558305211855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spPr>
          <a:ln w="6350">
            <a:solidFill>
              <a:schemeClr val="tx1"/>
            </a:solidFill>
          </a:ln>
        </c:spPr>
        <c:crossAx val="128497152"/>
        <c:crosses val="autoZero"/>
        <c:auto val="1"/>
        <c:lblAlgn val="ctr"/>
        <c:lblOffset val="100"/>
        <c:noMultiLvlLbl val="0"/>
      </c:catAx>
      <c:valAx>
        <c:axId val="128497152"/>
        <c:scaling>
          <c:orientation val="minMax"/>
        </c:scaling>
        <c:delete val="0"/>
        <c:axPos val="l"/>
        <c:numFmt formatCode="0%" sourceLinked="0"/>
        <c:majorTickMark val="out"/>
        <c:minorTickMark val="none"/>
        <c:tickLblPos val="nextTo"/>
        <c:spPr>
          <a:ln w="6350">
            <a:solidFill>
              <a:schemeClr val="tx1"/>
            </a:solidFill>
          </a:ln>
        </c:spPr>
        <c:crossAx val="128490880"/>
        <c:crosses val="autoZero"/>
        <c:crossBetween val="between"/>
      </c:valAx>
    </c:plotArea>
    <c:legend>
      <c:legendPos val="b"/>
      <c:layout>
        <c:manualLayout>
          <c:xMode val="edge"/>
          <c:yMode val="edge"/>
          <c:x val="0.38857332189911903"/>
          <c:y val="0.87692772778402694"/>
          <c:w val="0.26913161115176837"/>
          <c:h val="6.6433070866141739E-2"/>
        </c:manualLayout>
      </c:layout>
      <c:overlay val="0"/>
      <c:txPr>
        <a:bodyPr/>
        <a:lstStyle/>
        <a:p>
          <a:pPr>
            <a:defRPr sz="1800" baseline="12000"/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1200"/>
      </a:pPr>
      <a:endParaRPr lang="en-US"/>
    </a:p>
  </c:txPr>
  <c:externalData r:id="rId1">
    <c:autoUpdate val="0"/>
  </c:externalData>
  <c:userShapes r:id="rId2"/>
</c:chartSpace>
</file>

<file path=ppt/charts/chart9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CA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3034593175853018"/>
          <c:y val="4.7046998031496062E-2"/>
          <c:w val="0.84984999999999999"/>
          <c:h val="0.7087778342223352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 Public  </c:v>
                </c:pt>
              </c:strCache>
            </c:strRef>
          </c:tx>
          <c:spPr>
            <a:ln w="12700">
              <a:solidFill>
                <a:srgbClr val="8B9B3C"/>
              </a:solidFill>
              <a:prstDash val="solid"/>
            </a:ln>
          </c:spPr>
          <c:marker>
            <c:symbol val="square"/>
            <c:size val="8"/>
            <c:spPr>
              <a:solidFill>
                <a:srgbClr val="8B9B3C"/>
              </a:solidFill>
              <a:ln w="6350">
                <a:solidFill>
                  <a:schemeClr val="tx1"/>
                </a:solidFill>
              </a:ln>
            </c:spPr>
          </c:marker>
          <c:dPt>
            <c:idx val="38"/>
            <c:bubble3D val="0"/>
          </c:dPt>
          <c:dPt>
            <c:idx val="39"/>
            <c:marker>
              <c:symbol val="circle"/>
              <c:size val="8"/>
              <c:spPr>
                <a:solidFill>
                  <a:schemeClr val="bg1"/>
                </a:solidFill>
                <a:ln w="6350">
                  <a:solidFill>
                    <a:schemeClr val="tx1"/>
                  </a:solidFill>
                </a:ln>
              </c:spPr>
            </c:marker>
            <c:bubble3D val="0"/>
          </c:dPt>
          <c:dPt>
            <c:idx val="40"/>
            <c:marker>
              <c:symbol val="circle"/>
              <c:size val="8"/>
              <c:spPr>
                <a:solidFill>
                  <a:schemeClr val="bg1"/>
                </a:solidFill>
                <a:ln w="6350">
                  <a:solidFill>
                    <a:schemeClr val="tx1"/>
                  </a:solidFill>
                </a:ln>
              </c:spPr>
            </c:marker>
            <c:bubble3D val="0"/>
          </c:dPt>
          <c:cat>
            <c:numRef>
              <c:f>Sheet1!$A$2:$A$42</c:f>
              <c:numCache>
                <c:formatCode>General</c:formatCode>
                <c:ptCount val="41"/>
                <c:pt idx="0">
                  <c:v>1975</c:v>
                </c:pt>
                <c:pt idx="1">
                  <c:v>1976</c:v>
                </c:pt>
                <c:pt idx="2">
                  <c:v>1977</c:v>
                </c:pt>
                <c:pt idx="3">
                  <c:v>1978</c:v>
                </c:pt>
                <c:pt idx="4">
                  <c:v>1979</c:v>
                </c:pt>
                <c:pt idx="5">
                  <c:v>1980</c:v>
                </c:pt>
                <c:pt idx="6">
                  <c:v>1981</c:v>
                </c:pt>
                <c:pt idx="7">
                  <c:v>1982</c:v>
                </c:pt>
                <c:pt idx="8">
                  <c:v>1983</c:v>
                </c:pt>
                <c:pt idx="9">
                  <c:v>1984</c:v>
                </c:pt>
                <c:pt idx="10">
                  <c:v>1985</c:v>
                </c:pt>
                <c:pt idx="11">
                  <c:v>1986</c:v>
                </c:pt>
                <c:pt idx="12">
                  <c:v>1987</c:v>
                </c:pt>
                <c:pt idx="13">
                  <c:v>1988</c:v>
                </c:pt>
                <c:pt idx="14">
                  <c:v>1989</c:v>
                </c:pt>
                <c:pt idx="15">
                  <c:v>1990</c:v>
                </c:pt>
                <c:pt idx="16">
                  <c:v>1991</c:v>
                </c:pt>
                <c:pt idx="17">
                  <c:v>1992</c:v>
                </c:pt>
                <c:pt idx="18">
                  <c:v>1993</c:v>
                </c:pt>
                <c:pt idx="19">
                  <c:v>1994</c:v>
                </c:pt>
                <c:pt idx="20">
                  <c:v>1995</c:v>
                </c:pt>
                <c:pt idx="21">
                  <c:v>1996</c:v>
                </c:pt>
                <c:pt idx="22">
                  <c:v>1997</c:v>
                </c:pt>
                <c:pt idx="23">
                  <c:v>1998</c:v>
                </c:pt>
                <c:pt idx="24">
                  <c:v>1999</c:v>
                </c:pt>
                <c:pt idx="25">
                  <c:v>2000</c:v>
                </c:pt>
                <c:pt idx="26">
                  <c:v>2001</c:v>
                </c:pt>
                <c:pt idx="27">
                  <c:v>2002</c:v>
                </c:pt>
                <c:pt idx="28">
                  <c:v>2003</c:v>
                </c:pt>
                <c:pt idx="29">
                  <c:v>2004</c:v>
                </c:pt>
                <c:pt idx="30">
                  <c:v>2005</c:v>
                </c:pt>
                <c:pt idx="31">
                  <c:v>2006</c:v>
                </c:pt>
                <c:pt idx="32">
                  <c:v>2007</c:v>
                </c:pt>
                <c:pt idx="33">
                  <c:v>2008</c:v>
                </c:pt>
                <c:pt idx="34">
                  <c:v>2009</c:v>
                </c:pt>
                <c:pt idx="35">
                  <c:v>2010</c:v>
                </c:pt>
                <c:pt idx="36">
                  <c:v>2011</c:v>
                </c:pt>
                <c:pt idx="37">
                  <c:v>2012</c:v>
                </c:pt>
                <c:pt idx="38">
                  <c:v>2013</c:v>
                </c:pt>
                <c:pt idx="39">
                  <c:v>2014</c:v>
                </c:pt>
                <c:pt idx="40">
                  <c:v>2015</c:v>
                </c:pt>
              </c:numCache>
            </c:numRef>
          </c:cat>
          <c:val>
            <c:numRef>
              <c:f>Sheet1!$B$2:$B$42</c:f>
              <c:numCache>
                <c:formatCode>_-"$"* #,##0_-;\-"$"* #,##0_-;_-"$"* "-"??_-;_-@_-</c:formatCode>
                <c:ptCount val="41"/>
                <c:pt idx="0">
                  <c:v>1396.0267011527103</c:v>
                </c:pt>
                <c:pt idx="1">
                  <c:v>1426.6540640713406</c:v>
                </c:pt>
                <c:pt idx="2">
                  <c:v>1434.6130171771697</c:v>
                </c:pt>
                <c:pt idx="3">
                  <c:v>1512.6069275060133</c:v>
                </c:pt>
                <c:pt idx="4">
                  <c:v>1531.1173308640884</c:v>
                </c:pt>
                <c:pt idx="5">
                  <c:v>1659.4486044923683</c:v>
                </c:pt>
                <c:pt idx="6">
                  <c:v>1775.2623518085959</c:v>
                </c:pt>
                <c:pt idx="7">
                  <c:v>1771.96756504987</c:v>
                </c:pt>
                <c:pt idx="8">
                  <c:v>1785.8557016186744</c:v>
                </c:pt>
                <c:pt idx="9">
                  <c:v>1807.0433401621433</c:v>
                </c:pt>
                <c:pt idx="10">
                  <c:v>1862.9356697670876</c:v>
                </c:pt>
                <c:pt idx="11">
                  <c:v>1902.4037803197289</c:v>
                </c:pt>
                <c:pt idx="12">
                  <c:v>1909.8072843029317</c:v>
                </c:pt>
                <c:pt idx="13">
                  <c:v>1967.6169407433379</c:v>
                </c:pt>
                <c:pt idx="14">
                  <c:v>2008.6561467218908</c:v>
                </c:pt>
                <c:pt idx="15">
                  <c:v>2088.3933060811678</c:v>
                </c:pt>
                <c:pt idx="16">
                  <c:v>2145.0219964318726</c:v>
                </c:pt>
                <c:pt idx="17">
                  <c:v>2154.896162729312</c:v>
                </c:pt>
                <c:pt idx="18">
                  <c:v>2178.2366311108353</c:v>
                </c:pt>
                <c:pt idx="19">
                  <c:v>2135.3208005480869</c:v>
                </c:pt>
                <c:pt idx="20">
                  <c:v>2071.3838301628616</c:v>
                </c:pt>
                <c:pt idx="21">
                  <c:v>2020.551206495071</c:v>
                </c:pt>
                <c:pt idx="22">
                  <c:v>2011.534272093153</c:v>
                </c:pt>
                <c:pt idx="23">
                  <c:v>2048.4997879720263</c:v>
                </c:pt>
                <c:pt idx="24">
                  <c:v>2172.780664987516</c:v>
                </c:pt>
                <c:pt idx="25">
                  <c:v>2271.345951349831</c:v>
                </c:pt>
                <c:pt idx="26">
                  <c:v>2405.2738800357952</c:v>
                </c:pt>
                <c:pt idx="27">
                  <c:v>2450.2395957581116</c:v>
                </c:pt>
                <c:pt idx="28">
                  <c:v>2484.8925532587755</c:v>
                </c:pt>
                <c:pt idx="29">
                  <c:v>2478.7397271039126</c:v>
                </c:pt>
                <c:pt idx="30">
                  <c:v>2554.2517586547619</c:v>
                </c:pt>
                <c:pt idx="31">
                  <c:v>2524.0896485983053</c:v>
                </c:pt>
                <c:pt idx="32">
                  <c:v>2607.3872403085229</c:v>
                </c:pt>
                <c:pt idx="33">
                  <c:v>2714.3904607029735</c:v>
                </c:pt>
                <c:pt idx="34">
                  <c:v>2711.7392843299622</c:v>
                </c:pt>
                <c:pt idx="35">
                  <c:v>2788.4555549545439</c:v>
                </c:pt>
                <c:pt idx="36">
                  <c:v>2806.1414113448582</c:v>
                </c:pt>
                <c:pt idx="37">
                  <c:v>2842.6312144505482</c:v>
                </c:pt>
                <c:pt idx="38">
                  <c:v>2754.6685321415848</c:v>
                </c:pt>
                <c:pt idx="39">
                  <c:v>2805.3948940002506</c:v>
                </c:pt>
                <c:pt idx="40">
                  <c:v>2805.3366103747644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 Private </c:v>
                </c:pt>
              </c:strCache>
            </c:strRef>
          </c:tx>
          <c:spPr>
            <a:ln w="12700">
              <a:solidFill>
                <a:srgbClr val="B3BD81"/>
              </a:solidFill>
            </a:ln>
          </c:spPr>
          <c:marker>
            <c:symbol val="diamond"/>
            <c:size val="9"/>
            <c:spPr>
              <a:solidFill>
                <a:srgbClr val="B3BD81"/>
              </a:solidFill>
              <a:ln w="6350">
                <a:solidFill>
                  <a:schemeClr val="tx1"/>
                </a:solidFill>
              </a:ln>
            </c:spPr>
          </c:marker>
          <c:dPt>
            <c:idx val="38"/>
            <c:bubble3D val="0"/>
          </c:dPt>
          <c:dPt>
            <c:idx val="39"/>
            <c:marker>
              <c:symbol val="circle"/>
              <c:size val="8"/>
              <c:spPr>
                <a:solidFill>
                  <a:schemeClr val="bg1"/>
                </a:solidFill>
                <a:ln w="6350">
                  <a:solidFill>
                    <a:schemeClr val="tx1"/>
                  </a:solidFill>
                </a:ln>
              </c:spPr>
            </c:marker>
            <c:bubble3D val="0"/>
          </c:dPt>
          <c:dPt>
            <c:idx val="40"/>
            <c:marker>
              <c:symbol val="circle"/>
              <c:size val="8"/>
              <c:spPr>
                <a:solidFill>
                  <a:schemeClr val="bg1"/>
                </a:solidFill>
                <a:ln w="6350">
                  <a:solidFill>
                    <a:schemeClr val="tx1"/>
                  </a:solidFill>
                </a:ln>
              </c:spPr>
            </c:marker>
            <c:bubble3D val="0"/>
          </c:dPt>
          <c:cat>
            <c:numRef>
              <c:f>Sheet1!$A$2:$A$42</c:f>
              <c:numCache>
                <c:formatCode>General</c:formatCode>
                <c:ptCount val="41"/>
                <c:pt idx="0">
                  <c:v>1975</c:v>
                </c:pt>
                <c:pt idx="1">
                  <c:v>1976</c:v>
                </c:pt>
                <c:pt idx="2">
                  <c:v>1977</c:v>
                </c:pt>
                <c:pt idx="3">
                  <c:v>1978</c:v>
                </c:pt>
                <c:pt idx="4">
                  <c:v>1979</c:v>
                </c:pt>
                <c:pt idx="5">
                  <c:v>1980</c:v>
                </c:pt>
                <c:pt idx="6">
                  <c:v>1981</c:v>
                </c:pt>
                <c:pt idx="7">
                  <c:v>1982</c:v>
                </c:pt>
                <c:pt idx="8">
                  <c:v>1983</c:v>
                </c:pt>
                <c:pt idx="9">
                  <c:v>1984</c:v>
                </c:pt>
                <c:pt idx="10">
                  <c:v>1985</c:v>
                </c:pt>
                <c:pt idx="11">
                  <c:v>1986</c:v>
                </c:pt>
                <c:pt idx="12">
                  <c:v>1987</c:v>
                </c:pt>
                <c:pt idx="13">
                  <c:v>1988</c:v>
                </c:pt>
                <c:pt idx="14">
                  <c:v>1989</c:v>
                </c:pt>
                <c:pt idx="15">
                  <c:v>1990</c:v>
                </c:pt>
                <c:pt idx="16">
                  <c:v>1991</c:v>
                </c:pt>
                <c:pt idx="17">
                  <c:v>1992</c:v>
                </c:pt>
                <c:pt idx="18">
                  <c:v>1993</c:v>
                </c:pt>
                <c:pt idx="19">
                  <c:v>1994</c:v>
                </c:pt>
                <c:pt idx="20">
                  <c:v>1995</c:v>
                </c:pt>
                <c:pt idx="21">
                  <c:v>1996</c:v>
                </c:pt>
                <c:pt idx="22">
                  <c:v>1997</c:v>
                </c:pt>
                <c:pt idx="23">
                  <c:v>1998</c:v>
                </c:pt>
                <c:pt idx="24">
                  <c:v>1999</c:v>
                </c:pt>
                <c:pt idx="25">
                  <c:v>2000</c:v>
                </c:pt>
                <c:pt idx="26">
                  <c:v>2001</c:v>
                </c:pt>
                <c:pt idx="27">
                  <c:v>2002</c:v>
                </c:pt>
                <c:pt idx="28">
                  <c:v>2003</c:v>
                </c:pt>
                <c:pt idx="29">
                  <c:v>2004</c:v>
                </c:pt>
                <c:pt idx="30">
                  <c:v>2005</c:v>
                </c:pt>
                <c:pt idx="31">
                  <c:v>2006</c:v>
                </c:pt>
                <c:pt idx="32">
                  <c:v>2007</c:v>
                </c:pt>
                <c:pt idx="33">
                  <c:v>2008</c:v>
                </c:pt>
                <c:pt idx="34">
                  <c:v>2009</c:v>
                </c:pt>
                <c:pt idx="35">
                  <c:v>2010</c:v>
                </c:pt>
                <c:pt idx="36">
                  <c:v>2011</c:v>
                </c:pt>
                <c:pt idx="37">
                  <c:v>2012</c:v>
                </c:pt>
                <c:pt idx="38">
                  <c:v>2013</c:v>
                </c:pt>
                <c:pt idx="39">
                  <c:v>2014</c:v>
                </c:pt>
                <c:pt idx="40">
                  <c:v>2015</c:v>
                </c:pt>
              </c:numCache>
            </c:numRef>
          </c:cat>
          <c:val>
            <c:numRef>
              <c:f>Sheet1!$C$2:$C$42</c:f>
              <c:numCache>
                <c:formatCode>_-"$"* #,##0_-;\-"$"* #,##0_-;_-"$"* "-"??_-;_-@_-</c:formatCode>
                <c:ptCount val="41"/>
                <c:pt idx="0">
                  <c:v>499.40167397692625</c:v>
                </c:pt>
                <c:pt idx="1">
                  <c:v>538.64167141320252</c:v>
                </c:pt>
                <c:pt idx="2">
                  <c:v>590.11405395881218</c:v>
                </c:pt>
                <c:pt idx="3">
                  <c:v>589.67330709842361</c:v>
                </c:pt>
                <c:pt idx="4">
                  <c:v>562.20139884793821</c:v>
                </c:pt>
                <c:pt idx="5">
                  <c:v>608.10312597838731</c:v>
                </c:pt>
                <c:pt idx="6">
                  <c:v>573.93043965161769</c:v>
                </c:pt>
                <c:pt idx="7">
                  <c:v>545.66939286115246</c:v>
                </c:pt>
                <c:pt idx="8">
                  <c:v>545.05708593337249</c:v>
                </c:pt>
                <c:pt idx="9">
                  <c:v>577.68235620328744</c:v>
                </c:pt>
                <c:pt idx="10">
                  <c:v>588.19076062081172</c:v>
                </c:pt>
                <c:pt idx="11">
                  <c:v>600.57563641230479</c:v>
                </c:pt>
                <c:pt idx="12">
                  <c:v>621.76025501419554</c:v>
                </c:pt>
                <c:pt idx="13">
                  <c:v>643.87951305865079</c:v>
                </c:pt>
                <c:pt idx="14">
                  <c:v>674.02680230560384</c:v>
                </c:pt>
                <c:pt idx="15">
                  <c:v>711.2991776847856</c:v>
                </c:pt>
                <c:pt idx="16">
                  <c:v>716.64631147920545</c:v>
                </c:pt>
                <c:pt idx="17">
                  <c:v>718.02436762823402</c:v>
                </c:pt>
                <c:pt idx="18">
                  <c:v>717.37752404156379</c:v>
                </c:pt>
                <c:pt idx="19">
                  <c:v>710.90477317268437</c:v>
                </c:pt>
                <c:pt idx="20">
                  <c:v>697.34205238725713</c:v>
                </c:pt>
                <c:pt idx="21">
                  <c:v>702.92074810343024</c:v>
                </c:pt>
                <c:pt idx="22">
                  <c:v>731.75150406867454</c:v>
                </c:pt>
                <c:pt idx="23">
                  <c:v>758.87792498828344</c:v>
                </c:pt>
                <c:pt idx="24">
                  <c:v>784.70054091995155</c:v>
                </c:pt>
                <c:pt idx="25">
                  <c:v>821.11421103229611</c:v>
                </c:pt>
                <c:pt idx="26">
                  <c:v>848.32998182216056</c:v>
                </c:pt>
                <c:pt idx="27">
                  <c:v>891.43693274735313</c:v>
                </c:pt>
                <c:pt idx="28">
                  <c:v>916.39066347810547</c:v>
                </c:pt>
                <c:pt idx="29">
                  <c:v>976.05068524163323</c:v>
                </c:pt>
                <c:pt idx="30">
                  <c:v>956.80101775290063</c:v>
                </c:pt>
                <c:pt idx="31">
                  <c:v>1083.4268419323644</c:v>
                </c:pt>
                <c:pt idx="32">
                  <c:v>1051.1805068705128</c:v>
                </c:pt>
                <c:pt idx="33">
                  <c:v>1136.1255883573874</c:v>
                </c:pt>
                <c:pt idx="34">
                  <c:v>1101.6508661037526</c:v>
                </c:pt>
                <c:pt idx="35">
                  <c:v>1175.4417016221967</c:v>
                </c:pt>
                <c:pt idx="36">
                  <c:v>1177.8944531634056</c:v>
                </c:pt>
                <c:pt idx="37">
                  <c:v>1224.1478434741214</c:v>
                </c:pt>
                <c:pt idx="38">
                  <c:v>1185.9327844865102</c:v>
                </c:pt>
                <c:pt idx="39">
                  <c:v>1203.5106059511756</c:v>
                </c:pt>
                <c:pt idx="40">
                  <c:v>1195.1043787007814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Forecast</c:v>
                </c:pt>
              </c:strCache>
            </c:strRef>
          </c:tx>
          <c:spPr>
            <a:ln w="12700">
              <a:solidFill>
                <a:srgbClr val="8B9B3C"/>
              </a:solidFill>
            </a:ln>
          </c:spPr>
          <c:marker>
            <c:symbol val="circle"/>
            <c:size val="8"/>
            <c:spPr>
              <a:solidFill>
                <a:schemeClr val="bg1"/>
              </a:solidFill>
              <a:ln>
                <a:solidFill>
                  <a:schemeClr val="tx1"/>
                </a:solidFill>
              </a:ln>
            </c:spPr>
          </c:marker>
          <c:cat>
            <c:numRef>
              <c:f>Sheet1!$A$2:$A$42</c:f>
              <c:numCache>
                <c:formatCode>General</c:formatCode>
                <c:ptCount val="41"/>
                <c:pt idx="0">
                  <c:v>1975</c:v>
                </c:pt>
                <c:pt idx="1">
                  <c:v>1976</c:v>
                </c:pt>
                <c:pt idx="2">
                  <c:v>1977</c:v>
                </c:pt>
                <c:pt idx="3">
                  <c:v>1978</c:v>
                </c:pt>
                <c:pt idx="4">
                  <c:v>1979</c:v>
                </c:pt>
                <c:pt idx="5">
                  <c:v>1980</c:v>
                </c:pt>
                <c:pt idx="6">
                  <c:v>1981</c:v>
                </c:pt>
                <c:pt idx="7">
                  <c:v>1982</c:v>
                </c:pt>
                <c:pt idx="8">
                  <c:v>1983</c:v>
                </c:pt>
                <c:pt idx="9">
                  <c:v>1984</c:v>
                </c:pt>
                <c:pt idx="10">
                  <c:v>1985</c:v>
                </c:pt>
                <c:pt idx="11">
                  <c:v>1986</c:v>
                </c:pt>
                <c:pt idx="12">
                  <c:v>1987</c:v>
                </c:pt>
                <c:pt idx="13">
                  <c:v>1988</c:v>
                </c:pt>
                <c:pt idx="14">
                  <c:v>1989</c:v>
                </c:pt>
                <c:pt idx="15">
                  <c:v>1990</c:v>
                </c:pt>
                <c:pt idx="16">
                  <c:v>1991</c:v>
                </c:pt>
                <c:pt idx="17">
                  <c:v>1992</c:v>
                </c:pt>
                <c:pt idx="18">
                  <c:v>1993</c:v>
                </c:pt>
                <c:pt idx="19">
                  <c:v>1994</c:v>
                </c:pt>
                <c:pt idx="20">
                  <c:v>1995</c:v>
                </c:pt>
                <c:pt idx="21">
                  <c:v>1996</c:v>
                </c:pt>
                <c:pt idx="22">
                  <c:v>1997</c:v>
                </c:pt>
                <c:pt idx="23">
                  <c:v>1998</c:v>
                </c:pt>
                <c:pt idx="24">
                  <c:v>1999</c:v>
                </c:pt>
                <c:pt idx="25">
                  <c:v>2000</c:v>
                </c:pt>
                <c:pt idx="26">
                  <c:v>2001</c:v>
                </c:pt>
                <c:pt idx="27">
                  <c:v>2002</c:v>
                </c:pt>
                <c:pt idx="28">
                  <c:v>2003</c:v>
                </c:pt>
                <c:pt idx="29">
                  <c:v>2004</c:v>
                </c:pt>
                <c:pt idx="30">
                  <c:v>2005</c:v>
                </c:pt>
                <c:pt idx="31">
                  <c:v>2006</c:v>
                </c:pt>
                <c:pt idx="32">
                  <c:v>2007</c:v>
                </c:pt>
                <c:pt idx="33">
                  <c:v>2008</c:v>
                </c:pt>
                <c:pt idx="34">
                  <c:v>2009</c:v>
                </c:pt>
                <c:pt idx="35">
                  <c:v>2010</c:v>
                </c:pt>
                <c:pt idx="36">
                  <c:v>2011</c:v>
                </c:pt>
                <c:pt idx="37">
                  <c:v>2012</c:v>
                </c:pt>
                <c:pt idx="38">
                  <c:v>2013</c:v>
                </c:pt>
                <c:pt idx="39">
                  <c:v>2014</c:v>
                </c:pt>
                <c:pt idx="40">
                  <c:v>2015</c:v>
                </c:pt>
              </c:numCache>
            </c:numRef>
          </c:cat>
          <c:val>
            <c:numRef>
              <c:f>Sheet1!$D$2:$D$42</c:f>
              <c:numCache>
                <c:formatCode>General</c:formatCode>
                <c:ptCount val="41"/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28516864"/>
        <c:axId val="128519552"/>
      </c:lineChart>
      <c:catAx>
        <c:axId val="12851686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ln w="6350">
            <a:solidFill>
              <a:schemeClr val="tx1"/>
            </a:solidFill>
          </a:ln>
        </c:spPr>
        <c:txPr>
          <a:bodyPr rot="-2700000"/>
          <a:lstStyle/>
          <a:p>
            <a:pPr>
              <a:defRPr sz="1200"/>
            </a:pPr>
            <a:endParaRPr lang="en-US"/>
          </a:p>
        </c:txPr>
        <c:crossAx val="128519552"/>
        <c:crosses val="autoZero"/>
        <c:auto val="1"/>
        <c:lblAlgn val="ctr"/>
        <c:lblOffset val="100"/>
        <c:noMultiLvlLbl val="0"/>
      </c:catAx>
      <c:valAx>
        <c:axId val="128519552"/>
        <c:scaling>
          <c:orientation val="minMax"/>
        </c:scaling>
        <c:delete val="0"/>
        <c:axPos val="l"/>
        <c:numFmt formatCode="&quot;$&quot;#,##0" sourceLinked="0"/>
        <c:majorTickMark val="out"/>
        <c:minorTickMark val="none"/>
        <c:tickLblPos val="nextTo"/>
        <c:spPr>
          <a:ln w="6350">
            <a:solidFill>
              <a:schemeClr val="tx1"/>
            </a:solidFill>
          </a:ln>
        </c:spPr>
        <c:txPr>
          <a:bodyPr/>
          <a:lstStyle/>
          <a:p>
            <a:pPr>
              <a:defRPr sz="1200"/>
            </a:pPr>
            <a:endParaRPr lang="en-US"/>
          </a:p>
        </c:txPr>
        <c:crossAx val="128516864"/>
        <c:crosses val="autoZero"/>
        <c:crossBetween val="between"/>
      </c:valAx>
    </c:plotArea>
    <c:legend>
      <c:legendPos val="b"/>
      <c:layout>
        <c:manualLayout>
          <c:xMode val="edge"/>
          <c:yMode val="edge"/>
          <c:x val="0.20861900942937692"/>
          <c:y val="0.88635509271018553"/>
          <c:w val="0.61979889666569454"/>
          <c:h val="5.1816950300567266E-2"/>
        </c:manualLayout>
      </c:layout>
      <c:overlay val="0"/>
      <c:spPr>
        <a:noFill/>
      </c:spPr>
      <c:txPr>
        <a:bodyPr/>
        <a:lstStyle/>
        <a:p>
          <a:pPr>
            <a:defRPr sz="1800" baseline="12000"/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  <c:userShapes r:id="rId2"/>
</c:chartSpace>
</file>

<file path=ppt/charts/chart9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CA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2293102910829733"/>
          <c:y val="4.7046998031496062E-2"/>
          <c:w val="0.85726497964476533"/>
          <c:h val="0.69437896308362945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 Public  </c:v>
                </c:pt>
              </c:strCache>
            </c:strRef>
          </c:tx>
          <c:spPr>
            <a:ln w="12700">
              <a:solidFill>
                <a:srgbClr val="8B9B3C"/>
              </a:solidFill>
              <a:prstDash val="solid"/>
            </a:ln>
          </c:spPr>
          <c:marker>
            <c:symbol val="square"/>
            <c:size val="8"/>
            <c:spPr>
              <a:solidFill>
                <a:srgbClr val="8B9B3C"/>
              </a:solidFill>
              <a:ln w="6350">
                <a:solidFill>
                  <a:schemeClr val="tx1"/>
                </a:solidFill>
              </a:ln>
            </c:spPr>
          </c:marker>
          <c:dPt>
            <c:idx val="38"/>
            <c:bubble3D val="0"/>
          </c:dPt>
          <c:dPt>
            <c:idx val="39"/>
            <c:marker>
              <c:symbol val="circle"/>
              <c:size val="8"/>
              <c:spPr>
                <a:solidFill>
                  <a:schemeClr val="bg1"/>
                </a:solidFill>
                <a:ln w="6350">
                  <a:solidFill>
                    <a:schemeClr val="tx1"/>
                  </a:solidFill>
                </a:ln>
              </c:spPr>
            </c:marker>
            <c:bubble3D val="0"/>
          </c:dPt>
          <c:dPt>
            <c:idx val="40"/>
            <c:marker>
              <c:symbol val="circle"/>
              <c:size val="8"/>
              <c:spPr>
                <a:solidFill>
                  <a:schemeClr val="bg1"/>
                </a:solidFill>
                <a:ln w="6350">
                  <a:solidFill>
                    <a:schemeClr val="tx1"/>
                  </a:solidFill>
                </a:ln>
              </c:spPr>
            </c:marker>
            <c:bubble3D val="0"/>
          </c:dPt>
          <c:cat>
            <c:numRef>
              <c:f>Sheet1!$A$2:$A$42</c:f>
              <c:numCache>
                <c:formatCode>General</c:formatCode>
                <c:ptCount val="41"/>
                <c:pt idx="0">
                  <c:v>1975</c:v>
                </c:pt>
                <c:pt idx="1">
                  <c:v>1976</c:v>
                </c:pt>
                <c:pt idx="2">
                  <c:v>1977</c:v>
                </c:pt>
                <c:pt idx="3">
                  <c:v>1978</c:v>
                </c:pt>
                <c:pt idx="4">
                  <c:v>1979</c:v>
                </c:pt>
                <c:pt idx="5">
                  <c:v>1980</c:v>
                </c:pt>
                <c:pt idx="6">
                  <c:v>1981</c:v>
                </c:pt>
                <c:pt idx="7">
                  <c:v>1982</c:v>
                </c:pt>
                <c:pt idx="8">
                  <c:v>1983</c:v>
                </c:pt>
                <c:pt idx="9">
                  <c:v>1984</c:v>
                </c:pt>
                <c:pt idx="10">
                  <c:v>1985</c:v>
                </c:pt>
                <c:pt idx="11">
                  <c:v>1986</c:v>
                </c:pt>
                <c:pt idx="12">
                  <c:v>1987</c:v>
                </c:pt>
                <c:pt idx="13">
                  <c:v>1988</c:v>
                </c:pt>
                <c:pt idx="14">
                  <c:v>1989</c:v>
                </c:pt>
                <c:pt idx="15">
                  <c:v>1990</c:v>
                </c:pt>
                <c:pt idx="16">
                  <c:v>1991</c:v>
                </c:pt>
                <c:pt idx="17">
                  <c:v>1992</c:v>
                </c:pt>
                <c:pt idx="18">
                  <c:v>1993</c:v>
                </c:pt>
                <c:pt idx="19">
                  <c:v>1994</c:v>
                </c:pt>
                <c:pt idx="20">
                  <c:v>1995</c:v>
                </c:pt>
                <c:pt idx="21">
                  <c:v>1996</c:v>
                </c:pt>
                <c:pt idx="22">
                  <c:v>1997</c:v>
                </c:pt>
                <c:pt idx="23">
                  <c:v>1998</c:v>
                </c:pt>
                <c:pt idx="24">
                  <c:v>1999</c:v>
                </c:pt>
                <c:pt idx="25">
                  <c:v>2000</c:v>
                </c:pt>
                <c:pt idx="26">
                  <c:v>2001</c:v>
                </c:pt>
                <c:pt idx="27">
                  <c:v>2002</c:v>
                </c:pt>
                <c:pt idx="28">
                  <c:v>2003</c:v>
                </c:pt>
                <c:pt idx="29">
                  <c:v>2004</c:v>
                </c:pt>
                <c:pt idx="30">
                  <c:v>2005</c:v>
                </c:pt>
                <c:pt idx="31">
                  <c:v>2006</c:v>
                </c:pt>
                <c:pt idx="32">
                  <c:v>2007</c:v>
                </c:pt>
                <c:pt idx="33">
                  <c:v>2008</c:v>
                </c:pt>
                <c:pt idx="34">
                  <c:v>2009</c:v>
                </c:pt>
                <c:pt idx="35">
                  <c:v>2010</c:v>
                </c:pt>
                <c:pt idx="36">
                  <c:v>2011</c:v>
                </c:pt>
                <c:pt idx="37">
                  <c:v>2012</c:v>
                </c:pt>
                <c:pt idx="38">
                  <c:v>2013</c:v>
                </c:pt>
                <c:pt idx="39">
                  <c:v>2014</c:v>
                </c:pt>
                <c:pt idx="40">
                  <c:v>2015</c:v>
                </c:pt>
              </c:numCache>
            </c:numRef>
          </c:cat>
          <c:val>
            <c:numRef>
              <c:f>Sheet1!$B$2:$B$42</c:f>
              <c:numCache>
                <c:formatCode>_-"$"* #,##0_-;\-"$"* #,##0_-;_-"$"* "-"??_-;_-@_-</c:formatCode>
                <c:ptCount val="41"/>
                <c:pt idx="0">
                  <c:v>1636.5435104352305</c:v>
                </c:pt>
                <c:pt idx="1">
                  <c:v>1567.9328523046047</c:v>
                </c:pt>
                <c:pt idx="2">
                  <c:v>1448.0751292985813</c:v>
                </c:pt>
                <c:pt idx="3">
                  <c:v>1519.1080227777775</c:v>
                </c:pt>
                <c:pt idx="4">
                  <c:v>1540.8643915686264</c:v>
                </c:pt>
                <c:pt idx="5">
                  <c:v>1525.9293616827533</c:v>
                </c:pt>
                <c:pt idx="6">
                  <c:v>1623.4949323877318</c:v>
                </c:pt>
                <c:pt idx="7">
                  <c:v>2005.9814482115189</c:v>
                </c:pt>
                <c:pt idx="8">
                  <c:v>2017.2713940419023</c:v>
                </c:pt>
                <c:pt idx="9">
                  <c:v>1857.2742749489873</c:v>
                </c:pt>
                <c:pt idx="10">
                  <c:v>1840.0766851828294</c:v>
                </c:pt>
                <c:pt idx="11">
                  <c:v>2067.0120660936027</c:v>
                </c:pt>
                <c:pt idx="12">
                  <c:v>2043.847460934865</c:v>
                </c:pt>
                <c:pt idx="13">
                  <c:v>1958.1299682170827</c:v>
                </c:pt>
                <c:pt idx="14">
                  <c:v>1956.6173777415136</c:v>
                </c:pt>
                <c:pt idx="15">
                  <c:v>1987.2622936131181</c:v>
                </c:pt>
                <c:pt idx="16">
                  <c:v>2148.7553409108623</c:v>
                </c:pt>
                <c:pt idx="17">
                  <c:v>2159.8430269493801</c:v>
                </c:pt>
                <c:pt idx="18">
                  <c:v>2382.437802293854</c:v>
                </c:pt>
                <c:pt idx="19">
                  <c:v>2848.3546563597006</c:v>
                </c:pt>
                <c:pt idx="20">
                  <c:v>2740.4279266233598</c:v>
                </c:pt>
                <c:pt idx="21">
                  <c:v>2828.6914523583732</c:v>
                </c:pt>
                <c:pt idx="22">
                  <c:v>2705.4798425669246</c:v>
                </c:pt>
                <c:pt idx="23">
                  <c:v>2792.8624262895173</c:v>
                </c:pt>
                <c:pt idx="24">
                  <c:v>2923.0310569144604</c:v>
                </c:pt>
                <c:pt idx="25">
                  <c:v>2992.0278573096607</c:v>
                </c:pt>
                <c:pt idx="26">
                  <c:v>3449.1933364767865</c:v>
                </c:pt>
                <c:pt idx="27">
                  <c:v>3557.2250028150092</c:v>
                </c:pt>
                <c:pt idx="28">
                  <c:v>3494.1133011404945</c:v>
                </c:pt>
                <c:pt idx="29">
                  <c:v>3567.170947843149</c:v>
                </c:pt>
                <c:pt idx="30">
                  <c:v>3824.3939552565357</c:v>
                </c:pt>
                <c:pt idx="31">
                  <c:v>4170.510370783265</c:v>
                </c:pt>
                <c:pt idx="32">
                  <c:v>4029.610800909878</c:v>
                </c:pt>
                <c:pt idx="33">
                  <c:v>4044.6174960711751</c:v>
                </c:pt>
                <c:pt idx="34">
                  <c:v>4646.0116494914437</c:v>
                </c:pt>
                <c:pt idx="35">
                  <c:v>4566.9682604654517</c:v>
                </c:pt>
                <c:pt idx="36">
                  <c:v>4664.8176237296102</c:v>
                </c:pt>
                <c:pt idx="37">
                  <c:v>4604.3578897408643</c:v>
                </c:pt>
                <c:pt idx="38">
                  <c:v>4622.6598340637902</c:v>
                </c:pt>
                <c:pt idx="39">
                  <c:v>4734.2042243625883</c:v>
                </c:pt>
                <c:pt idx="40">
                  <c:v>5011.1741487112849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 Private </c:v>
                </c:pt>
              </c:strCache>
            </c:strRef>
          </c:tx>
          <c:spPr>
            <a:ln w="12700">
              <a:solidFill>
                <a:srgbClr val="8B9B3C"/>
              </a:solidFill>
            </a:ln>
          </c:spPr>
          <c:marker>
            <c:symbol val="diamond"/>
            <c:size val="9"/>
            <c:spPr>
              <a:solidFill>
                <a:srgbClr val="B3BD81"/>
              </a:solidFill>
              <a:ln w="6350">
                <a:solidFill>
                  <a:schemeClr val="tx1"/>
                </a:solidFill>
              </a:ln>
            </c:spPr>
          </c:marker>
          <c:dPt>
            <c:idx val="38"/>
            <c:bubble3D val="0"/>
          </c:dPt>
          <c:dPt>
            <c:idx val="39"/>
            <c:marker>
              <c:symbol val="circle"/>
              <c:size val="8"/>
              <c:spPr>
                <a:solidFill>
                  <a:schemeClr val="bg1"/>
                </a:solidFill>
                <a:ln w="6350">
                  <a:solidFill>
                    <a:schemeClr val="tx1"/>
                  </a:solidFill>
                </a:ln>
              </c:spPr>
            </c:marker>
            <c:bubble3D val="0"/>
          </c:dPt>
          <c:dPt>
            <c:idx val="40"/>
            <c:marker>
              <c:symbol val="circle"/>
              <c:size val="8"/>
              <c:spPr>
                <a:solidFill>
                  <a:schemeClr val="bg1"/>
                </a:solidFill>
                <a:ln w="6350">
                  <a:solidFill>
                    <a:schemeClr val="tx1"/>
                  </a:solidFill>
                </a:ln>
              </c:spPr>
            </c:marker>
            <c:bubble3D val="0"/>
          </c:dPt>
          <c:cat>
            <c:numRef>
              <c:f>Sheet1!$A$2:$A$42</c:f>
              <c:numCache>
                <c:formatCode>General</c:formatCode>
                <c:ptCount val="41"/>
                <c:pt idx="0">
                  <c:v>1975</c:v>
                </c:pt>
                <c:pt idx="1">
                  <c:v>1976</c:v>
                </c:pt>
                <c:pt idx="2">
                  <c:v>1977</c:v>
                </c:pt>
                <c:pt idx="3">
                  <c:v>1978</c:v>
                </c:pt>
                <c:pt idx="4">
                  <c:v>1979</c:v>
                </c:pt>
                <c:pt idx="5">
                  <c:v>1980</c:v>
                </c:pt>
                <c:pt idx="6">
                  <c:v>1981</c:v>
                </c:pt>
                <c:pt idx="7">
                  <c:v>1982</c:v>
                </c:pt>
                <c:pt idx="8">
                  <c:v>1983</c:v>
                </c:pt>
                <c:pt idx="9">
                  <c:v>1984</c:v>
                </c:pt>
                <c:pt idx="10">
                  <c:v>1985</c:v>
                </c:pt>
                <c:pt idx="11">
                  <c:v>1986</c:v>
                </c:pt>
                <c:pt idx="12">
                  <c:v>1987</c:v>
                </c:pt>
                <c:pt idx="13">
                  <c:v>1988</c:v>
                </c:pt>
                <c:pt idx="14">
                  <c:v>1989</c:v>
                </c:pt>
                <c:pt idx="15">
                  <c:v>1990</c:v>
                </c:pt>
                <c:pt idx="16">
                  <c:v>1991</c:v>
                </c:pt>
                <c:pt idx="17">
                  <c:v>1992</c:v>
                </c:pt>
                <c:pt idx="18">
                  <c:v>1993</c:v>
                </c:pt>
                <c:pt idx="19">
                  <c:v>1994</c:v>
                </c:pt>
                <c:pt idx="20">
                  <c:v>1995</c:v>
                </c:pt>
                <c:pt idx="21">
                  <c:v>1996</c:v>
                </c:pt>
                <c:pt idx="22">
                  <c:v>1997</c:v>
                </c:pt>
                <c:pt idx="23">
                  <c:v>1998</c:v>
                </c:pt>
                <c:pt idx="24">
                  <c:v>1999</c:v>
                </c:pt>
                <c:pt idx="25">
                  <c:v>2000</c:v>
                </c:pt>
                <c:pt idx="26">
                  <c:v>2001</c:v>
                </c:pt>
                <c:pt idx="27">
                  <c:v>2002</c:v>
                </c:pt>
                <c:pt idx="28">
                  <c:v>2003</c:v>
                </c:pt>
                <c:pt idx="29">
                  <c:v>2004</c:v>
                </c:pt>
                <c:pt idx="30">
                  <c:v>2005</c:v>
                </c:pt>
                <c:pt idx="31">
                  <c:v>2006</c:v>
                </c:pt>
                <c:pt idx="32">
                  <c:v>2007</c:v>
                </c:pt>
                <c:pt idx="33">
                  <c:v>2008</c:v>
                </c:pt>
                <c:pt idx="34">
                  <c:v>2009</c:v>
                </c:pt>
                <c:pt idx="35">
                  <c:v>2010</c:v>
                </c:pt>
                <c:pt idx="36">
                  <c:v>2011</c:v>
                </c:pt>
                <c:pt idx="37">
                  <c:v>2012</c:v>
                </c:pt>
                <c:pt idx="38">
                  <c:v>2013</c:v>
                </c:pt>
                <c:pt idx="39">
                  <c:v>2014</c:v>
                </c:pt>
                <c:pt idx="40">
                  <c:v>2015</c:v>
                </c:pt>
              </c:numCache>
            </c:numRef>
          </c:cat>
          <c:val>
            <c:numRef>
              <c:f>Sheet1!$C$2:$C$42</c:f>
              <c:numCache>
                <c:formatCode>_-"$"* #,##0_-;\-"$"* #,##0_-;_-"$"* "-"??_-;_-@_-</c:formatCode>
                <c:ptCount val="41"/>
                <c:pt idx="0">
                  <c:v>499.04727846089975</c:v>
                </c:pt>
                <c:pt idx="1">
                  <c:v>527.72709454357221</c:v>
                </c:pt>
                <c:pt idx="2">
                  <c:v>505.80455635342014</c:v>
                </c:pt>
                <c:pt idx="3">
                  <c:v>487.1591687341388</c:v>
                </c:pt>
                <c:pt idx="4">
                  <c:v>531.65279771116741</c:v>
                </c:pt>
                <c:pt idx="5">
                  <c:v>525.55318694075459</c:v>
                </c:pt>
                <c:pt idx="6">
                  <c:v>487.24091935317961</c:v>
                </c:pt>
                <c:pt idx="7">
                  <c:v>463.59978160527669</c:v>
                </c:pt>
                <c:pt idx="8">
                  <c:v>433.31408197739233</c:v>
                </c:pt>
                <c:pt idx="9">
                  <c:v>417.97309206702971</c:v>
                </c:pt>
                <c:pt idx="10">
                  <c:v>395.09304519384261</c:v>
                </c:pt>
                <c:pt idx="11">
                  <c:v>310.33567005617709</c:v>
                </c:pt>
                <c:pt idx="12">
                  <c:v>285.29420338322478</c:v>
                </c:pt>
                <c:pt idx="13">
                  <c:v>246.43572835448538</c:v>
                </c:pt>
                <c:pt idx="14">
                  <c:v>234.72713374271601</c:v>
                </c:pt>
                <c:pt idx="15">
                  <c:v>207.72077882187114</c:v>
                </c:pt>
                <c:pt idx="16">
                  <c:v>225.5646692243576</c:v>
                </c:pt>
                <c:pt idx="17">
                  <c:v>234.72260742984676</c:v>
                </c:pt>
                <c:pt idx="18">
                  <c:v>350.90841020322233</c:v>
                </c:pt>
                <c:pt idx="19">
                  <c:v>332.83683020291875</c:v>
                </c:pt>
                <c:pt idx="20">
                  <c:v>349.65207312141655</c:v>
                </c:pt>
                <c:pt idx="21">
                  <c:v>581.98324851446125</c:v>
                </c:pt>
                <c:pt idx="22">
                  <c:v>543.3825864258414</c:v>
                </c:pt>
                <c:pt idx="23">
                  <c:v>521.01748726113544</c:v>
                </c:pt>
                <c:pt idx="24">
                  <c:v>538.85886281360013</c:v>
                </c:pt>
                <c:pt idx="25">
                  <c:v>789.99190638893367</c:v>
                </c:pt>
                <c:pt idx="26">
                  <c:v>855.78140076310285</c:v>
                </c:pt>
                <c:pt idx="27">
                  <c:v>1027.4503034758427</c:v>
                </c:pt>
                <c:pt idx="28">
                  <c:v>968.41712785329514</c:v>
                </c:pt>
                <c:pt idx="29">
                  <c:v>1039.6684784279216</c:v>
                </c:pt>
                <c:pt idx="30">
                  <c:v>1047.0642542769103</c:v>
                </c:pt>
                <c:pt idx="31">
                  <c:v>1068.7895163487772</c:v>
                </c:pt>
                <c:pt idx="32">
                  <c:v>1360.5010423625035</c:v>
                </c:pt>
                <c:pt idx="33">
                  <c:v>1263.8700870220184</c:v>
                </c:pt>
                <c:pt idx="34">
                  <c:v>1323.363205468725</c:v>
                </c:pt>
                <c:pt idx="35">
                  <c:v>1351.8043361901673</c:v>
                </c:pt>
                <c:pt idx="36">
                  <c:v>1419.820969916904</c:v>
                </c:pt>
                <c:pt idx="37">
                  <c:v>1566.3611105788705</c:v>
                </c:pt>
                <c:pt idx="38">
                  <c:v>1560.6203196789024</c:v>
                </c:pt>
                <c:pt idx="39">
                  <c:v>1583.3698459420236</c:v>
                </c:pt>
                <c:pt idx="40">
                  <c:v>1632.6211057137409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Forecast</c:v>
                </c:pt>
              </c:strCache>
            </c:strRef>
          </c:tx>
          <c:spPr>
            <a:ln w="12700">
              <a:solidFill>
                <a:srgbClr val="8B9B3C"/>
              </a:solidFill>
            </a:ln>
          </c:spPr>
          <c:marker>
            <c:symbol val="circle"/>
            <c:size val="8"/>
            <c:spPr>
              <a:solidFill>
                <a:schemeClr val="bg1"/>
              </a:solidFill>
              <a:ln>
                <a:solidFill>
                  <a:schemeClr val="tx1"/>
                </a:solidFill>
              </a:ln>
            </c:spPr>
          </c:marker>
          <c:cat>
            <c:numRef>
              <c:f>Sheet1!$A$2:$A$42</c:f>
              <c:numCache>
                <c:formatCode>General</c:formatCode>
                <c:ptCount val="41"/>
                <c:pt idx="0">
                  <c:v>1975</c:v>
                </c:pt>
                <c:pt idx="1">
                  <c:v>1976</c:v>
                </c:pt>
                <c:pt idx="2">
                  <c:v>1977</c:v>
                </c:pt>
                <c:pt idx="3">
                  <c:v>1978</c:v>
                </c:pt>
                <c:pt idx="4">
                  <c:v>1979</c:v>
                </c:pt>
                <c:pt idx="5">
                  <c:v>1980</c:v>
                </c:pt>
                <c:pt idx="6">
                  <c:v>1981</c:v>
                </c:pt>
                <c:pt idx="7">
                  <c:v>1982</c:v>
                </c:pt>
                <c:pt idx="8">
                  <c:v>1983</c:v>
                </c:pt>
                <c:pt idx="9">
                  <c:v>1984</c:v>
                </c:pt>
                <c:pt idx="10">
                  <c:v>1985</c:v>
                </c:pt>
                <c:pt idx="11">
                  <c:v>1986</c:v>
                </c:pt>
                <c:pt idx="12">
                  <c:v>1987</c:v>
                </c:pt>
                <c:pt idx="13">
                  <c:v>1988</c:v>
                </c:pt>
                <c:pt idx="14">
                  <c:v>1989</c:v>
                </c:pt>
                <c:pt idx="15">
                  <c:v>1990</c:v>
                </c:pt>
                <c:pt idx="16">
                  <c:v>1991</c:v>
                </c:pt>
                <c:pt idx="17">
                  <c:v>1992</c:v>
                </c:pt>
                <c:pt idx="18">
                  <c:v>1993</c:v>
                </c:pt>
                <c:pt idx="19">
                  <c:v>1994</c:v>
                </c:pt>
                <c:pt idx="20">
                  <c:v>1995</c:v>
                </c:pt>
                <c:pt idx="21">
                  <c:v>1996</c:v>
                </c:pt>
                <c:pt idx="22">
                  <c:v>1997</c:v>
                </c:pt>
                <c:pt idx="23">
                  <c:v>1998</c:v>
                </c:pt>
                <c:pt idx="24">
                  <c:v>1999</c:v>
                </c:pt>
                <c:pt idx="25">
                  <c:v>2000</c:v>
                </c:pt>
                <c:pt idx="26">
                  <c:v>2001</c:v>
                </c:pt>
                <c:pt idx="27">
                  <c:v>2002</c:v>
                </c:pt>
                <c:pt idx="28">
                  <c:v>2003</c:v>
                </c:pt>
                <c:pt idx="29">
                  <c:v>2004</c:v>
                </c:pt>
                <c:pt idx="30">
                  <c:v>2005</c:v>
                </c:pt>
                <c:pt idx="31">
                  <c:v>2006</c:v>
                </c:pt>
                <c:pt idx="32">
                  <c:v>2007</c:v>
                </c:pt>
                <c:pt idx="33">
                  <c:v>2008</c:v>
                </c:pt>
                <c:pt idx="34">
                  <c:v>2009</c:v>
                </c:pt>
                <c:pt idx="35">
                  <c:v>2010</c:v>
                </c:pt>
                <c:pt idx="36">
                  <c:v>2011</c:v>
                </c:pt>
                <c:pt idx="37">
                  <c:v>2012</c:v>
                </c:pt>
                <c:pt idx="38">
                  <c:v>2013</c:v>
                </c:pt>
                <c:pt idx="39">
                  <c:v>2014</c:v>
                </c:pt>
                <c:pt idx="40">
                  <c:v>2015</c:v>
                </c:pt>
              </c:numCache>
            </c:numRef>
          </c:cat>
          <c:val>
            <c:numRef>
              <c:f>Sheet1!$D$2:$D$42</c:f>
              <c:numCache>
                <c:formatCode>General</c:formatCode>
                <c:ptCount val="41"/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28186240"/>
        <c:axId val="128197376"/>
      </c:lineChart>
      <c:catAx>
        <c:axId val="128186240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ln w="6350">
            <a:solidFill>
              <a:schemeClr val="tx1"/>
            </a:solidFill>
          </a:ln>
        </c:spPr>
        <c:txPr>
          <a:bodyPr rot="-2700000"/>
          <a:lstStyle/>
          <a:p>
            <a:pPr>
              <a:defRPr sz="1200"/>
            </a:pPr>
            <a:endParaRPr lang="en-US"/>
          </a:p>
        </c:txPr>
        <c:crossAx val="128197376"/>
        <c:crosses val="autoZero"/>
        <c:auto val="1"/>
        <c:lblAlgn val="ctr"/>
        <c:lblOffset val="100"/>
        <c:noMultiLvlLbl val="0"/>
      </c:catAx>
      <c:valAx>
        <c:axId val="128197376"/>
        <c:scaling>
          <c:orientation val="minMax"/>
        </c:scaling>
        <c:delete val="0"/>
        <c:axPos val="l"/>
        <c:numFmt formatCode="&quot;$&quot;#,##0" sourceLinked="0"/>
        <c:majorTickMark val="out"/>
        <c:minorTickMark val="none"/>
        <c:tickLblPos val="nextTo"/>
        <c:spPr>
          <a:ln w="6350">
            <a:solidFill>
              <a:schemeClr val="tx1"/>
            </a:solidFill>
          </a:ln>
        </c:spPr>
        <c:txPr>
          <a:bodyPr/>
          <a:lstStyle/>
          <a:p>
            <a:pPr>
              <a:defRPr sz="1200"/>
            </a:pPr>
            <a:endParaRPr lang="en-US"/>
          </a:p>
        </c:txPr>
        <c:crossAx val="128186240"/>
        <c:crosses val="autoZero"/>
        <c:crossBetween val="between"/>
      </c:valAx>
    </c:plotArea>
    <c:legend>
      <c:legendPos val="b"/>
      <c:legendEntry>
        <c:idx val="1"/>
        <c:txPr>
          <a:bodyPr/>
          <a:lstStyle/>
          <a:p>
            <a:pPr>
              <a:defRPr sz="1800" baseline="12000"/>
            </a:pPr>
            <a:endParaRPr lang="en-US"/>
          </a:p>
        </c:txPr>
      </c:legendEntry>
      <c:layout>
        <c:manualLayout>
          <c:xMode val="edge"/>
          <c:yMode val="edge"/>
          <c:x val="0.2103025000662796"/>
          <c:y val="0.88059548180122071"/>
          <c:w val="0.61979889666569454"/>
          <c:h val="5.1816950300567266E-2"/>
        </c:manualLayout>
      </c:layout>
      <c:overlay val="0"/>
      <c:spPr>
        <a:noFill/>
      </c:spPr>
      <c:txPr>
        <a:bodyPr/>
        <a:lstStyle/>
        <a:p>
          <a:pPr>
            <a:defRPr sz="1800" baseline="12000"/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  <c:userShapes r:id="rId2"/>
</c:chartSpace>
</file>

<file path=ppt/charts/chart9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CA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2046382459768286"/>
          <c:y val="4.7046998031496062E-2"/>
          <c:w val="0.85973223044089186"/>
          <c:h val="0.69123389712347538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 Public  </c:v>
                </c:pt>
              </c:strCache>
            </c:strRef>
          </c:tx>
          <c:spPr>
            <a:ln w="12700">
              <a:solidFill>
                <a:srgbClr val="8B9B3C"/>
              </a:solidFill>
              <a:prstDash val="solid"/>
            </a:ln>
          </c:spPr>
          <c:marker>
            <c:symbol val="square"/>
            <c:size val="8"/>
            <c:spPr>
              <a:solidFill>
                <a:srgbClr val="8B9B3C"/>
              </a:solidFill>
              <a:ln w="6350">
                <a:solidFill>
                  <a:schemeClr val="tx1"/>
                </a:solidFill>
              </a:ln>
            </c:spPr>
          </c:marker>
          <c:dPt>
            <c:idx val="38"/>
            <c:bubble3D val="0"/>
          </c:dPt>
          <c:dPt>
            <c:idx val="39"/>
            <c:marker>
              <c:symbol val="circle"/>
              <c:size val="8"/>
              <c:spPr>
                <a:solidFill>
                  <a:schemeClr val="bg1"/>
                </a:solidFill>
                <a:ln w="6350">
                  <a:solidFill>
                    <a:schemeClr val="tx1"/>
                  </a:solidFill>
                </a:ln>
              </c:spPr>
            </c:marker>
            <c:bubble3D val="0"/>
          </c:dPt>
          <c:dPt>
            <c:idx val="40"/>
            <c:marker>
              <c:symbol val="circle"/>
              <c:size val="8"/>
              <c:spPr>
                <a:solidFill>
                  <a:schemeClr val="bg1"/>
                </a:solidFill>
                <a:ln w="6350">
                  <a:solidFill>
                    <a:schemeClr val="tx1"/>
                  </a:solidFill>
                </a:ln>
              </c:spPr>
            </c:marker>
            <c:bubble3D val="0"/>
          </c:dPt>
          <c:cat>
            <c:numRef>
              <c:f>Sheet1!$A$2:$A$42</c:f>
              <c:numCache>
                <c:formatCode>General</c:formatCode>
                <c:ptCount val="41"/>
                <c:pt idx="0">
                  <c:v>1975</c:v>
                </c:pt>
                <c:pt idx="1">
                  <c:v>1976</c:v>
                </c:pt>
                <c:pt idx="2">
                  <c:v>1977</c:v>
                </c:pt>
                <c:pt idx="3">
                  <c:v>1978</c:v>
                </c:pt>
                <c:pt idx="4">
                  <c:v>1979</c:v>
                </c:pt>
                <c:pt idx="5">
                  <c:v>1980</c:v>
                </c:pt>
                <c:pt idx="6">
                  <c:v>1981</c:v>
                </c:pt>
                <c:pt idx="7">
                  <c:v>1982</c:v>
                </c:pt>
                <c:pt idx="8">
                  <c:v>1983</c:v>
                </c:pt>
                <c:pt idx="9">
                  <c:v>1984</c:v>
                </c:pt>
                <c:pt idx="10">
                  <c:v>1985</c:v>
                </c:pt>
                <c:pt idx="11">
                  <c:v>1986</c:v>
                </c:pt>
                <c:pt idx="12">
                  <c:v>1987</c:v>
                </c:pt>
                <c:pt idx="13">
                  <c:v>1988</c:v>
                </c:pt>
                <c:pt idx="14">
                  <c:v>1989</c:v>
                </c:pt>
                <c:pt idx="15">
                  <c:v>1990</c:v>
                </c:pt>
                <c:pt idx="16">
                  <c:v>1991</c:v>
                </c:pt>
                <c:pt idx="17">
                  <c:v>1992</c:v>
                </c:pt>
                <c:pt idx="18">
                  <c:v>1993</c:v>
                </c:pt>
                <c:pt idx="19">
                  <c:v>1994</c:v>
                </c:pt>
                <c:pt idx="20">
                  <c:v>1995</c:v>
                </c:pt>
                <c:pt idx="21">
                  <c:v>1996</c:v>
                </c:pt>
                <c:pt idx="22">
                  <c:v>1997</c:v>
                </c:pt>
                <c:pt idx="23">
                  <c:v>1998</c:v>
                </c:pt>
                <c:pt idx="24">
                  <c:v>1999</c:v>
                </c:pt>
                <c:pt idx="25">
                  <c:v>2000</c:v>
                </c:pt>
                <c:pt idx="26">
                  <c:v>2001</c:v>
                </c:pt>
                <c:pt idx="27">
                  <c:v>2002</c:v>
                </c:pt>
                <c:pt idx="28">
                  <c:v>2003</c:v>
                </c:pt>
                <c:pt idx="29">
                  <c:v>2004</c:v>
                </c:pt>
                <c:pt idx="30">
                  <c:v>2005</c:v>
                </c:pt>
                <c:pt idx="31">
                  <c:v>2006</c:v>
                </c:pt>
                <c:pt idx="32">
                  <c:v>2007</c:v>
                </c:pt>
                <c:pt idx="33">
                  <c:v>2008</c:v>
                </c:pt>
                <c:pt idx="34">
                  <c:v>2009</c:v>
                </c:pt>
                <c:pt idx="35">
                  <c:v>2010</c:v>
                </c:pt>
                <c:pt idx="36">
                  <c:v>2011</c:v>
                </c:pt>
                <c:pt idx="37">
                  <c:v>2012</c:v>
                </c:pt>
                <c:pt idx="38">
                  <c:v>2013</c:v>
                </c:pt>
                <c:pt idx="39">
                  <c:v>2014</c:v>
                </c:pt>
                <c:pt idx="40">
                  <c:v>2015</c:v>
                </c:pt>
              </c:numCache>
            </c:numRef>
          </c:cat>
          <c:val>
            <c:numRef>
              <c:f>Sheet1!$B$2:$B$42</c:f>
              <c:numCache>
                <c:formatCode>_-"$"* #,##0_-;\-"$"* #,##0_-;_-"$"* "-"??_-;_-@_-</c:formatCode>
                <c:ptCount val="41"/>
                <c:pt idx="0">
                  <c:v>2120.7014178105901</c:v>
                </c:pt>
                <c:pt idx="1">
                  <c:v>2048.1468473789305</c:v>
                </c:pt>
                <c:pt idx="2">
                  <c:v>2442.6235783651846</c:v>
                </c:pt>
                <c:pt idx="3">
                  <c:v>2661.3219946046456</c:v>
                </c:pt>
                <c:pt idx="4">
                  <c:v>2423.6228496828094</c:v>
                </c:pt>
                <c:pt idx="5">
                  <c:v>2218.5952016077645</c:v>
                </c:pt>
                <c:pt idx="6">
                  <c:v>2359.0545926557802</c:v>
                </c:pt>
                <c:pt idx="7">
                  <c:v>3331.3595418102768</c:v>
                </c:pt>
                <c:pt idx="8">
                  <c:v>3335.3437713584012</c:v>
                </c:pt>
                <c:pt idx="9">
                  <c:v>3114.3911409735497</c:v>
                </c:pt>
                <c:pt idx="10">
                  <c:v>3120.765455321939</c:v>
                </c:pt>
                <c:pt idx="11">
                  <c:v>3694.4839167387149</c:v>
                </c:pt>
                <c:pt idx="12">
                  <c:v>3847.7302359539653</c:v>
                </c:pt>
                <c:pt idx="13">
                  <c:v>4164.8466210600654</c:v>
                </c:pt>
                <c:pt idx="14">
                  <c:v>4474.6114428114006</c:v>
                </c:pt>
                <c:pt idx="15">
                  <c:v>4395.2879126103817</c:v>
                </c:pt>
                <c:pt idx="16">
                  <c:v>4552.8455360179078</c:v>
                </c:pt>
                <c:pt idx="17">
                  <c:v>4394.4119264747933</c:v>
                </c:pt>
                <c:pt idx="18">
                  <c:v>4314.4262309703408</c:v>
                </c:pt>
                <c:pt idx="19">
                  <c:v>4131.522888880635</c:v>
                </c:pt>
                <c:pt idx="20">
                  <c:v>4098.2743750572417</c:v>
                </c:pt>
                <c:pt idx="21">
                  <c:v>3729.1341832629714</c:v>
                </c:pt>
                <c:pt idx="22">
                  <c:v>3876.7483072255545</c:v>
                </c:pt>
                <c:pt idx="23">
                  <c:v>4255.1888408627819</c:v>
                </c:pt>
                <c:pt idx="24">
                  <c:v>4812.5327812426403</c:v>
                </c:pt>
                <c:pt idx="25">
                  <c:v>4354.4319604366256</c:v>
                </c:pt>
                <c:pt idx="26">
                  <c:v>4827.2608318567209</c:v>
                </c:pt>
                <c:pt idx="27">
                  <c:v>5112.8139749001466</c:v>
                </c:pt>
                <c:pt idx="28">
                  <c:v>4833.9380214561515</c:v>
                </c:pt>
                <c:pt idx="29">
                  <c:v>5003.2666925363774</c:v>
                </c:pt>
                <c:pt idx="30">
                  <c:v>5119.0802251223449</c:v>
                </c:pt>
                <c:pt idx="31">
                  <c:v>5150.9585323402162</c:v>
                </c:pt>
                <c:pt idx="32">
                  <c:v>5500.0564640362663</c:v>
                </c:pt>
                <c:pt idx="33">
                  <c:v>5662.2825381964585</c:v>
                </c:pt>
                <c:pt idx="34">
                  <c:v>6124.641684664658</c:v>
                </c:pt>
                <c:pt idx="35">
                  <c:v>5882.9778405093657</c:v>
                </c:pt>
                <c:pt idx="36">
                  <c:v>6150.9445121107892</c:v>
                </c:pt>
                <c:pt idx="37">
                  <c:v>6041.8411921747629</c:v>
                </c:pt>
                <c:pt idx="38">
                  <c:v>6696.6459232981533</c:v>
                </c:pt>
                <c:pt idx="39">
                  <c:v>6837.9079470740517</c:v>
                </c:pt>
                <c:pt idx="40">
                  <c:v>7259.56360695086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 Private </c:v>
                </c:pt>
              </c:strCache>
            </c:strRef>
          </c:tx>
          <c:spPr>
            <a:ln w="12700">
              <a:solidFill>
                <a:srgbClr val="B3BD81"/>
              </a:solidFill>
            </a:ln>
          </c:spPr>
          <c:marker>
            <c:symbol val="diamond"/>
            <c:size val="9"/>
            <c:spPr>
              <a:solidFill>
                <a:srgbClr val="B3BD81"/>
              </a:solidFill>
              <a:ln w="6350">
                <a:solidFill>
                  <a:schemeClr val="tx1"/>
                </a:solidFill>
              </a:ln>
            </c:spPr>
          </c:marker>
          <c:dPt>
            <c:idx val="38"/>
            <c:bubble3D val="0"/>
          </c:dPt>
          <c:dPt>
            <c:idx val="39"/>
            <c:marker>
              <c:symbol val="circle"/>
              <c:size val="8"/>
              <c:spPr>
                <a:solidFill>
                  <a:schemeClr val="bg1"/>
                </a:solidFill>
                <a:ln w="6350">
                  <a:solidFill>
                    <a:schemeClr val="tx1"/>
                  </a:solidFill>
                </a:ln>
              </c:spPr>
            </c:marker>
            <c:bubble3D val="0"/>
          </c:dPt>
          <c:dPt>
            <c:idx val="40"/>
            <c:marker>
              <c:symbol val="circle"/>
              <c:size val="8"/>
              <c:spPr>
                <a:solidFill>
                  <a:schemeClr val="bg1"/>
                </a:solidFill>
                <a:ln w="6350">
                  <a:solidFill>
                    <a:schemeClr val="tx1"/>
                  </a:solidFill>
                </a:ln>
              </c:spPr>
            </c:marker>
            <c:bubble3D val="0"/>
          </c:dPt>
          <c:cat>
            <c:numRef>
              <c:f>Sheet1!$A$2:$A$42</c:f>
              <c:numCache>
                <c:formatCode>General</c:formatCode>
                <c:ptCount val="41"/>
                <c:pt idx="0">
                  <c:v>1975</c:v>
                </c:pt>
                <c:pt idx="1">
                  <c:v>1976</c:v>
                </c:pt>
                <c:pt idx="2">
                  <c:v>1977</c:v>
                </c:pt>
                <c:pt idx="3">
                  <c:v>1978</c:v>
                </c:pt>
                <c:pt idx="4">
                  <c:v>1979</c:v>
                </c:pt>
                <c:pt idx="5">
                  <c:v>1980</c:v>
                </c:pt>
                <c:pt idx="6">
                  <c:v>1981</c:v>
                </c:pt>
                <c:pt idx="7">
                  <c:v>1982</c:v>
                </c:pt>
                <c:pt idx="8">
                  <c:v>1983</c:v>
                </c:pt>
                <c:pt idx="9">
                  <c:v>1984</c:v>
                </c:pt>
                <c:pt idx="10">
                  <c:v>1985</c:v>
                </c:pt>
                <c:pt idx="11">
                  <c:v>1986</c:v>
                </c:pt>
                <c:pt idx="12">
                  <c:v>1987</c:v>
                </c:pt>
                <c:pt idx="13">
                  <c:v>1988</c:v>
                </c:pt>
                <c:pt idx="14">
                  <c:v>1989</c:v>
                </c:pt>
                <c:pt idx="15">
                  <c:v>1990</c:v>
                </c:pt>
                <c:pt idx="16">
                  <c:v>1991</c:v>
                </c:pt>
                <c:pt idx="17">
                  <c:v>1992</c:v>
                </c:pt>
                <c:pt idx="18">
                  <c:v>1993</c:v>
                </c:pt>
                <c:pt idx="19">
                  <c:v>1994</c:v>
                </c:pt>
                <c:pt idx="20">
                  <c:v>1995</c:v>
                </c:pt>
                <c:pt idx="21">
                  <c:v>1996</c:v>
                </c:pt>
                <c:pt idx="22">
                  <c:v>1997</c:v>
                </c:pt>
                <c:pt idx="23">
                  <c:v>1998</c:v>
                </c:pt>
                <c:pt idx="24">
                  <c:v>1999</c:v>
                </c:pt>
                <c:pt idx="25">
                  <c:v>2000</c:v>
                </c:pt>
                <c:pt idx="26">
                  <c:v>2001</c:v>
                </c:pt>
                <c:pt idx="27">
                  <c:v>2002</c:v>
                </c:pt>
                <c:pt idx="28">
                  <c:v>2003</c:v>
                </c:pt>
                <c:pt idx="29">
                  <c:v>2004</c:v>
                </c:pt>
                <c:pt idx="30">
                  <c:v>2005</c:v>
                </c:pt>
                <c:pt idx="31">
                  <c:v>2006</c:v>
                </c:pt>
                <c:pt idx="32">
                  <c:v>2007</c:v>
                </c:pt>
                <c:pt idx="33">
                  <c:v>2008</c:v>
                </c:pt>
                <c:pt idx="34">
                  <c:v>2009</c:v>
                </c:pt>
                <c:pt idx="35">
                  <c:v>2010</c:v>
                </c:pt>
                <c:pt idx="36">
                  <c:v>2011</c:v>
                </c:pt>
                <c:pt idx="37">
                  <c:v>2012</c:v>
                </c:pt>
                <c:pt idx="38">
                  <c:v>2013</c:v>
                </c:pt>
                <c:pt idx="39">
                  <c:v>2014</c:v>
                </c:pt>
                <c:pt idx="40">
                  <c:v>2015</c:v>
                </c:pt>
              </c:numCache>
            </c:numRef>
          </c:cat>
          <c:val>
            <c:numRef>
              <c:f>Sheet1!$C$2:$C$42</c:f>
              <c:numCache>
                <c:formatCode>_-"$"* #,##0_-;\-"$"* #,##0_-;_-"$"* "-"??_-;_-@_-</c:formatCode>
                <c:ptCount val="41"/>
                <c:pt idx="0">
                  <c:v>722.67041320402166</c:v>
                </c:pt>
                <c:pt idx="1">
                  <c:v>680.9438418004969</c:v>
                </c:pt>
                <c:pt idx="2">
                  <c:v>720.41180368978348</c:v>
                </c:pt>
                <c:pt idx="3">
                  <c:v>732.25851017750551</c:v>
                </c:pt>
                <c:pt idx="4">
                  <c:v>739.60611736405951</c:v>
                </c:pt>
                <c:pt idx="5">
                  <c:v>731.47644081556336</c:v>
                </c:pt>
                <c:pt idx="6">
                  <c:v>708.24716849471702</c:v>
                </c:pt>
                <c:pt idx="7">
                  <c:v>608.47657993863595</c:v>
                </c:pt>
                <c:pt idx="8">
                  <c:v>569.30945465991567</c:v>
                </c:pt>
                <c:pt idx="9">
                  <c:v>527.53461281334296</c:v>
                </c:pt>
                <c:pt idx="10">
                  <c:v>519.49330498002882</c:v>
                </c:pt>
                <c:pt idx="11">
                  <c:v>545.60297305081792</c:v>
                </c:pt>
                <c:pt idx="12">
                  <c:v>574.97231931388001</c:v>
                </c:pt>
                <c:pt idx="13">
                  <c:v>625.84207489618018</c:v>
                </c:pt>
                <c:pt idx="14">
                  <c:v>632.39063409789014</c:v>
                </c:pt>
                <c:pt idx="15">
                  <c:v>570.27381645595551</c:v>
                </c:pt>
                <c:pt idx="16">
                  <c:v>596.41908292277822</c:v>
                </c:pt>
                <c:pt idx="17">
                  <c:v>518.75200407612601</c:v>
                </c:pt>
                <c:pt idx="18">
                  <c:v>471.64047365357959</c:v>
                </c:pt>
                <c:pt idx="19">
                  <c:v>426.1594852048292</c:v>
                </c:pt>
                <c:pt idx="20">
                  <c:v>379.06324965423448</c:v>
                </c:pt>
                <c:pt idx="21">
                  <c:v>404.03316353732959</c:v>
                </c:pt>
                <c:pt idx="22">
                  <c:v>389.35919656140868</c:v>
                </c:pt>
                <c:pt idx="23">
                  <c:v>381.86058873358382</c:v>
                </c:pt>
                <c:pt idx="24">
                  <c:v>505.33624985717864</c:v>
                </c:pt>
                <c:pt idx="25">
                  <c:v>465.86151372971949</c:v>
                </c:pt>
                <c:pt idx="26">
                  <c:v>610.0419716620778</c:v>
                </c:pt>
                <c:pt idx="27">
                  <c:v>652.78421814904584</c:v>
                </c:pt>
                <c:pt idx="28">
                  <c:v>661.10387479399049</c:v>
                </c:pt>
                <c:pt idx="29">
                  <c:v>648.94610125525992</c:v>
                </c:pt>
                <c:pt idx="30">
                  <c:v>1073.5731441142011</c:v>
                </c:pt>
                <c:pt idx="31">
                  <c:v>1190.7951783055973</c:v>
                </c:pt>
                <c:pt idx="32">
                  <c:v>1387.7514370392548</c:v>
                </c:pt>
                <c:pt idx="33">
                  <c:v>1210.9354733792343</c:v>
                </c:pt>
                <c:pt idx="34">
                  <c:v>1273.4952543616082</c:v>
                </c:pt>
                <c:pt idx="35">
                  <c:v>1229.6555951937037</c:v>
                </c:pt>
                <c:pt idx="36">
                  <c:v>1294.437629795261</c:v>
                </c:pt>
                <c:pt idx="37">
                  <c:v>1470.1377407603843</c:v>
                </c:pt>
                <c:pt idx="38">
                  <c:v>1385.9265240297957</c:v>
                </c:pt>
                <c:pt idx="39">
                  <c:v>1452.8992849870983</c:v>
                </c:pt>
                <c:pt idx="40">
                  <c:v>1507.7979826138553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Forecast</c:v>
                </c:pt>
              </c:strCache>
            </c:strRef>
          </c:tx>
          <c:spPr>
            <a:ln w="12700">
              <a:solidFill>
                <a:srgbClr val="8B9B3C"/>
              </a:solidFill>
            </a:ln>
          </c:spPr>
          <c:marker>
            <c:symbol val="circle"/>
            <c:size val="8"/>
            <c:spPr>
              <a:solidFill>
                <a:schemeClr val="bg1"/>
              </a:solidFill>
              <a:ln>
                <a:solidFill>
                  <a:schemeClr val="tx1"/>
                </a:solidFill>
              </a:ln>
            </c:spPr>
          </c:marker>
          <c:cat>
            <c:numRef>
              <c:f>Sheet1!$A$2:$A$42</c:f>
              <c:numCache>
                <c:formatCode>General</c:formatCode>
                <c:ptCount val="41"/>
                <c:pt idx="0">
                  <c:v>1975</c:v>
                </c:pt>
                <c:pt idx="1">
                  <c:v>1976</c:v>
                </c:pt>
                <c:pt idx="2">
                  <c:v>1977</c:v>
                </c:pt>
                <c:pt idx="3">
                  <c:v>1978</c:v>
                </c:pt>
                <c:pt idx="4">
                  <c:v>1979</c:v>
                </c:pt>
                <c:pt idx="5">
                  <c:v>1980</c:v>
                </c:pt>
                <c:pt idx="6">
                  <c:v>1981</c:v>
                </c:pt>
                <c:pt idx="7">
                  <c:v>1982</c:v>
                </c:pt>
                <c:pt idx="8">
                  <c:v>1983</c:v>
                </c:pt>
                <c:pt idx="9">
                  <c:v>1984</c:v>
                </c:pt>
                <c:pt idx="10">
                  <c:v>1985</c:v>
                </c:pt>
                <c:pt idx="11">
                  <c:v>1986</c:v>
                </c:pt>
                <c:pt idx="12">
                  <c:v>1987</c:v>
                </c:pt>
                <c:pt idx="13">
                  <c:v>1988</c:v>
                </c:pt>
                <c:pt idx="14">
                  <c:v>1989</c:v>
                </c:pt>
                <c:pt idx="15">
                  <c:v>1990</c:v>
                </c:pt>
                <c:pt idx="16">
                  <c:v>1991</c:v>
                </c:pt>
                <c:pt idx="17">
                  <c:v>1992</c:v>
                </c:pt>
                <c:pt idx="18">
                  <c:v>1993</c:v>
                </c:pt>
                <c:pt idx="19">
                  <c:v>1994</c:v>
                </c:pt>
                <c:pt idx="20">
                  <c:v>1995</c:v>
                </c:pt>
                <c:pt idx="21">
                  <c:v>1996</c:v>
                </c:pt>
                <c:pt idx="22">
                  <c:v>1997</c:v>
                </c:pt>
                <c:pt idx="23">
                  <c:v>1998</c:v>
                </c:pt>
                <c:pt idx="24">
                  <c:v>1999</c:v>
                </c:pt>
                <c:pt idx="25">
                  <c:v>2000</c:v>
                </c:pt>
                <c:pt idx="26">
                  <c:v>2001</c:v>
                </c:pt>
                <c:pt idx="27">
                  <c:v>2002</c:v>
                </c:pt>
                <c:pt idx="28">
                  <c:v>2003</c:v>
                </c:pt>
                <c:pt idx="29">
                  <c:v>2004</c:v>
                </c:pt>
                <c:pt idx="30">
                  <c:v>2005</c:v>
                </c:pt>
                <c:pt idx="31">
                  <c:v>2006</c:v>
                </c:pt>
                <c:pt idx="32">
                  <c:v>2007</c:v>
                </c:pt>
                <c:pt idx="33">
                  <c:v>2008</c:v>
                </c:pt>
                <c:pt idx="34">
                  <c:v>2009</c:v>
                </c:pt>
                <c:pt idx="35">
                  <c:v>2010</c:v>
                </c:pt>
                <c:pt idx="36">
                  <c:v>2011</c:v>
                </c:pt>
                <c:pt idx="37">
                  <c:v>2012</c:v>
                </c:pt>
                <c:pt idx="38">
                  <c:v>2013</c:v>
                </c:pt>
                <c:pt idx="39">
                  <c:v>2014</c:v>
                </c:pt>
                <c:pt idx="40">
                  <c:v>2015</c:v>
                </c:pt>
              </c:numCache>
            </c:numRef>
          </c:cat>
          <c:val>
            <c:numRef>
              <c:f>Sheet1!$D$2:$D$42</c:f>
              <c:numCache>
                <c:formatCode>General</c:formatCode>
                <c:ptCount val="41"/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28312448"/>
        <c:axId val="128315392"/>
      </c:lineChart>
      <c:catAx>
        <c:axId val="12831244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ln w="6350">
            <a:solidFill>
              <a:schemeClr val="tx1"/>
            </a:solidFill>
          </a:ln>
        </c:spPr>
        <c:txPr>
          <a:bodyPr rot="-2700000"/>
          <a:lstStyle/>
          <a:p>
            <a:pPr>
              <a:defRPr sz="1200"/>
            </a:pPr>
            <a:endParaRPr lang="en-US"/>
          </a:p>
        </c:txPr>
        <c:crossAx val="128315392"/>
        <c:crosses val="autoZero"/>
        <c:auto val="1"/>
        <c:lblAlgn val="ctr"/>
        <c:lblOffset val="100"/>
        <c:noMultiLvlLbl val="0"/>
      </c:catAx>
      <c:valAx>
        <c:axId val="128315392"/>
        <c:scaling>
          <c:orientation val="minMax"/>
        </c:scaling>
        <c:delete val="0"/>
        <c:axPos val="l"/>
        <c:numFmt formatCode="&quot;$&quot;#,##0" sourceLinked="0"/>
        <c:majorTickMark val="out"/>
        <c:minorTickMark val="none"/>
        <c:tickLblPos val="nextTo"/>
        <c:spPr>
          <a:ln w="6350">
            <a:solidFill>
              <a:schemeClr val="tx1"/>
            </a:solidFill>
          </a:ln>
        </c:spPr>
        <c:txPr>
          <a:bodyPr/>
          <a:lstStyle/>
          <a:p>
            <a:pPr>
              <a:defRPr sz="1200"/>
            </a:pPr>
            <a:endParaRPr lang="en-US"/>
          </a:p>
        </c:txPr>
        <c:crossAx val="128312448"/>
        <c:crosses val="autoZero"/>
        <c:crossBetween val="between"/>
      </c:valAx>
    </c:plotArea>
    <c:legend>
      <c:legendPos val="b"/>
      <c:layout>
        <c:manualLayout>
          <c:xMode val="edge"/>
          <c:yMode val="edge"/>
          <c:x val="0.2103025000662796"/>
          <c:y val="0.87465928197741816"/>
          <c:w val="0.61979889666569454"/>
          <c:h val="5.1816950300567266E-2"/>
        </c:manualLayout>
      </c:layout>
      <c:overlay val="0"/>
      <c:spPr>
        <a:noFill/>
      </c:spPr>
      <c:txPr>
        <a:bodyPr/>
        <a:lstStyle/>
        <a:p>
          <a:pPr>
            <a:defRPr sz="1800" baseline="12000"/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  <c:userShapes r:id="rId2"/>
</c:chartSpace>
</file>

<file path=ppt/charts/chart9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CA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2046382459768286"/>
          <c:y val="4.7046998031496062E-2"/>
          <c:w val="0.85973223044089186"/>
          <c:h val="0.67710034929103258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 Public  </c:v>
                </c:pt>
              </c:strCache>
            </c:strRef>
          </c:tx>
          <c:spPr>
            <a:ln w="12700">
              <a:solidFill>
                <a:srgbClr val="8B9B3C"/>
              </a:solidFill>
              <a:prstDash val="solid"/>
            </a:ln>
          </c:spPr>
          <c:marker>
            <c:symbol val="square"/>
            <c:size val="8"/>
            <c:spPr>
              <a:solidFill>
                <a:srgbClr val="8B9B3C"/>
              </a:solidFill>
              <a:ln w="6350">
                <a:solidFill>
                  <a:schemeClr val="tx1"/>
                </a:solidFill>
              </a:ln>
            </c:spPr>
          </c:marker>
          <c:dPt>
            <c:idx val="38"/>
            <c:bubble3D val="0"/>
          </c:dPt>
          <c:dPt>
            <c:idx val="39"/>
            <c:marker>
              <c:symbol val="circle"/>
              <c:size val="8"/>
              <c:spPr>
                <a:solidFill>
                  <a:schemeClr val="bg1"/>
                </a:solidFill>
                <a:ln w="6350">
                  <a:solidFill>
                    <a:schemeClr val="tx1"/>
                  </a:solidFill>
                </a:ln>
              </c:spPr>
            </c:marker>
            <c:bubble3D val="0"/>
          </c:dPt>
          <c:dPt>
            <c:idx val="40"/>
            <c:marker>
              <c:symbol val="circle"/>
              <c:size val="8"/>
              <c:spPr>
                <a:solidFill>
                  <a:schemeClr val="bg1"/>
                </a:solidFill>
                <a:ln w="6350">
                  <a:solidFill>
                    <a:schemeClr val="tx1"/>
                  </a:solidFill>
                </a:ln>
              </c:spPr>
            </c:marker>
            <c:bubble3D val="0"/>
          </c:dPt>
          <c:cat>
            <c:numRef>
              <c:f>Sheet1!$A$2:$A$42</c:f>
              <c:numCache>
                <c:formatCode>General</c:formatCode>
                <c:ptCount val="41"/>
                <c:pt idx="0">
                  <c:v>1975</c:v>
                </c:pt>
                <c:pt idx="1">
                  <c:v>1976</c:v>
                </c:pt>
                <c:pt idx="2">
                  <c:v>1977</c:v>
                </c:pt>
                <c:pt idx="3">
                  <c:v>1978</c:v>
                </c:pt>
                <c:pt idx="4">
                  <c:v>1979</c:v>
                </c:pt>
                <c:pt idx="5">
                  <c:v>1980</c:v>
                </c:pt>
                <c:pt idx="6">
                  <c:v>1981</c:v>
                </c:pt>
                <c:pt idx="7">
                  <c:v>1982</c:v>
                </c:pt>
                <c:pt idx="8">
                  <c:v>1983</c:v>
                </c:pt>
                <c:pt idx="9">
                  <c:v>1984</c:v>
                </c:pt>
                <c:pt idx="10">
                  <c:v>1985</c:v>
                </c:pt>
                <c:pt idx="11">
                  <c:v>1986</c:v>
                </c:pt>
                <c:pt idx="12">
                  <c:v>1987</c:v>
                </c:pt>
                <c:pt idx="13">
                  <c:v>1988</c:v>
                </c:pt>
                <c:pt idx="14">
                  <c:v>1989</c:v>
                </c:pt>
                <c:pt idx="15">
                  <c:v>1990</c:v>
                </c:pt>
                <c:pt idx="16">
                  <c:v>1991</c:v>
                </c:pt>
                <c:pt idx="17">
                  <c:v>1992</c:v>
                </c:pt>
                <c:pt idx="18">
                  <c:v>1993</c:v>
                </c:pt>
                <c:pt idx="19">
                  <c:v>1994</c:v>
                </c:pt>
                <c:pt idx="20">
                  <c:v>1995</c:v>
                </c:pt>
                <c:pt idx="21">
                  <c:v>1996</c:v>
                </c:pt>
                <c:pt idx="22">
                  <c:v>1997</c:v>
                </c:pt>
                <c:pt idx="23">
                  <c:v>1998</c:v>
                </c:pt>
                <c:pt idx="24">
                  <c:v>1999</c:v>
                </c:pt>
                <c:pt idx="25">
                  <c:v>2000</c:v>
                </c:pt>
                <c:pt idx="26">
                  <c:v>2001</c:v>
                </c:pt>
                <c:pt idx="27">
                  <c:v>2002</c:v>
                </c:pt>
                <c:pt idx="28">
                  <c:v>2003</c:v>
                </c:pt>
                <c:pt idx="29">
                  <c:v>2004</c:v>
                </c:pt>
                <c:pt idx="30">
                  <c:v>2005</c:v>
                </c:pt>
                <c:pt idx="31">
                  <c:v>2006</c:v>
                </c:pt>
                <c:pt idx="32">
                  <c:v>2007</c:v>
                </c:pt>
                <c:pt idx="33">
                  <c:v>2008</c:v>
                </c:pt>
                <c:pt idx="34">
                  <c:v>2009</c:v>
                </c:pt>
                <c:pt idx="35">
                  <c:v>2010</c:v>
                </c:pt>
                <c:pt idx="36">
                  <c:v>2011</c:v>
                </c:pt>
                <c:pt idx="37">
                  <c:v>2012</c:v>
                </c:pt>
                <c:pt idx="38">
                  <c:v>2013</c:v>
                </c:pt>
                <c:pt idx="39">
                  <c:v>2014</c:v>
                </c:pt>
                <c:pt idx="40">
                  <c:v>2015</c:v>
                </c:pt>
              </c:numCache>
            </c:numRef>
          </c:cat>
          <c:val>
            <c:numRef>
              <c:f>Sheet1!$B$2:$B$42</c:f>
              <c:numCache>
                <c:formatCode>General</c:formatCode>
                <c:ptCount val="41"/>
                <c:pt idx="24" formatCode="_-&quot;$&quot;* #,##0_-;\-&quot;$&quot;* #,##0_-;_-&quot;$&quot;* &quot;-&quot;??_-;_-@_-">
                  <c:v>4912.1559520805331</c:v>
                </c:pt>
                <c:pt idx="25" formatCode="_-&quot;$&quot;* #,##0_-;\-&quot;$&quot;* #,##0_-;_-&quot;$&quot;* &quot;-&quot;??_-;_-@_-">
                  <c:v>5560.6813118408918</c:v>
                </c:pt>
                <c:pt idx="26" formatCode="_-&quot;$&quot;* #,##0_-;\-&quot;$&quot;* #,##0_-;_-&quot;$&quot;* &quot;-&quot;??_-;_-@_-">
                  <c:v>5677.8757591596159</c:v>
                </c:pt>
                <c:pt idx="27" formatCode="_-&quot;$&quot;* #,##0_-;\-&quot;$&quot;* #,##0_-;_-&quot;$&quot;* &quot;-&quot;??_-;_-@_-">
                  <c:v>6316.0728038760608</c:v>
                </c:pt>
                <c:pt idx="28" formatCode="_-&quot;$&quot;* #,##0_-;\-&quot;$&quot;* #,##0_-;_-&quot;$&quot;* &quot;-&quot;??_-;_-@_-">
                  <c:v>8350.6305426632771</c:v>
                </c:pt>
                <c:pt idx="29" formatCode="_-&quot;$&quot;* #,##0_-;\-&quot;$&quot;* #,##0_-;_-&quot;$&quot;* &quot;-&quot;??_-;_-@_-">
                  <c:v>8331.0505074695284</c:v>
                </c:pt>
                <c:pt idx="30" formatCode="_-&quot;$&quot;* #,##0_-;\-&quot;$&quot;* #,##0_-;_-&quot;$&quot;* &quot;-&quot;??_-;_-@_-">
                  <c:v>7743.3606207954208</c:v>
                </c:pt>
                <c:pt idx="31" formatCode="_-&quot;$&quot;* #,##0_-;\-&quot;$&quot;* #,##0_-;_-&quot;$&quot;* &quot;-&quot;??_-;_-@_-">
                  <c:v>7990.9143820603622</c:v>
                </c:pt>
                <c:pt idx="32" formatCode="_-&quot;$&quot;* #,##0_-;\-&quot;$&quot;* #,##0_-;_-&quot;$&quot;* &quot;-&quot;??_-;_-@_-">
                  <c:v>8018.3489394830576</c:v>
                </c:pt>
                <c:pt idx="33" formatCode="_-&quot;$&quot;* #,##0_-;\-&quot;$&quot;* #,##0_-;_-&quot;$&quot;* &quot;-&quot;??_-;_-@_-">
                  <c:v>7778.6364185839475</c:v>
                </c:pt>
                <c:pt idx="34" formatCode="_-&quot;$&quot;* #,##0_-;\-&quot;$&quot;* #,##0_-;_-&quot;$&quot;* &quot;-&quot;??_-;_-@_-">
                  <c:v>7879.979478180212</c:v>
                </c:pt>
                <c:pt idx="35" formatCode="_-&quot;$&quot;* #,##0_-;\-&quot;$&quot;* #,##0_-;_-&quot;$&quot;* &quot;-&quot;??_-;_-@_-">
                  <c:v>7735.3811028126374</c:v>
                </c:pt>
                <c:pt idx="36" formatCode="_-&quot;$&quot;* #,##0_-;\-&quot;$&quot;* #,##0_-;_-&quot;$&quot;* &quot;-&quot;??_-;_-@_-">
                  <c:v>7788.0223507039364</c:v>
                </c:pt>
                <c:pt idx="37" formatCode="_-&quot;$&quot;* #,##0_-;\-&quot;$&quot;* #,##0_-;_-&quot;$&quot;* &quot;-&quot;??_-;_-@_-">
                  <c:v>7721.4841010839291</c:v>
                </c:pt>
                <c:pt idx="38" formatCode="_-&quot;$&quot;* #,##0_-;\-&quot;$&quot;* #,##0_-;_-&quot;$&quot;* &quot;-&quot;??_-;_-@_-">
                  <c:v>7770.7491649046706</c:v>
                </c:pt>
                <c:pt idx="39" formatCode="_-&quot;$&quot;* #,##0_-;\-&quot;$&quot;* #,##0_-;_-&quot;$&quot;* &quot;-&quot;??_-;_-@_-">
                  <c:v>7787.2535244899864</c:v>
                </c:pt>
                <c:pt idx="40" formatCode="_-&quot;$&quot;* #,##0_-;\-&quot;$&quot;* #,##0_-;_-&quot;$&quot;* &quot;-&quot;??_-;_-@_-">
                  <c:v>7485.2207371124914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 Private </c:v>
                </c:pt>
              </c:strCache>
            </c:strRef>
          </c:tx>
          <c:spPr>
            <a:ln w="12700">
              <a:solidFill>
                <a:srgbClr val="B3BD81"/>
              </a:solidFill>
            </a:ln>
          </c:spPr>
          <c:marker>
            <c:symbol val="diamond"/>
            <c:size val="9"/>
            <c:spPr>
              <a:solidFill>
                <a:srgbClr val="B3BD81"/>
              </a:solidFill>
              <a:ln w="6350">
                <a:solidFill>
                  <a:schemeClr val="tx1"/>
                </a:solidFill>
              </a:ln>
            </c:spPr>
          </c:marker>
          <c:dPt>
            <c:idx val="38"/>
            <c:bubble3D val="0"/>
          </c:dPt>
          <c:dPt>
            <c:idx val="39"/>
            <c:marker>
              <c:symbol val="circle"/>
              <c:size val="8"/>
              <c:spPr>
                <a:solidFill>
                  <a:schemeClr val="bg1"/>
                </a:solidFill>
                <a:ln w="6350">
                  <a:solidFill>
                    <a:schemeClr val="tx1"/>
                  </a:solidFill>
                </a:ln>
              </c:spPr>
            </c:marker>
            <c:bubble3D val="0"/>
          </c:dPt>
          <c:dPt>
            <c:idx val="40"/>
            <c:marker>
              <c:symbol val="circle"/>
              <c:size val="8"/>
              <c:spPr>
                <a:solidFill>
                  <a:schemeClr val="bg1"/>
                </a:solidFill>
                <a:ln w="6350">
                  <a:solidFill>
                    <a:schemeClr val="tx1"/>
                  </a:solidFill>
                </a:ln>
              </c:spPr>
            </c:marker>
            <c:bubble3D val="0"/>
          </c:dPt>
          <c:cat>
            <c:numRef>
              <c:f>Sheet1!$A$2:$A$42</c:f>
              <c:numCache>
                <c:formatCode>General</c:formatCode>
                <c:ptCount val="41"/>
                <c:pt idx="0">
                  <c:v>1975</c:v>
                </c:pt>
                <c:pt idx="1">
                  <c:v>1976</c:v>
                </c:pt>
                <c:pt idx="2">
                  <c:v>1977</c:v>
                </c:pt>
                <c:pt idx="3">
                  <c:v>1978</c:v>
                </c:pt>
                <c:pt idx="4">
                  <c:v>1979</c:v>
                </c:pt>
                <c:pt idx="5">
                  <c:v>1980</c:v>
                </c:pt>
                <c:pt idx="6">
                  <c:v>1981</c:v>
                </c:pt>
                <c:pt idx="7">
                  <c:v>1982</c:v>
                </c:pt>
                <c:pt idx="8">
                  <c:v>1983</c:v>
                </c:pt>
                <c:pt idx="9">
                  <c:v>1984</c:v>
                </c:pt>
                <c:pt idx="10">
                  <c:v>1985</c:v>
                </c:pt>
                <c:pt idx="11">
                  <c:v>1986</c:v>
                </c:pt>
                <c:pt idx="12">
                  <c:v>1987</c:v>
                </c:pt>
                <c:pt idx="13">
                  <c:v>1988</c:v>
                </c:pt>
                <c:pt idx="14">
                  <c:v>1989</c:v>
                </c:pt>
                <c:pt idx="15">
                  <c:v>1990</c:v>
                </c:pt>
                <c:pt idx="16">
                  <c:v>1991</c:v>
                </c:pt>
                <c:pt idx="17">
                  <c:v>1992</c:v>
                </c:pt>
                <c:pt idx="18">
                  <c:v>1993</c:v>
                </c:pt>
                <c:pt idx="19">
                  <c:v>1994</c:v>
                </c:pt>
                <c:pt idx="20">
                  <c:v>1995</c:v>
                </c:pt>
                <c:pt idx="21">
                  <c:v>1996</c:v>
                </c:pt>
                <c:pt idx="22">
                  <c:v>1997</c:v>
                </c:pt>
                <c:pt idx="23">
                  <c:v>1998</c:v>
                </c:pt>
                <c:pt idx="24">
                  <c:v>1999</c:v>
                </c:pt>
                <c:pt idx="25">
                  <c:v>2000</c:v>
                </c:pt>
                <c:pt idx="26">
                  <c:v>2001</c:v>
                </c:pt>
                <c:pt idx="27">
                  <c:v>2002</c:v>
                </c:pt>
                <c:pt idx="28">
                  <c:v>2003</c:v>
                </c:pt>
                <c:pt idx="29">
                  <c:v>2004</c:v>
                </c:pt>
                <c:pt idx="30">
                  <c:v>2005</c:v>
                </c:pt>
                <c:pt idx="31">
                  <c:v>2006</c:v>
                </c:pt>
                <c:pt idx="32">
                  <c:v>2007</c:v>
                </c:pt>
                <c:pt idx="33">
                  <c:v>2008</c:v>
                </c:pt>
                <c:pt idx="34">
                  <c:v>2009</c:v>
                </c:pt>
                <c:pt idx="35">
                  <c:v>2010</c:v>
                </c:pt>
                <c:pt idx="36">
                  <c:v>2011</c:v>
                </c:pt>
                <c:pt idx="37">
                  <c:v>2012</c:v>
                </c:pt>
                <c:pt idx="38">
                  <c:v>2013</c:v>
                </c:pt>
                <c:pt idx="39">
                  <c:v>2014</c:v>
                </c:pt>
                <c:pt idx="40">
                  <c:v>2015</c:v>
                </c:pt>
              </c:numCache>
            </c:numRef>
          </c:cat>
          <c:val>
            <c:numRef>
              <c:f>Sheet1!$C$2:$C$42</c:f>
              <c:numCache>
                <c:formatCode>General</c:formatCode>
                <c:ptCount val="41"/>
                <c:pt idx="24" formatCode="_-&quot;$&quot;* #,##0_-;\-&quot;$&quot;* #,##0_-;_-&quot;$&quot;* &quot;-&quot;??_-;_-@_-">
                  <c:v>329.42074754219971</c:v>
                </c:pt>
                <c:pt idx="25" formatCode="_-&quot;$&quot;* #,##0_-;\-&quot;$&quot;* #,##0_-;_-&quot;$&quot;* &quot;-&quot;??_-;_-@_-">
                  <c:v>325.05455852293511</c:v>
                </c:pt>
                <c:pt idx="26" formatCode="_-&quot;$&quot;* #,##0_-;\-&quot;$&quot;* #,##0_-;_-&quot;$&quot;* &quot;-&quot;??_-;_-@_-">
                  <c:v>357.77969354743834</c:v>
                </c:pt>
                <c:pt idx="27" formatCode="_-&quot;$&quot;* #,##0_-;\-&quot;$&quot;* #,##0_-;_-&quot;$&quot;* &quot;-&quot;??_-;_-@_-">
                  <c:v>366.32912141920821</c:v>
                </c:pt>
                <c:pt idx="28" formatCode="_-&quot;$&quot;* #,##0_-;\-&quot;$&quot;* #,##0_-;_-&quot;$&quot;* &quot;-&quot;??_-;_-@_-">
                  <c:v>425.78765310198401</c:v>
                </c:pt>
                <c:pt idx="29" formatCode="_-&quot;$&quot;* #,##0_-;\-&quot;$&quot;* #,##0_-;_-&quot;$&quot;* &quot;-&quot;??_-;_-@_-">
                  <c:v>429.91891227823282</c:v>
                </c:pt>
                <c:pt idx="30" formatCode="_-&quot;$&quot;* #,##0_-;\-&quot;$&quot;* #,##0_-;_-&quot;$&quot;* &quot;-&quot;??_-;_-@_-">
                  <c:v>506.2098220414407</c:v>
                </c:pt>
                <c:pt idx="31" formatCode="_-&quot;$&quot;* #,##0_-;\-&quot;$&quot;* #,##0_-;_-&quot;$&quot;* &quot;-&quot;??_-;_-@_-">
                  <c:v>505.26018738669518</c:v>
                </c:pt>
                <c:pt idx="32" formatCode="_-&quot;$&quot;* #,##0_-;\-&quot;$&quot;* #,##0_-;_-&quot;$&quot;* &quot;-&quot;??_-;_-@_-">
                  <c:v>583.83463367855006</c:v>
                </c:pt>
                <c:pt idx="33" formatCode="_-&quot;$&quot;* #,##0_-;\-&quot;$&quot;* #,##0_-;_-&quot;$&quot;* &quot;-&quot;??_-;_-@_-">
                  <c:v>559.12034845257926</c:v>
                </c:pt>
                <c:pt idx="34" formatCode="_-&quot;$&quot;* #,##0_-;\-&quot;$&quot;* #,##0_-;_-&quot;$&quot;* &quot;-&quot;??_-;_-@_-">
                  <c:v>624.94225865696137</c:v>
                </c:pt>
                <c:pt idx="35" formatCode="_-&quot;$&quot;* #,##0_-;\-&quot;$&quot;* #,##0_-;_-&quot;$&quot;* &quot;-&quot;??_-;_-@_-">
                  <c:v>628.57576737576744</c:v>
                </c:pt>
                <c:pt idx="36" formatCode="_-&quot;$&quot;* #,##0_-;\-&quot;$&quot;* #,##0_-;_-&quot;$&quot;* &quot;-&quot;??_-;_-@_-">
                  <c:v>704.16001595512728</c:v>
                </c:pt>
                <c:pt idx="37" formatCode="_-&quot;$&quot;* #,##0_-;\-&quot;$&quot;* #,##0_-;_-&quot;$&quot;* &quot;-&quot;??_-;_-@_-">
                  <c:v>785.66292533416015</c:v>
                </c:pt>
                <c:pt idx="38" formatCode="_-&quot;$&quot;* #,##0_-;\-&quot;$&quot;* #,##0_-;_-&quot;$&quot;* &quot;-&quot;??_-;_-@_-">
                  <c:v>694.3827321845871</c:v>
                </c:pt>
                <c:pt idx="39" formatCode="_-&quot;$&quot;* #,##0_-;\-&quot;$&quot;* #,##0_-;_-&quot;$&quot;* &quot;-&quot;??_-;_-@_-">
                  <c:v>728.4098001258144</c:v>
                </c:pt>
                <c:pt idx="40" formatCode="_-&quot;$&quot;* #,##0_-;\-&quot;$&quot;* #,##0_-;_-&quot;$&quot;* &quot;-&quot;??_-;_-@_-">
                  <c:v>754.77912899324667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Forecast</c:v>
                </c:pt>
              </c:strCache>
            </c:strRef>
          </c:tx>
          <c:spPr>
            <a:ln w="19050">
              <a:solidFill>
                <a:schemeClr val="tx1"/>
              </a:solidFill>
            </a:ln>
          </c:spPr>
          <c:marker>
            <c:symbol val="circle"/>
            <c:size val="8"/>
            <c:spPr>
              <a:solidFill>
                <a:schemeClr val="bg1"/>
              </a:solidFill>
              <a:ln>
                <a:solidFill>
                  <a:schemeClr val="tx1"/>
                </a:solidFill>
              </a:ln>
            </c:spPr>
          </c:marker>
          <c:cat>
            <c:numRef>
              <c:f>Sheet1!$A$2:$A$42</c:f>
              <c:numCache>
                <c:formatCode>General</c:formatCode>
                <c:ptCount val="41"/>
                <c:pt idx="0">
                  <c:v>1975</c:v>
                </c:pt>
                <c:pt idx="1">
                  <c:v>1976</c:v>
                </c:pt>
                <c:pt idx="2">
                  <c:v>1977</c:v>
                </c:pt>
                <c:pt idx="3">
                  <c:v>1978</c:v>
                </c:pt>
                <c:pt idx="4">
                  <c:v>1979</c:v>
                </c:pt>
                <c:pt idx="5">
                  <c:v>1980</c:v>
                </c:pt>
                <c:pt idx="6">
                  <c:v>1981</c:v>
                </c:pt>
                <c:pt idx="7">
                  <c:v>1982</c:v>
                </c:pt>
                <c:pt idx="8">
                  <c:v>1983</c:v>
                </c:pt>
                <c:pt idx="9">
                  <c:v>1984</c:v>
                </c:pt>
                <c:pt idx="10">
                  <c:v>1985</c:v>
                </c:pt>
                <c:pt idx="11">
                  <c:v>1986</c:v>
                </c:pt>
                <c:pt idx="12">
                  <c:v>1987</c:v>
                </c:pt>
                <c:pt idx="13">
                  <c:v>1988</c:v>
                </c:pt>
                <c:pt idx="14">
                  <c:v>1989</c:v>
                </c:pt>
                <c:pt idx="15">
                  <c:v>1990</c:v>
                </c:pt>
                <c:pt idx="16">
                  <c:v>1991</c:v>
                </c:pt>
                <c:pt idx="17">
                  <c:v>1992</c:v>
                </c:pt>
                <c:pt idx="18">
                  <c:v>1993</c:v>
                </c:pt>
                <c:pt idx="19">
                  <c:v>1994</c:v>
                </c:pt>
                <c:pt idx="20">
                  <c:v>1995</c:v>
                </c:pt>
                <c:pt idx="21">
                  <c:v>1996</c:v>
                </c:pt>
                <c:pt idx="22">
                  <c:v>1997</c:v>
                </c:pt>
                <c:pt idx="23">
                  <c:v>1998</c:v>
                </c:pt>
                <c:pt idx="24">
                  <c:v>1999</c:v>
                </c:pt>
                <c:pt idx="25">
                  <c:v>2000</c:v>
                </c:pt>
                <c:pt idx="26">
                  <c:v>2001</c:v>
                </c:pt>
                <c:pt idx="27">
                  <c:v>2002</c:v>
                </c:pt>
                <c:pt idx="28">
                  <c:v>2003</c:v>
                </c:pt>
                <c:pt idx="29">
                  <c:v>2004</c:v>
                </c:pt>
                <c:pt idx="30">
                  <c:v>2005</c:v>
                </c:pt>
                <c:pt idx="31">
                  <c:v>2006</c:v>
                </c:pt>
                <c:pt idx="32">
                  <c:v>2007</c:v>
                </c:pt>
                <c:pt idx="33">
                  <c:v>2008</c:v>
                </c:pt>
                <c:pt idx="34">
                  <c:v>2009</c:v>
                </c:pt>
                <c:pt idx="35">
                  <c:v>2010</c:v>
                </c:pt>
                <c:pt idx="36">
                  <c:v>2011</c:v>
                </c:pt>
                <c:pt idx="37">
                  <c:v>2012</c:v>
                </c:pt>
                <c:pt idx="38">
                  <c:v>2013</c:v>
                </c:pt>
                <c:pt idx="39">
                  <c:v>2014</c:v>
                </c:pt>
                <c:pt idx="40">
                  <c:v>2015</c:v>
                </c:pt>
              </c:numCache>
            </c:numRef>
          </c:cat>
          <c:val>
            <c:numRef>
              <c:f>Sheet1!$D$2:$D$42</c:f>
              <c:numCache>
                <c:formatCode>General</c:formatCode>
                <c:ptCount val="41"/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28868352"/>
        <c:axId val="128871040"/>
      </c:lineChart>
      <c:catAx>
        <c:axId val="12886835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ln w="6350">
            <a:solidFill>
              <a:schemeClr val="tx1"/>
            </a:solidFill>
          </a:ln>
        </c:spPr>
        <c:txPr>
          <a:bodyPr rot="-2700000"/>
          <a:lstStyle/>
          <a:p>
            <a:pPr>
              <a:defRPr sz="1200"/>
            </a:pPr>
            <a:endParaRPr lang="en-US"/>
          </a:p>
        </c:txPr>
        <c:crossAx val="128871040"/>
        <c:crosses val="autoZero"/>
        <c:auto val="1"/>
        <c:lblAlgn val="ctr"/>
        <c:lblOffset val="100"/>
        <c:noMultiLvlLbl val="0"/>
      </c:catAx>
      <c:valAx>
        <c:axId val="128871040"/>
        <c:scaling>
          <c:orientation val="minMax"/>
        </c:scaling>
        <c:delete val="0"/>
        <c:axPos val="l"/>
        <c:numFmt formatCode="&quot;$&quot;#,##0" sourceLinked="0"/>
        <c:majorTickMark val="out"/>
        <c:minorTickMark val="none"/>
        <c:tickLblPos val="nextTo"/>
        <c:spPr>
          <a:ln w="6350">
            <a:solidFill>
              <a:schemeClr val="tx1"/>
            </a:solidFill>
          </a:ln>
        </c:spPr>
        <c:txPr>
          <a:bodyPr/>
          <a:lstStyle/>
          <a:p>
            <a:pPr>
              <a:defRPr sz="1200"/>
            </a:pPr>
            <a:endParaRPr lang="en-US"/>
          </a:p>
        </c:txPr>
        <c:crossAx val="128868352"/>
        <c:crosses val="autoZero"/>
        <c:crossBetween val="between"/>
      </c:valAx>
    </c:plotArea>
    <c:legend>
      <c:legendPos val="b"/>
      <c:layout>
        <c:manualLayout>
          <c:xMode val="edge"/>
          <c:yMode val="edge"/>
          <c:x val="0.2103025000662796"/>
          <c:y val="0.86331686800862384"/>
          <c:w val="0.61979889666569454"/>
          <c:h val="5.1816950300567266E-2"/>
        </c:manualLayout>
      </c:layout>
      <c:overlay val="0"/>
      <c:spPr>
        <a:noFill/>
      </c:spPr>
      <c:txPr>
        <a:bodyPr/>
        <a:lstStyle/>
        <a:p>
          <a:pPr>
            <a:defRPr sz="1800" baseline="12000"/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  <c:userShapes r:id="rId2"/>
</c:chartSpace>
</file>

<file path=ppt/charts/chart9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CA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autoTitleDeleted val="0"/>
    <c:plotArea>
      <c:layout>
        <c:manualLayout>
          <c:layoutTarget val="inner"/>
          <c:xMode val="edge"/>
          <c:yMode val="edge"/>
          <c:x val="6.807794382179215E-2"/>
          <c:y val="3.3065082966324127E-2"/>
          <c:w val="0.91358872525082346"/>
          <c:h val="0.7116228479914585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2000</c:v>
                </c:pt>
              </c:strCache>
            </c:strRef>
          </c:tx>
          <c:spPr>
            <a:solidFill>
              <a:srgbClr val="8B9B3C"/>
            </a:solidFill>
            <a:ln w="6350">
              <a:solidFill>
                <a:schemeClr val="tx1"/>
              </a:solidFill>
            </a:ln>
          </c:spPr>
          <c:invertIfNegative val="0"/>
          <c:cat>
            <c:strRef>
              <c:f>Sheet1!$A$2:$A$21</c:f>
              <c:strCache>
                <c:ptCount val="20"/>
                <c:pt idx="0">
                  <c:v>&lt;1</c:v>
                </c:pt>
                <c:pt idx="1">
                  <c:v>1–4</c:v>
                </c:pt>
                <c:pt idx="2">
                  <c:v>5–9</c:v>
                </c:pt>
                <c:pt idx="3">
                  <c:v>10–14</c:v>
                </c:pt>
                <c:pt idx="4">
                  <c:v>15–19</c:v>
                </c:pt>
                <c:pt idx="5">
                  <c:v>20–24</c:v>
                </c:pt>
                <c:pt idx="6">
                  <c:v>25–29</c:v>
                </c:pt>
                <c:pt idx="7">
                  <c:v>30–34</c:v>
                </c:pt>
                <c:pt idx="8">
                  <c:v>35–39</c:v>
                </c:pt>
                <c:pt idx="9">
                  <c:v>40–44</c:v>
                </c:pt>
                <c:pt idx="10">
                  <c:v>45–49</c:v>
                </c:pt>
                <c:pt idx="11">
                  <c:v>50–54</c:v>
                </c:pt>
                <c:pt idx="12">
                  <c:v>55–59</c:v>
                </c:pt>
                <c:pt idx="13">
                  <c:v>60–64</c:v>
                </c:pt>
                <c:pt idx="14">
                  <c:v>65–69</c:v>
                </c:pt>
                <c:pt idx="15">
                  <c:v>70–74</c:v>
                </c:pt>
                <c:pt idx="16">
                  <c:v>75–79</c:v>
                </c:pt>
                <c:pt idx="17">
                  <c:v>80–84</c:v>
                </c:pt>
                <c:pt idx="18">
                  <c:v>85–89</c:v>
                </c:pt>
                <c:pt idx="19">
                  <c:v>90+</c:v>
                </c:pt>
              </c:strCache>
            </c:strRef>
          </c:cat>
          <c:val>
            <c:numRef>
              <c:f>Sheet1!$B$2:$B$21</c:f>
              <c:numCache>
                <c:formatCode>0%</c:formatCode>
                <c:ptCount val="20"/>
                <c:pt idx="0">
                  <c:v>1.1047072675957391E-2</c:v>
                </c:pt>
                <c:pt idx="1">
                  <c:v>4.7318333730597913E-2</c:v>
                </c:pt>
                <c:pt idx="2">
                  <c:v>6.63700569274987E-2</c:v>
                </c:pt>
                <c:pt idx="3">
                  <c:v>6.6980079367109452E-2</c:v>
                </c:pt>
                <c:pt idx="4">
                  <c:v>6.8288494571432434E-2</c:v>
                </c:pt>
                <c:pt idx="5">
                  <c:v>6.7446500028430348E-2</c:v>
                </c:pt>
                <c:pt idx="6">
                  <c:v>6.7635851045821413E-2</c:v>
                </c:pt>
                <c:pt idx="7">
                  <c:v>7.3542553553736706E-2</c:v>
                </c:pt>
                <c:pt idx="8">
                  <c:v>8.7483558867198011E-2</c:v>
                </c:pt>
                <c:pt idx="9">
                  <c:v>8.475554868375626E-2</c:v>
                </c:pt>
                <c:pt idx="10">
                  <c:v>7.5427982665469934E-2</c:v>
                </c:pt>
                <c:pt idx="11">
                  <c:v>6.6573973407765996E-2</c:v>
                </c:pt>
                <c:pt idx="12">
                  <c:v>5.072202498384195E-2</c:v>
                </c:pt>
                <c:pt idx="13">
                  <c:v>4.0859316690798522E-2</c:v>
                </c:pt>
                <c:pt idx="14">
                  <c:v>3.7196314579458101E-2</c:v>
                </c:pt>
                <c:pt idx="15">
                  <c:v>3.2738272806557785E-2</c:v>
                </c:pt>
                <c:pt idx="16">
                  <c:v>2.6204603696401662E-2</c:v>
                </c:pt>
                <c:pt idx="17">
                  <c:v>1.6169227869172166E-2</c:v>
                </c:pt>
                <c:pt idx="18">
                  <c:v>8.9934075802644165E-3</c:v>
                </c:pt>
                <c:pt idx="19">
                  <c:v>4.2468262687308349E-3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2013</c:v>
                </c:pt>
              </c:strCache>
            </c:strRef>
          </c:tx>
          <c:spPr>
            <a:solidFill>
              <a:schemeClr val="bg1"/>
            </a:solidFill>
            <a:ln w="6350">
              <a:solidFill>
                <a:schemeClr val="tx1"/>
              </a:solidFill>
            </a:ln>
          </c:spPr>
          <c:invertIfNegative val="0"/>
          <c:cat>
            <c:strRef>
              <c:f>Sheet1!$A$2:$A$21</c:f>
              <c:strCache>
                <c:ptCount val="20"/>
                <c:pt idx="0">
                  <c:v>&lt;1</c:v>
                </c:pt>
                <c:pt idx="1">
                  <c:v>1–4</c:v>
                </c:pt>
                <c:pt idx="2">
                  <c:v>5–9</c:v>
                </c:pt>
                <c:pt idx="3">
                  <c:v>10–14</c:v>
                </c:pt>
                <c:pt idx="4">
                  <c:v>15–19</c:v>
                </c:pt>
                <c:pt idx="5">
                  <c:v>20–24</c:v>
                </c:pt>
                <c:pt idx="6">
                  <c:v>25–29</c:v>
                </c:pt>
                <c:pt idx="7">
                  <c:v>30–34</c:v>
                </c:pt>
                <c:pt idx="8">
                  <c:v>35–39</c:v>
                </c:pt>
                <c:pt idx="9">
                  <c:v>40–44</c:v>
                </c:pt>
                <c:pt idx="10">
                  <c:v>45–49</c:v>
                </c:pt>
                <c:pt idx="11">
                  <c:v>50–54</c:v>
                </c:pt>
                <c:pt idx="12">
                  <c:v>55–59</c:v>
                </c:pt>
                <c:pt idx="13">
                  <c:v>60–64</c:v>
                </c:pt>
                <c:pt idx="14">
                  <c:v>65–69</c:v>
                </c:pt>
                <c:pt idx="15">
                  <c:v>70–74</c:v>
                </c:pt>
                <c:pt idx="16">
                  <c:v>75–79</c:v>
                </c:pt>
                <c:pt idx="17">
                  <c:v>80–84</c:v>
                </c:pt>
                <c:pt idx="18">
                  <c:v>85–89</c:v>
                </c:pt>
                <c:pt idx="19">
                  <c:v>90+</c:v>
                </c:pt>
              </c:strCache>
            </c:strRef>
          </c:cat>
          <c:val>
            <c:numRef>
              <c:f>Sheet1!$C$2:$C$21</c:f>
              <c:numCache>
                <c:formatCode>0%</c:formatCode>
                <c:ptCount val="20"/>
                <c:pt idx="0">
                  <c:v>1.0857540272693403E-2</c:v>
                </c:pt>
                <c:pt idx="1">
                  <c:v>4.3735273307696054E-2</c:v>
                </c:pt>
                <c:pt idx="2">
                  <c:v>5.356955265673348E-2</c:v>
                </c:pt>
                <c:pt idx="3">
                  <c:v>5.3165675791558689E-2</c:v>
                </c:pt>
                <c:pt idx="4">
                  <c:v>6.1985171136634605E-2</c:v>
                </c:pt>
                <c:pt idx="5">
                  <c:v>6.9594401296069822E-2</c:v>
                </c:pt>
                <c:pt idx="6">
                  <c:v>6.8530035845707438E-2</c:v>
                </c:pt>
                <c:pt idx="7">
                  <c:v>6.9256206335507553E-2</c:v>
                </c:pt>
                <c:pt idx="8">
                  <c:v>6.6185342615048368E-2</c:v>
                </c:pt>
                <c:pt idx="9">
                  <c:v>6.744868810991686E-2</c:v>
                </c:pt>
                <c:pt idx="10">
                  <c:v>7.3060835638244781E-2</c:v>
                </c:pt>
                <c:pt idx="11">
                  <c:v>7.835305056320456E-2</c:v>
                </c:pt>
                <c:pt idx="12">
                  <c:v>7.1168064633042247E-2</c:v>
                </c:pt>
                <c:pt idx="13">
                  <c:v>6.0025978629799234E-2</c:v>
                </c:pt>
                <c:pt idx="14">
                  <c:v>4.96952021118112E-2</c:v>
                </c:pt>
                <c:pt idx="15">
                  <c:v>3.5740144179887745E-2</c:v>
                </c:pt>
                <c:pt idx="16">
                  <c:v>2.6916182806650649E-2</c:v>
                </c:pt>
                <c:pt idx="17">
                  <c:v>2.0723252495094553E-2</c:v>
                </c:pt>
                <c:pt idx="18">
                  <c:v>1.289538607803619E-2</c:v>
                </c:pt>
                <c:pt idx="19">
                  <c:v>7.094015496662583E-3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28955904"/>
        <c:axId val="128957440"/>
      </c:barChart>
      <c:catAx>
        <c:axId val="128955904"/>
        <c:scaling>
          <c:orientation val="minMax"/>
        </c:scaling>
        <c:delete val="0"/>
        <c:axPos val="b"/>
        <c:majorTickMark val="out"/>
        <c:minorTickMark val="none"/>
        <c:tickLblPos val="nextTo"/>
        <c:spPr>
          <a:ln w="6350">
            <a:solidFill>
              <a:schemeClr val="tx1"/>
            </a:solidFill>
          </a:ln>
        </c:spPr>
        <c:txPr>
          <a:bodyPr/>
          <a:lstStyle/>
          <a:p>
            <a:pPr>
              <a:defRPr sz="1200"/>
            </a:pPr>
            <a:endParaRPr lang="en-US"/>
          </a:p>
        </c:txPr>
        <c:crossAx val="128957440"/>
        <c:crosses val="autoZero"/>
        <c:auto val="1"/>
        <c:lblAlgn val="ctr"/>
        <c:lblOffset val="100"/>
        <c:noMultiLvlLbl val="0"/>
      </c:catAx>
      <c:valAx>
        <c:axId val="128957440"/>
        <c:scaling>
          <c:orientation val="minMax"/>
        </c:scaling>
        <c:delete val="0"/>
        <c:axPos val="l"/>
        <c:numFmt formatCode="0%" sourceLinked="1"/>
        <c:majorTickMark val="out"/>
        <c:minorTickMark val="none"/>
        <c:tickLblPos val="nextTo"/>
        <c:spPr>
          <a:ln w="6350">
            <a:solidFill>
              <a:schemeClr val="tx1"/>
            </a:solidFill>
          </a:ln>
        </c:spPr>
        <c:txPr>
          <a:bodyPr/>
          <a:lstStyle/>
          <a:p>
            <a:pPr>
              <a:defRPr sz="1200"/>
            </a:pPr>
            <a:endParaRPr lang="en-US"/>
          </a:p>
        </c:txPr>
        <c:crossAx val="128955904"/>
        <c:crosses val="autoZero"/>
        <c:crossBetween val="between"/>
      </c:valAx>
    </c:plotArea>
    <c:legend>
      <c:legendPos val="b"/>
      <c:layout>
        <c:manualLayout>
          <c:xMode val="edge"/>
          <c:yMode val="edge"/>
          <c:x val="0.42412829079681225"/>
          <c:y val="0.90035054940166392"/>
          <c:w val="0.15507675130226362"/>
          <c:h val="5.4451710485341871E-2"/>
        </c:manualLayout>
      </c:layout>
      <c:overlay val="0"/>
      <c:txPr>
        <a:bodyPr/>
        <a:lstStyle/>
        <a:p>
          <a:pPr>
            <a:defRPr sz="1800" baseline="12000"/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  <c:userShapes r:id="rId2"/>
</c:chartSpace>
</file>

<file path=ppt/charts/chart9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CA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autoTitleDeleted val="0"/>
    <c:plotArea>
      <c:layout>
        <c:manualLayout>
          <c:layoutTarget val="inner"/>
          <c:xMode val="edge"/>
          <c:yMode val="edge"/>
          <c:x val="9.0575841131779397E-2"/>
          <c:y val="3.3065082966324127E-2"/>
          <c:w val="0.8918347910977964"/>
          <c:h val="0.721534742367730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Males</c:v>
                </c:pt>
              </c:strCache>
            </c:strRef>
          </c:tx>
          <c:spPr>
            <a:solidFill>
              <a:srgbClr val="8B9B3C"/>
            </a:solidFill>
            <a:ln w="6350">
              <a:solidFill>
                <a:schemeClr val="tx1"/>
              </a:solidFill>
            </a:ln>
          </c:spPr>
          <c:invertIfNegative val="0"/>
          <c:cat>
            <c:strRef>
              <c:f>Sheet1!$A$2:$A$21</c:f>
              <c:strCache>
                <c:ptCount val="20"/>
                <c:pt idx="0">
                  <c:v>&lt;1</c:v>
                </c:pt>
                <c:pt idx="1">
                  <c:v>1–4</c:v>
                </c:pt>
                <c:pt idx="2">
                  <c:v>5–9</c:v>
                </c:pt>
                <c:pt idx="3">
                  <c:v>10–14</c:v>
                </c:pt>
                <c:pt idx="4">
                  <c:v>15–19</c:v>
                </c:pt>
                <c:pt idx="5">
                  <c:v>20–24</c:v>
                </c:pt>
                <c:pt idx="6">
                  <c:v>25–29</c:v>
                </c:pt>
                <c:pt idx="7">
                  <c:v>30–34</c:v>
                </c:pt>
                <c:pt idx="8">
                  <c:v>35–39</c:v>
                </c:pt>
                <c:pt idx="9">
                  <c:v>40–44</c:v>
                </c:pt>
                <c:pt idx="10">
                  <c:v>45–49</c:v>
                </c:pt>
                <c:pt idx="11">
                  <c:v>50–54</c:v>
                </c:pt>
                <c:pt idx="12">
                  <c:v>55–59</c:v>
                </c:pt>
                <c:pt idx="13">
                  <c:v>60–64</c:v>
                </c:pt>
                <c:pt idx="14">
                  <c:v>65–69</c:v>
                </c:pt>
                <c:pt idx="15">
                  <c:v>70–74</c:v>
                </c:pt>
                <c:pt idx="16">
                  <c:v>75–79</c:v>
                </c:pt>
                <c:pt idx="17">
                  <c:v>80–84</c:v>
                </c:pt>
                <c:pt idx="18">
                  <c:v>85–89</c:v>
                </c:pt>
                <c:pt idx="19">
                  <c:v>90+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2255.8172053164599</c:v>
                </c:pt>
                <c:pt idx="1">
                  <c:v>1280.726305247437</c:v>
                </c:pt>
                <c:pt idx="2">
                  <c:v>1315.9142851772306</c:v>
                </c:pt>
                <c:pt idx="3">
                  <c:v>1302.6050756634668</c:v>
                </c:pt>
                <c:pt idx="4">
                  <c:v>1660.1188015326061</c:v>
                </c:pt>
                <c:pt idx="5">
                  <c:v>1833.6664473785988</c:v>
                </c:pt>
                <c:pt idx="6">
                  <c:v>1914.3894717962421</c:v>
                </c:pt>
                <c:pt idx="7">
                  <c:v>2030.4846940113578</c:v>
                </c:pt>
                <c:pt idx="8">
                  <c:v>2134.0810721185644</c:v>
                </c:pt>
                <c:pt idx="9">
                  <c:v>2493.1644242153957</c:v>
                </c:pt>
                <c:pt idx="10">
                  <c:v>3214.6276441559312</c:v>
                </c:pt>
                <c:pt idx="11">
                  <c:v>4202.1205126872301</c:v>
                </c:pt>
                <c:pt idx="12">
                  <c:v>4759.3473941926441</c:v>
                </c:pt>
                <c:pt idx="13">
                  <c:v>5127.8374254540977</c:v>
                </c:pt>
                <c:pt idx="14">
                  <c:v>5777.0887908527229</c:v>
                </c:pt>
                <c:pt idx="15">
                  <c:v>5395.8652866696129</c:v>
                </c:pt>
                <c:pt idx="16">
                  <c:v>5292.6186282177332</c:v>
                </c:pt>
                <c:pt idx="17">
                  <c:v>5078.541798210551</c:v>
                </c:pt>
                <c:pt idx="18">
                  <c:v>3900.9097649736432</c:v>
                </c:pt>
                <c:pt idx="19">
                  <c:v>1913.1927154071175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Females</c:v>
                </c:pt>
              </c:strCache>
            </c:strRef>
          </c:tx>
          <c:spPr>
            <a:solidFill>
              <a:schemeClr val="bg1"/>
            </a:solidFill>
            <a:ln w="6350">
              <a:solidFill>
                <a:schemeClr val="tx1"/>
              </a:solidFill>
            </a:ln>
          </c:spPr>
          <c:invertIfNegative val="0"/>
          <c:cat>
            <c:strRef>
              <c:f>Sheet1!$A$2:$A$21</c:f>
              <c:strCache>
                <c:ptCount val="20"/>
                <c:pt idx="0">
                  <c:v>&lt;1</c:v>
                </c:pt>
                <c:pt idx="1">
                  <c:v>1–4</c:v>
                </c:pt>
                <c:pt idx="2">
                  <c:v>5–9</c:v>
                </c:pt>
                <c:pt idx="3">
                  <c:v>10–14</c:v>
                </c:pt>
                <c:pt idx="4">
                  <c:v>15–19</c:v>
                </c:pt>
                <c:pt idx="5">
                  <c:v>20–24</c:v>
                </c:pt>
                <c:pt idx="6">
                  <c:v>25–29</c:v>
                </c:pt>
                <c:pt idx="7">
                  <c:v>30–34</c:v>
                </c:pt>
                <c:pt idx="8">
                  <c:v>35–39</c:v>
                </c:pt>
                <c:pt idx="9">
                  <c:v>40–44</c:v>
                </c:pt>
                <c:pt idx="10">
                  <c:v>45–49</c:v>
                </c:pt>
                <c:pt idx="11">
                  <c:v>50–54</c:v>
                </c:pt>
                <c:pt idx="12">
                  <c:v>55–59</c:v>
                </c:pt>
                <c:pt idx="13">
                  <c:v>60–64</c:v>
                </c:pt>
                <c:pt idx="14">
                  <c:v>65–69</c:v>
                </c:pt>
                <c:pt idx="15">
                  <c:v>70–74</c:v>
                </c:pt>
                <c:pt idx="16">
                  <c:v>75–79</c:v>
                </c:pt>
                <c:pt idx="17">
                  <c:v>80–84</c:v>
                </c:pt>
                <c:pt idx="18">
                  <c:v>85–89</c:v>
                </c:pt>
                <c:pt idx="19">
                  <c:v>90+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1903.3056320325848</c:v>
                </c:pt>
                <c:pt idx="1">
                  <c:v>1138.1215010010553</c:v>
                </c:pt>
                <c:pt idx="2">
                  <c:v>1155.6271428922055</c:v>
                </c:pt>
                <c:pt idx="3">
                  <c:v>1257.3964109622409</c:v>
                </c:pt>
                <c:pt idx="4">
                  <c:v>1872.5153014959512</c:v>
                </c:pt>
                <c:pt idx="5">
                  <c:v>2425.7829606897817</c:v>
                </c:pt>
                <c:pt idx="6">
                  <c:v>3267.7683897528827</c:v>
                </c:pt>
                <c:pt idx="7">
                  <c:v>3746.4808356255576</c:v>
                </c:pt>
                <c:pt idx="8">
                  <c:v>3177.9451346745682</c:v>
                </c:pt>
                <c:pt idx="9">
                  <c:v>2937.4249244296161</c:v>
                </c:pt>
                <c:pt idx="10">
                  <c:v>3447.0656369248954</c:v>
                </c:pt>
                <c:pt idx="11">
                  <c:v>4208.1769149796773</c:v>
                </c:pt>
                <c:pt idx="12">
                  <c:v>4492.5492766115722</c:v>
                </c:pt>
                <c:pt idx="13">
                  <c:v>4620.9314179734556</c:v>
                </c:pt>
                <c:pt idx="14">
                  <c:v>5224.9163506056784</c:v>
                </c:pt>
                <c:pt idx="15">
                  <c:v>5137.7781912024484</c:v>
                </c:pt>
                <c:pt idx="16">
                  <c:v>5642.6318429916855</c:v>
                </c:pt>
                <c:pt idx="17">
                  <c:v>6645.1526554705169</c:v>
                </c:pt>
                <c:pt idx="18">
                  <c:v>7154.6031068296606</c:v>
                </c:pt>
                <c:pt idx="19">
                  <c:v>5243.9676820631867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28653952"/>
        <c:axId val="128655744"/>
      </c:barChart>
      <c:catAx>
        <c:axId val="128653952"/>
        <c:scaling>
          <c:orientation val="minMax"/>
        </c:scaling>
        <c:delete val="0"/>
        <c:axPos val="b"/>
        <c:majorTickMark val="out"/>
        <c:minorTickMark val="none"/>
        <c:tickLblPos val="nextTo"/>
        <c:spPr>
          <a:ln w="6350">
            <a:solidFill>
              <a:schemeClr val="tx1"/>
            </a:solidFill>
          </a:ln>
        </c:spPr>
        <c:txPr>
          <a:bodyPr/>
          <a:lstStyle/>
          <a:p>
            <a:pPr>
              <a:defRPr sz="1200"/>
            </a:pPr>
            <a:endParaRPr lang="en-US"/>
          </a:p>
        </c:txPr>
        <c:crossAx val="128655744"/>
        <c:crosses val="autoZero"/>
        <c:auto val="1"/>
        <c:lblAlgn val="ctr"/>
        <c:lblOffset val="100"/>
        <c:noMultiLvlLbl val="0"/>
      </c:catAx>
      <c:valAx>
        <c:axId val="128655744"/>
        <c:scaling>
          <c:orientation val="minMax"/>
        </c:scaling>
        <c:delete val="0"/>
        <c:axPos val="l"/>
        <c:numFmt formatCode="&quot;$&quot;#,##0" sourceLinked="0"/>
        <c:majorTickMark val="out"/>
        <c:minorTickMark val="none"/>
        <c:tickLblPos val="nextTo"/>
        <c:spPr>
          <a:ln w="6350">
            <a:solidFill>
              <a:schemeClr val="tx1"/>
            </a:solidFill>
          </a:ln>
        </c:spPr>
        <c:txPr>
          <a:bodyPr/>
          <a:lstStyle/>
          <a:p>
            <a:pPr>
              <a:defRPr sz="1200"/>
            </a:pPr>
            <a:endParaRPr lang="en-US"/>
          </a:p>
        </c:txPr>
        <c:crossAx val="128653952"/>
        <c:crosses val="autoZero"/>
        <c:crossBetween val="between"/>
        <c:dispUnits>
          <c:builtInUnit val="thousands"/>
        </c:dispUnits>
      </c:valAx>
    </c:plotArea>
    <c:legend>
      <c:legendPos val="b"/>
      <c:overlay val="0"/>
      <c:txPr>
        <a:bodyPr/>
        <a:lstStyle/>
        <a:p>
          <a:pPr>
            <a:defRPr sz="1800" baseline="12000"/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  <c:userShapes r:id="rId2"/>
</c:chartSpace>
</file>

<file path=ppt/charts/chart9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CA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 sz="1400"/>
            </a:pPr>
            <a:endParaRPr lang="en-CA" sz="1400" dirty="0" smtClean="0"/>
          </a:p>
        </c:rich>
      </c:tx>
      <c:overlay val="1"/>
    </c:title>
    <c:autoTitleDeleted val="0"/>
    <c:plotArea>
      <c:layout>
        <c:manualLayout>
          <c:layoutTarget val="inner"/>
          <c:xMode val="edge"/>
          <c:yMode val="edge"/>
          <c:x val="0.12928849682810956"/>
          <c:y val="0.10745305875227135"/>
          <c:w val="0.85494203047504358"/>
          <c:h val="0.5879896792561947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Spending per capita</c:v>
                </c:pt>
              </c:strCache>
            </c:strRef>
          </c:tx>
          <c:spPr>
            <a:solidFill>
              <a:srgbClr val="8B9B3C"/>
            </a:solidFill>
            <a:ln w="6350">
              <a:solidFill>
                <a:schemeClr val="tx1"/>
              </a:solidFill>
            </a:ln>
          </c:spPr>
          <c:invertIfNegative val="0"/>
          <c:dLbls>
            <c:dLbl>
              <c:idx val="1"/>
              <c:layout>
                <c:manualLayout>
                  <c:x val="3.0852294639413811E-3"/>
                  <c:y val="-5.3846153846153856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2"/>
              <c:layout>
                <c:manualLayout>
                  <c:x val="6.1704589278827899E-3"/>
                  <c:y val="-5.8974358974358959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3"/>
              <c:layout>
                <c:manualLayout>
                  <c:x val="1.5426147319706905E-3"/>
                  <c:y val="-5.8974358974358959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4"/>
              <c:layout>
                <c:manualLayout>
                  <c:x val="4.627844195912072E-3"/>
                  <c:y val="-5.3846153846153856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5"/>
              <c:layout>
                <c:manualLayout>
                  <c:x val="0"/>
                  <c:y val="-4.8717948717948725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6"/>
              <c:layout>
                <c:manualLayout>
                  <c:x val="1.5426147319706905E-3"/>
                  <c:y val="-4.102564102564103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7"/>
              <c:layout>
                <c:manualLayout>
                  <c:x val="-3.0852294639413251E-3"/>
                  <c:y val="-4.102564102564103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8"/>
              <c:layout>
                <c:manualLayout>
                  <c:x val="0"/>
                  <c:y val="-3.8461538461538464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9"/>
              <c:layout>
                <c:manualLayout>
                  <c:x val="3.0852294639413811E-3"/>
                  <c:y val="-4.102564102564103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0"/>
              <c:layout>
                <c:manualLayout>
                  <c:x val="-1.5426147319706905E-3"/>
                  <c:y val="-3.333333333333334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1"/>
              <c:layout>
                <c:manualLayout>
                  <c:x val="0"/>
                  <c:y val="-2.3076923076923085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2"/>
              <c:layout>
                <c:manualLayout>
                  <c:x val="4.627844195912072E-3"/>
                  <c:y val="-1.28205128205128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3"/>
              <c:layout>
                <c:manualLayout>
                  <c:x val="1.2623114345146221E-3"/>
                  <c:y val="7.4627430045820543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4"/>
              <c:layout>
                <c:manualLayout>
                  <c:x val="-1.5426147319706981E-3"/>
                  <c:y val="7.4626865671641824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5"/>
              <c:layout>
                <c:manualLayout>
                  <c:x val="0"/>
                  <c:y val="-9.9502487562189747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9"/>
              <c:layout>
                <c:manualLayout>
                  <c:x val="-3.2262679278433418E-4"/>
                  <c:y val="0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</c:dLbl>
            <c:numFmt formatCode="&quot;$&quot;#,##0" sourceLinked="0"/>
            <c:txPr>
              <a:bodyPr rot="-5400000" vert="horz"/>
              <a:lstStyle/>
              <a:p>
                <a:pPr>
                  <a:defRPr sz="1100"/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Sheet1!$A$2:$A$21</c:f>
              <c:strCache>
                <c:ptCount val="20"/>
                <c:pt idx="0">
                  <c:v>&lt;1</c:v>
                </c:pt>
                <c:pt idx="1">
                  <c:v>1–4</c:v>
                </c:pt>
                <c:pt idx="2">
                  <c:v>5–9</c:v>
                </c:pt>
                <c:pt idx="3">
                  <c:v>10–14</c:v>
                </c:pt>
                <c:pt idx="4">
                  <c:v>15–19</c:v>
                </c:pt>
                <c:pt idx="5">
                  <c:v>20–24</c:v>
                </c:pt>
                <c:pt idx="6">
                  <c:v>25–29</c:v>
                </c:pt>
                <c:pt idx="7">
                  <c:v>30–34</c:v>
                </c:pt>
                <c:pt idx="8">
                  <c:v>35–39</c:v>
                </c:pt>
                <c:pt idx="9">
                  <c:v>40–44</c:v>
                </c:pt>
                <c:pt idx="10">
                  <c:v>45–49</c:v>
                </c:pt>
                <c:pt idx="11">
                  <c:v>50–54</c:v>
                </c:pt>
                <c:pt idx="12">
                  <c:v>55–59</c:v>
                </c:pt>
                <c:pt idx="13">
                  <c:v>60–64</c:v>
                </c:pt>
                <c:pt idx="14">
                  <c:v>65–69</c:v>
                </c:pt>
                <c:pt idx="15">
                  <c:v>70–74</c:v>
                </c:pt>
                <c:pt idx="16">
                  <c:v>75–79</c:v>
                </c:pt>
                <c:pt idx="17">
                  <c:v>80–84</c:v>
                </c:pt>
                <c:pt idx="18">
                  <c:v>85–89</c:v>
                </c:pt>
                <c:pt idx="19">
                  <c:v>90+</c:v>
                </c:pt>
              </c:strCache>
            </c:strRef>
          </c:cat>
          <c:val>
            <c:numRef>
              <c:f>Sheet1!$B$2:$B$21</c:f>
              <c:numCache>
                <c:formatCode>#,##0.00</c:formatCode>
                <c:ptCount val="20"/>
                <c:pt idx="0">
                  <c:v>10896.627456775148</c:v>
                </c:pt>
                <c:pt idx="1">
                  <c:v>1573.2527640964202</c:v>
                </c:pt>
                <c:pt idx="2">
                  <c:v>1312.4164934610924</c:v>
                </c:pt>
                <c:pt idx="3">
                  <c:v>1369.7164884479505</c:v>
                </c:pt>
                <c:pt idx="4">
                  <c:v>1621.1853009983083</c:v>
                </c:pt>
                <c:pt idx="5">
                  <c:v>1741.0087989812478</c:v>
                </c:pt>
                <c:pt idx="6">
                  <c:v>2151.0548487952988</c:v>
                </c:pt>
                <c:pt idx="7">
                  <c:v>2372.8095553848825</c:v>
                </c:pt>
                <c:pt idx="8">
                  <c:v>2283.0750732553743</c:v>
                </c:pt>
                <c:pt idx="9">
                  <c:v>2290.3152315350239</c:v>
                </c:pt>
                <c:pt idx="10">
                  <c:v>2593.7123062484507</c:v>
                </c:pt>
                <c:pt idx="11">
                  <c:v>3053.3546422843469</c:v>
                </c:pt>
                <c:pt idx="12">
                  <c:v>3698.0043946485525</c:v>
                </c:pt>
                <c:pt idx="13">
                  <c:v>4619.8973748217222</c:v>
                </c:pt>
                <c:pt idx="14">
                  <c:v>6297.6596674974635</c:v>
                </c:pt>
                <c:pt idx="15">
                  <c:v>8383.8619742872888</c:v>
                </c:pt>
                <c:pt idx="16">
                  <c:v>11556.785977886113</c:v>
                </c:pt>
                <c:pt idx="17">
                  <c:v>16092.680074399794</c:v>
                </c:pt>
                <c:pt idx="18">
                  <c:v>24387.447657773853</c:v>
                </c:pt>
                <c:pt idx="19">
                  <c:v>28699.241724523541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28699776"/>
        <c:axId val="128709760"/>
      </c:barChart>
      <c:lineChart>
        <c:grouping val="standard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Average: $3,914</c:v>
                </c:pt>
              </c:strCache>
            </c:strRef>
          </c:tx>
          <c:spPr>
            <a:ln w="12700">
              <a:solidFill>
                <a:schemeClr val="tx1"/>
              </a:solidFill>
            </a:ln>
          </c:spPr>
          <c:marker>
            <c:symbol val="none"/>
          </c:marker>
          <c:cat>
            <c:strRef>
              <c:f>Sheet1!$A$2:$A$21</c:f>
              <c:strCache>
                <c:ptCount val="20"/>
                <c:pt idx="0">
                  <c:v>&lt;1</c:v>
                </c:pt>
                <c:pt idx="1">
                  <c:v>1–4</c:v>
                </c:pt>
                <c:pt idx="2">
                  <c:v>5–9</c:v>
                </c:pt>
                <c:pt idx="3">
                  <c:v>10–14</c:v>
                </c:pt>
                <c:pt idx="4">
                  <c:v>15–19</c:v>
                </c:pt>
                <c:pt idx="5">
                  <c:v>20–24</c:v>
                </c:pt>
                <c:pt idx="6">
                  <c:v>25–29</c:v>
                </c:pt>
                <c:pt idx="7">
                  <c:v>30–34</c:v>
                </c:pt>
                <c:pt idx="8">
                  <c:v>35–39</c:v>
                </c:pt>
                <c:pt idx="9">
                  <c:v>40–44</c:v>
                </c:pt>
                <c:pt idx="10">
                  <c:v>45–49</c:v>
                </c:pt>
                <c:pt idx="11">
                  <c:v>50–54</c:v>
                </c:pt>
                <c:pt idx="12">
                  <c:v>55–59</c:v>
                </c:pt>
                <c:pt idx="13">
                  <c:v>60–64</c:v>
                </c:pt>
                <c:pt idx="14">
                  <c:v>65–69</c:v>
                </c:pt>
                <c:pt idx="15">
                  <c:v>70–74</c:v>
                </c:pt>
                <c:pt idx="16">
                  <c:v>75–79</c:v>
                </c:pt>
                <c:pt idx="17">
                  <c:v>80–84</c:v>
                </c:pt>
                <c:pt idx="18">
                  <c:v>85–89</c:v>
                </c:pt>
                <c:pt idx="19">
                  <c:v>90+</c:v>
                </c:pt>
              </c:strCache>
            </c:strRef>
          </c:cat>
          <c:val>
            <c:numRef>
              <c:f>Sheet1!$C$2:$C$21</c:f>
              <c:numCache>
                <c:formatCode>#,##0.00</c:formatCode>
                <c:ptCount val="20"/>
                <c:pt idx="0">
                  <c:v>3913.6987862128508</c:v>
                </c:pt>
                <c:pt idx="1">
                  <c:v>3913.6987862128508</c:v>
                </c:pt>
                <c:pt idx="2">
                  <c:v>3913.6987862128508</c:v>
                </c:pt>
                <c:pt idx="3">
                  <c:v>3913.6987862128508</c:v>
                </c:pt>
                <c:pt idx="4">
                  <c:v>3913.6987862128508</c:v>
                </c:pt>
                <c:pt idx="5">
                  <c:v>3913.6987862128508</c:v>
                </c:pt>
                <c:pt idx="6">
                  <c:v>3913.6987862128508</c:v>
                </c:pt>
                <c:pt idx="7">
                  <c:v>3913.6987862128508</c:v>
                </c:pt>
                <c:pt idx="8">
                  <c:v>3913.6987862128508</c:v>
                </c:pt>
                <c:pt idx="9">
                  <c:v>3913.6987862128508</c:v>
                </c:pt>
                <c:pt idx="10">
                  <c:v>3913.6987862128508</c:v>
                </c:pt>
                <c:pt idx="11">
                  <c:v>3913.6987862128508</c:v>
                </c:pt>
                <c:pt idx="12">
                  <c:v>3913.6987862128508</c:v>
                </c:pt>
                <c:pt idx="13">
                  <c:v>3913.6987862128508</c:v>
                </c:pt>
                <c:pt idx="14">
                  <c:v>3913.6987862128508</c:v>
                </c:pt>
                <c:pt idx="15">
                  <c:v>3913.6987862128508</c:v>
                </c:pt>
                <c:pt idx="16">
                  <c:v>3913.6987862128508</c:v>
                </c:pt>
                <c:pt idx="17">
                  <c:v>3913.6987862128508</c:v>
                </c:pt>
                <c:pt idx="18">
                  <c:v>3913.6987862128508</c:v>
                </c:pt>
                <c:pt idx="19">
                  <c:v>3913.6987862128508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Average (65–79): $8,221</c:v>
                </c:pt>
              </c:strCache>
            </c:strRef>
          </c:tx>
          <c:spPr>
            <a:ln>
              <a:noFill/>
            </a:ln>
          </c:spPr>
          <c:marker>
            <c:symbol val="none"/>
          </c:marker>
          <c:cat>
            <c:strRef>
              <c:f>Sheet1!$A$2:$A$21</c:f>
              <c:strCache>
                <c:ptCount val="20"/>
                <c:pt idx="0">
                  <c:v>&lt;1</c:v>
                </c:pt>
                <c:pt idx="1">
                  <c:v>1–4</c:v>
                </c:pt>
                <c:pt idx="2">
                  <c:v>5–9</c:v>
                </c:pt>
                <c:pt idx="3">
                  <c:v>10–14</c:v>
                </c:pt>
                <c:pt idx="4">
                  <c:v>15–19</c:v>
                </c:pt>
                <c:pt idx="5">
                  <c:v>20–24</c:v>
                </c:pt>
                <c:pt idx="6">
                  <c:v>25–29</c:v>
                </c:pt>
                <c:pt idx="7">
                  <c:v>30–34</c:v>
                </c:pt>
                <c:pt idx="8">
                  <c:v>35–39</c:v>
                </c:pt>
                <c:pt idx="9">
                  <c:v>40–44</c:v>
                </c:pt>
                <c:pt idx="10">
                  <c:v>45–49</c:v>
                </c:pt>
                <c:pt idx="11">
                  <c:v>50–54</c:v>
                </c:pt>
                <c:pt idx="12">
                  <c:v>55–59</c:v>
                </c:pt>
                <c:pt idx="13">
                  <c:v>60–64</c:v>
                </c:pt>
                <c:pt idx="14">
                  <c:v>65–69</c:v>
                </c:pt>
                <c:pt idx="15">
                  <c:v>70–74</c:v>
                </c:pt>
                <c:pt idx="16">
                  <c:v>75–79</c:v>
                </c:pt>
                <c:pt idx="17">
                  <c:v>80–84</c:v>
                </c:pt>
                <c:pt idx="18">
                  <c:v>85–89</c:v>
                </c:pt>
                <c:pt idx="19">
                  <c:v>90+</c:v>
                </c:pt>
              </c:strCache>
            </c:strRef>
          </c:cat>
          <c:val>
            <c:numRef>
              <c:f>Sheet1!$D$2:$D$21</c:f>
              <c:numCache>
                <c:formatCode>General</c:formatCode>
                <c:ptCount val="20"/>
                <c:pt idx="14" formatCode="#,##0.00">
                  <c:v>8221.2363036248353</c:v>
                </c:pt>
                <c:pt idx="15" formatCode="#,##0.00">
                  <c:v>8221.2363036248353</c:v>
                </c:pt>
                <c:pt idx="16" formatCode="#,##0.00">
                  <c:v>8221.2363036248353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Average (80+): $20,917</c:v>
                </c:pt>
              </c:strCache>
            </c:strRef>
          </c:tx>
          <c:spPr>
            <a:ln>
              <a:noFill/>
            </a:ln>
          </c:spPr>
          <c:marker>
            <c:symbol val="none"/>
          </c:marker>
          <c:cat>
            <c:strRef>
              <c:f>Sheet1!$A$2:$A$21</c:f>
              <c:strCache>
                <c:ptCount val="20"/>
                <c:pt idx="0">
                  <c:v>&lt;1</c:v>
                </c:pt>
                <c:pt idx="1">
                  <c:v>1–4</c:v>
                </c:pt>
                <c:pt idx="2">
                  <c:v>5–9</c:v>
                </c:pt>
                <c:pt idx="3">
                  <c:v>10–14</c:v>
                </c:pt>
                <c:pt idx="4">
                  <c:v>15–19</c:v>
                </c:pt>
                <c:pt idx="5">
                  <c:v>20–24</c:v>
                </c:pt>
                <c:pt idx="6">
                  <c:v>25–29</c:v>
                </c:pt>
                <c:pt idx="7">
                  <c:v>30–34</c:v>
                </c:pt>
                <c:pt idx="8">
                  <c:v>35–39</c:v>
                </c:pt>
                <c:pt idx="9">
                  <c:v>40–44</c:v>
                </c:pt>
                <c:pt idx="10">
                  <c:v>45–49</c:v>
                </c:pt>
                <c:pt idx="11">
                  <c:v>50–54</c:v>
                </c:pt>
                <c:pt idx="12">
                  <c:v>55–59</c:v>
                </c:pt>
                <c:pt idx="13">
                  <c:v>60–64</c:v>
                </c:pt>
                <c:pt idx="14">
                  <c:v>65–69</c:v>
                </c:pt>
                <c:pt idx="15">
                  <c:v>70–74</c:v>
                </c:pt>
                <c:pt idx="16">
                  <c:v>75–79</c:v>
                </c:pt>
                <c:pt idx="17">
                  <c:v>80–84</c:v>
                </c:pt>
                <c:pt idx="18">
                  <c:v>85–89</c:v>
                </c:pt>
                <c:pt idx="19">
                  <c:v>90+</c:v>
                </c:pt>
              </c:strCache>
            </c:strRef>
          </c:cat>
          <c:val>
            <c:numRef>
              <c:f>Sheet1!$E$2:$E$21</c:f>
              <c:numCache>
                <c:formatCode>General</c:formatCode>
                <c:ptCount val="20"/>
                <c:pt idx="17" formatCode="#,##0.00">
                  <c:v>20916.619427116002</c:v>
                </c:pt>
                <c:pt idx="18" formatCode="#,##0.00">
                  <c:v>20916.619427116002</c:v>
                </c:pt>
                <c:pt idx="19" formatCode="#,##0.00">
                  <c:v>20916.619427116002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28699776"/>
        <c:axId val="128709760"/>
      </c:lineChart>
      <c:catAx>
        <c:axId val="128699776"/>
        <c:scaling>
          <c:orientation val="minMax"/>
        </c:scaling>
        <c:delete val="0"/>
        <c:axPos val="b"/>
        <c:majorTickMark val="out"/>
        <c:minorTickMark val="none"/>
        <c:tickLblPos val="nextTo"/>
        <c:spPr>
          <a:ln w="6350">
            <a:solidFill>
              <a:schemeClr val="tx1"/>
            </a:solidFill>
          </a:ln>
        </c:spPr>
        <c:txPr>
          <a:bodyPr/>
          <a:lstStyle/>
          <a:p>
            <a:pPr>
              <a:defRPr sz="1100"/>
            </a:pPr>
            <a:endParaRPr lang="en-US"/>
          </a:p>
        </c:txPr>
        <c:crossAx val="128709760"/>
        <c:crosses val="autoZero"/>
        <c:auto val="1"/>
        <c:lblAlgn val="ctr"/>
        <c:lblOffset val="100"/>
        <c:noMultiLvlLbl val="0"/>
      </c:catAx>
      <c:valAx>
        <c:axId val="128709760"/>
        <c:scaling>
          <c:orientation val="minMax"/>
          <c:max val="30000"/>
          <c:min val="0"/>
        </c:scaling>
        <c:delete val="0"/>
        <c:axPos val="l"/>
        <c:majorGridlines>
          <c:spPr>
            <a:ln>
              <a:solidFill>
                <a:srgbClr val="FFFFFF"/>
              </a:solidFill>
            </a:ln>
          </c:spPr>
        </c:majorGridlines>
        <c:numFmt formatCode="&quot;$&quot;#,##0" sourceLinked="0"/>
        <c:majorTickMark val="out"/>
        <c:minorTickMark val="none"/>
        <c:tickLblPos val="nextTo"/>
        <c:spPr>
          <a:ln w="6350">
            <a:solidFill>
              <a:schemeClr val="tx1"/>
            </a:solidFill>
          </a:ln>
        </c:spPr>
        <c:txPr>
          <a:bodyPr/>
          <a:lstStyle/>
          <a:p>
            <a:pPr>
              <a:defRPr sz="1100"/>
            </a:pPr>
            <a:endParaRPr lang="en-US"/>
          </a:p>
        </c:txPr>
        <c:crossAx val="128699776"/>
        <c:crosses val="autoZero"/>
        <c:crossBetween val="between"/>
        <c:majorUnit val="5000"/>
      </c:valAx>
    </c:plotArea>
    <c:legend>
      <c:legendPos val="b"/>
      <c:legendEntry>
        <c:idx val="0"/>
        <c:txPr>
          <a:bodyPr/>
          <a:lstStyle/>
          <a:p>
            <a:pPr>
              <a:defRPr sz="1700" baseline="12000"/>
            </a:pPr>
            <a:endParaRPr lang="en-US"/>
          </a:p>
        </c:txPr>
      </c:legendEntry>
      <c:layout>
        <c:manualLayout>
          <c:xMode val="edge"/>
          <c:yMode val="edge"/>
          <c:x val="7.8160400997947174E-2"/>
          <c:y val="0.83195893945460209"/>
          <c:w val="0.91980196977754847"/>
          <c:h val="0.10024445037590639"/>
        </c:manualLayout>
      </c:layout>
      <c:overlay val="0"/>
      <c:txPr>
        <a:bodyPr/>
        <a:lstStyle/>
        <a:p>
          <a:pPr>
            <a:defRPr sz="1700" baseline="12000"/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1200"/>
      </a:pPr>
      <a:endParaRPr lang="en-US"/>
    </a:p>
  </c:txPr>
  <c:externalData r:id="rId1">
    <c:autoUpdate val="0"/>
  </c:externalData>
  <c:userShapes r:id="rId2"/>
</c:chartSpace>
</file>

<file path=ppt/charts/chart9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CA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autoTitleDeleted val="0"/>
    <c:plotArea>
      <c:layout>
        <c:manualLayout>
          <c:layoutTarget val="inner"/>
          <c:xMode val="edge"/>
          <c:yMode val="edge"/>
          <c:x val="6.8077952755905516E-2"/>
          <c:y val="4.6106873359580053E-2"/>
          <c:w val="0.91358871391076113"/>
          <c:h val="0.76202790440668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&lt;1</c:v>
                </c:pt>
              </c:strCache>
            </c:strRef>
          </c:tx>
          <c:spPr>
            <a:solidFill>
              <a:srgbClr val="8B9B3C"/>
            </a:solidFill>
            <a:ln w="6350">
              <a:solidFill>
                <a:schemeClr val="tx1"/>
              </a:solidFill>
            </a:ln>
          </c:spPr>
          <c:invertIfNegative val="0"/>
          <c:dLbls>
            <c:numFmt formatCode="0.0%" sourceLinked="0"/>
            <c:txPr>
              <a:bodyPr/>
              <a:lstStyle/>
              <a:p>
                <a:pPr>
                  <a:defRPr sz="1200"/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Sheet1!$B$1:$C$1</c:f>
              <c:strCache>
                <c:ptCount val="2"/>
                <c:pt idx="0">
                  <c:v>2000</c:v>
                </c:pt>
                <c:pt idx="1">
                  <c:v>2013</c:v>
                </c:pt>
              </c:strCache>
            </c:strRef>
          </c:cat>
          <c:val>
            <c:numRef>
              <c:f>Sheet1!$B$2:$C$2</c:f>
              <c:numCache>
                <c:formatCode>General</c:formatCode>
                <c:ptCount val="2"/>
                <c:pt idx="0">
                  <c:v>2.9376275271944377E-2</c:v>
                </c:pt>
                <c:pt idx="1">
                  <c:v>3.0229861292661683E-2</c:v>
                </c:pt>
              </c:numCache>
            </c:numRef>
          </c:val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1–64</c:v>
                </c:pt>
              </c:strCache>
            </c:strRef>
          </c:tx>
          <c:spPr>
            <a:solidFill>
              <a:schemeClr val="bg1"/>
            </a:solidFill>
            <a:ln w="6350">
              <a:solidFill>
                <a:schemeClr val="tx1"/>
              </a:solidFill>
            </a:ln>
          </c:spPr>
          <c:invertIfNegative val="0"/>
          <c:dLbls>
            <c:numFmt formatCode="0.0%" sourceLinked="0"/>
            <c:txPr>
              <a:bodyPr/>
              <a:lstStyle/>
              <a:p>
                <a:pPr>
                  <a:defRPr sz="1200"/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Sheet1!$B$1:$C$1</c:f>
              <c:strCache>
                <c:ptCount val="2"/>
                <c:pt idx="0">
                  <c:v>2000</c:v>
                </c:pt>
                <c:pt idx="1">
                  <c:v>2013</c:v>
                </c:pt>
              </c:strCache>
            </c:strRef>
          </c:cat>
          <c:val>
            <c:numRef>
              <c:f>Sheet1!$B$3:$C$3</c:f>
              <c:numCache>
                <c:formatCode>General</c:formatCode>
                <c:ptCount val="2"/>
                <c:pt idx="0">
                  <c:v>0.53082749939716878</c:v>
                </c:pt>
                <c:pt idx="1">
                  <c:v>0.51617376918329416</c:v>
                </c:pt>
              </c:numCache>
            </c:numRef>
          </c:val>
        </c:ser>
        <c:ser>
          <c:idx val="2"/>
          <c:order val="2"/>
          <c:tx>
            <c:strRef>
              <c:f>Sheet1!$A$4</c:f>
              <c:strCache>
                <c:ptCount val="1"/>
                <c:pt idx="0">
                  <c:v>65+</c:v>
                </c:pt>
              </c:strCache>
            </c:strRef>
          </c:tx>
          <c:spPr>
            <a:solidFill>
              <a:srgbClr val="B3BD81"/>
            </a:solidFill>
            <a:ln w="6350">
              <a:solidFill>
                <a:schemeClr val="tx1"/>
              </a:solidFill>
            </a:ln>
          </c:spPr>
          <c:invertIfNegative val="0"/>
          <c:dLbls>
            <c:numFmt formatCode="0.0%" sourceLinked="0"/>
            <c:txPr>
              <a:bodyPr/>
              <a:lstStyle/>
              <a:p>
                <a:pPr>
                  <a:defRPr sz="1200"/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Sheet1!$B$1:$C$1</c:f>
              <c:strCache>
                <c:ptCount val="2"/>
                <c:pt idx="0">
                  <c:v>2000</c:v>
                </c:pt>
                <c:pt idx="1">
                  <c:v>2013</c:v>
                </c:pt>
              </c:strCache>
            </c:strRef>
          </c:cat>
          <c:val>
            <c:numRef>
              <c:f>Sheet1!$B$4:$C$4</c:f>
              <c:numCache>
                <c:formatCode>General</c:formatCode>
                <c:ptCount val="2"/>
                <c:pt idx="0">
                  <c:v>0.43979622533088675</c:v>
                </c:pt>
                <c:pt idx="1">
                  <c:v>0.45359636952404386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46363008"/>
        <c:axId val="46364544"/>
      </c:barChart>
      <c:catAx>
        <c:axId val="4636300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ln w="6350">
            <a:solidFill>
              <a:schemeClr val="tx1"/>
            </a:solidFill>
          </a:ln>
        </c:spPr>
        <c:txPr>
          <a:bodyPr/>
          <a:lstStyle/>
          <a:p>
            <a:pPr>
              <a:defRPr sz="1200"/>
            </a:pPr>
            <a:endParaRPr lang="en-US"/>
          </a:p>
        </c:txPr>
        <c:crossAx val="46364544"/>
        <c:crosses val="autoZero"/>
        <c:auto val="1"/>
        <c:lblAlgn val="ctr"/>
        <c:lblOffset val="100"/>
        <c:noMultiLvlLbl val="0"/>
      </c:catAx>
      <c:valAx>
        <c:axId val="46364544"/>
        <c:scaling>
          <c:orientation val="minMax"/>
        </c:scaling>
        <c:delete val="0"/>
        <c:axPos val="l"/>
        <c:numFmt formatCode="0%" sourceLinked="0"/>
        <c:majorTickMark val="out"/>
        <c:minorTickMark val="none"/>
        <c:tickLblPos val="nextTo"/>
        <c:spPr>
          <a:ln w="6350">
            <a:solidFill>
              <a:schemeClr val="tx1"/>
            </a:solidFill>
          </a:ln>
        </c:spPr>
        <c:txPr>
          <a:bodyPr/>
          <a:lstStyle/>
          <a:p>
            <a:pPr>
              <a:defRPr sz="1200"/>
            </a:pPr>
            <a:endParaRPr lang="en-US"/>
          </a:p>
        </c:txPr>
        <c:crossAx val="46363008"/>
        <c:crosses val="autoZero"/>
        <c:crossBetween val="between"/>
      </c:valAx>
    </c:plotArea>
    <c:legend>
      <c:legendPos val="b"/>
      <c:layout>
        <c:manualLayout>
          <c:xMode val="edge"/>
          <c:yMode val="edge"/>
          <c:x val="0.37532756425248825"/>
          <c:y val="0.86053736703964634"/>
          <c:w val="0.25594553156103012"/>
          <c:h val="6.9287194363862409E-2"/>
        </c:manualLayout>
      </c:layout>
      <c:overlay val="0"/>
      <c:txPr>
        <a:bodyPr/>
        <a:lstStyle/>
        <a:p>
          <a:pPr>
            <a:defRPr sz="1800" baseline="12000"/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  <c:userShapes r:id="rId2"/>
</c:chartSpace>
</file>

<file path=ppt/charts/chart9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CA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autoTitleDeleted val="0"/>
    <c:plotArea>
      <c:layout>
        <c:manualLayout>
          <c:layoutTarget val="inner"/>
          <c:xMode val="edge"/>
          <c:yMode val="edge"/>
          <c:x val="5.4641989901617449E-2"/>
          <c:y val="1.8940789181013391E-2"/>
          <c:w val="0.9165505754088431"/>
          <c:h val="0.7166885389326334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Population aging</c:v>
                </c:pt>
              </c:strCache>
            </c:strRef>
          </c:tx>
          <c:spPr>
            <a:solidFill>
              <a:srgbClr val="8B9B3C"/>
            </a:solidFill>
            <a:ln w="6350">
              <a:solidFill>
                <a:schemeClr val="tx1"/>
              </a:solidFill>
            </a:ln>
          </c:spPr>
          <c:invertIfNegative val="0"/>
          <c:dLbls>
            <c:txPr>
              <a:bodyPr/>
              <a:lstStyle/>
              <a:p>
                <a:pPr>
                  <a:defRPr sz="1200">
                    <a:solidFill>
                      <a:schemeClr val="bg1"/>
                    </a:solidFill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Sheet1!$A$2:$A$5</c:f>
              <c:strCache>
                <c:ptCount val="4"/>
                <c:pt idx="0">
                  <c:v>Hospitals</c:v>
                </c:pt>
                <c:pt idx="1">
                  <c:v>Physicians</c:v>
                </c:pt>
                <c:pt idx="2">
                  <c:v>Drugs</c:v>
                </c:pt>
                <c:pt idx="3">
                  <c:v>Other institutions</c:v>
                </c:pt>
              </c:strCache>
            </c:strRef>
          </c:cat>
          <c:val>
            <c:numRef>
              <c:f>Sheet1!$B$2:$B$5</c:f>
              <c:numCache>
                <c:formatCode>0.0%</c:formatCode>
                <c:ptCount val="4"/>
                <c:pt idx="0">
                  <c:v>1.0707177494611031E-2</c:v>
                </c:pt>
                <c:pt idx="1">
                  <c:v>6.1493331709359111E-3</c:v>
                </c:pt>
                <c:pt idx="2">
                  <c:v>1.1067927126191757E-2</c:v>
                </c:pt>
                <c:pt idx="3">
                  <c:v>2.0671500635216278E-2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All other factors</c:v>
                </c:pt>
              </c:strCache>
            </c:strRef>
          </c:tx>
          <c:spPr>
            <a:solidFill>
              <a:schemeClr val="bg1"/>
            </a:solidFill>
            <a:ln w="6350">
              <a:solidFill>
                <a:schemeClr val="tx1"/>
              </a:solidFill>
            </a:ln>
          </c:spPr>
          <c:invertIfNegative val="0"/>
          <c:dLbls>
            <c:txPr>
              <a:bodyPr/>
              <a:lstStyle/>
              <a:p>
                <a:pPr>
                  <a:defRPr sz="1200"/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Sheet1!$A$2:$A$5</c:f>
              <c:strCache>
                <c:ptCount val="4"/>
                <c:pt idx="0">
                  <c:v>Hospitals</c:v>
                </c:pt>
                <c:pt idx="1">
                  <c:v>Physicians</c:v>
                </c:pt>
                <c:pt idx="2">
                  <c:v>Drugs</c:v>
                </c:pt>
                <c:pt idx="3">
                  <c:v>Other institutions</c:v>
                </c:pt>
              </c:strCache>
            </c:strRef>
          </c:cat>
          <c:val>
            <c:numRef>
              <c:f>Sheet1!$C$2:$C$5</c:f>
              <c:numCache>
                <c:formatCode>0.0%</c:formatCode>
                <c:ptCount val="4"/>
                <c:pt idx="0">
                  <c:v>4.8283406124793871E-2</c:v>
                </c:pt>
                <c:pt idx="1">
                  <c:v>6.3603163907022919E-2</c:v>
                </c:pt>
                <c:pt idx="2">
                  <c:v>5.3253746613771691E-2</c:v>
                </c:pt>
                <c:pt idx="3">
                  <c:v>3.0059329396266987E-2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49588480"/>
        <c:axId val="49594368"/>
      </c:barChart>
      <c:catAx>
        <c:axId val="49588480"/>
        <c:scaling>
          <c:orientation val="minMax"/>
        </c:scaling>
        <c:delete val="0"/>
        <c:axPos val="b"/>
        <c:majorTickMark val="out"/>
        <c:minorTickMark val="none"/>
        <c:tickLblPos val="low"/>
        <c:spPr>
          <a:ln w="6350">
            <a:solidFill>
              <a:schemeClr val="tx1"/>
            </a:solidFill>
          </a:ln>
        </c:spPr>
        <c:txPr>
          <a:bodyPr/>
          <a:lstStyle/>
          <a:p>
            <a:pPr>
              <a:defRPr sz="1200"/>
            </a:pPr>
            <a:endParaRPr lang="en-US"/>
          </a:p>
        </c:txPr>
        <c:crossAx val="49594368"/>
        <c:crosses val="autoZero"/>
        <c:auto val="1"/>
        <c:lblAlgn val="ctr"/>
        <c:lblOffset val="100"/>
        <c:noMultiLvlLbl val="0"/>
      </c:catAx>
      <c:valAx>
        <c:axId val="49594368"/>
        <c:scaling>
          <c:orientation val="minMax"/>
        </c:scaling>
        <c:delete val="0"/>
        <c:axPos val="l"/>
        <c:numFmt formatCode="0%" sourceLinked="0"/>
        <c:majorTickMark val="out"/>
        <c:minorTickMark val="none"/>
        <c:tickLblPos val="nextTo"/>
        <c:spPr>
          <a:ln w="6350">
            <a:solidFill>
              <a:schemeClr val="tx1"/>
            </a:solidFill>
          </a:ln>
        </c:spPr>
        <c:txPr>
          <a:bodyPr/>
          <a:lstStyle/>
          <a:p>
            <a:pPr>
              <a:defRPr sz="1200"/>
            </a:pPr>
            <a:endParaRPr lang="en-US"/>
          </a:p>
        </c:txPr>
        <c:crossAx val="49588480"/>
        <c:crosses val="autoZero"/>
        <c:crossBetween val="between"/>
      </c:valAx>
    </c:plotArea>
    <c:legend>
      <c:legendPos val="b"/>
      <c:layout>
        <c:manualLayout>
          <c:xMode val="edge"/>
          <c:yMode val="edge"/>
          <c:x val="0.31973228346456695"/>
          <c:y val="0.84422249850347664"/>
          <c:w val="0.39386863517060366"/>
          <c:h val="5.6362296818160885E-2"/>
        </c:manualLayout>
      </c:layout>
      <c:overlay val="0"/>
      <c:txPr>
        <a:bodyPr/>
        <a:lstStyle/>
        <a:p>
          <a:pPr>
            <a:defRPr sz="1800" baseline="12000"/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  <c:userShapes r:id="rId2"/>
</c:chartSpac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</cdr:x>
      <cdr:y>0.27864</cdr:y>
    </cdr:from>
    <cdr:to>
      <cdr:x>0.02824</cdr:x>
      <cdr:y>0.49682</cdr:y>
    </cdr:to>
    <cdr:sp macro="" textlink="">
      <cdr:nvSpPr>
        <cdr:cNvPr id="2" name="TextBox 1"/>
        <cdr:cNvSpPr txBox="1"/>
      </cdr:nvSpPr>
      <cdr:spPr>
        <a:xfrm xmlns:a="http://schemas.openxmlformats.org/drawingml/2006/main" rot="16200000">
          <a:off x="-1026012" y="1486767"/>
          <a:ext cx="897767" cy="217341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pPr algn="ctr" rtl="0"/>
          <a:r>
            <a:rPr lang="en-CA" sz="1200" dirty="0" smtClean="0"/>
            <a:t>Dollars</a:t>
          </a:r>
        </a:p>
        <a:p xmlns:a="http://schemas.openxmlformats.org/drawingml/2006/main">
          <a:endParaRPr lang="en-CA" sz="1200" dirty="0"/>
        </a:p>
      </cdr:txBody>
    </cdr:sp>
  </cdr:relSizeAnchor>
  <cdr:relSizeAnchor xmlns:cdr="http://schemas.openxmlformats.org/drawingml/2006/chartDrawing">
    <cdr:from>
      <cdr:x>0.67926</cdr:x>
      <cdr:y>0.9599</cdr:y>
    </cdr:from>
    <cdr:to>
      <cdr:x>1</cdr:x>
      <cdr:y>1</cdr:y>
    </cdr:to>
    <cdr:sp macro="" textlink="">
      <cdr:nvSpPr>
        <cdr:cNvPr id="4" name="TextBox 1"/>
        <cdr:cNvSpPr txBox="1"/>
      </cdr:nvSpPr>
      <cdr:spPr>
        <a:xfrm xmlns:a="http://schemas.openxmlformats.org/drawingml/2006/main">
          <a:off x="5227701" y="3949799"/>
          <a:ext cx="2468499" cy="165001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r"/>
          <a:r>
            <a:rPr lang="en-CA" sz="800" dirty="0"/>
            <a:t>© </a:t>
          </a:r>
          <a:r>
            <a:rPr lang="en-US" sz="800" dirty="0"/>
            <a:t>Canadian Institute for Health Information, 2015.</a:t>
          </a:r>
          <a:endParaRPr lang="en-CA" sz="800" dirty="0"/>
        </a:p>
      </cdr:txBody>
    </cdr:sp>
  </cdr:relSizeAnchor>
</c:userShapes>
</file>

<file path=ppt/drawings/drawing10.xml><?xml version="1.0" encoding="utf-8"?>
<c:userShapes xmlns:c="http://schemas.openxmlformats.org/drawingml/2006/chart">
  <cdr:relSizeAnchor xmlns:cdr="http://schemas.openxmlformats.org/drawingml/2006/chartDrawing">
    <cdr:from>
      <cdr:x>0.67605</cdr:x>
      <cdr:y>0.96201</cdr:y>
    </cdr:from>
    <cdr:to>
      <cdr:x>1</cdr:x>
      <cdr:y>1</cdr:y>
    </cdr:to>
    <cdr:sp macro="" textlink="">
      <cdr:nvSpPr>
        <cdr:cNvPr id="5" name="TextBox 1"/>
        <cdr:cNvSpPr txBox="1"/>
      </cdr:nvSpPr>
      <cdr:spPr>
        <a:xfrm xmlns:a="http://schemas.openxmlformats.org/drawingml/2006/main">
          <a:off x="5151501" y="4178399"/>
          <a:ext cx="2468499" cy="165001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r"/>
          <a:r>
            <a:rPr lang="en-CA" sz="800" dirty="0"/>
            <a:t>© </a:t>
          </a:r>
          <a:r>
            <a:rPr lang="en-US" sz="800" dirty="0"/>
            <a:t>Canadian Institute for Health Information, 2015.</a:t>
          </a:r>
          <a:endParaRPr lang="en-CA" sz="800" dirty="0"/>
        </a:p>
      </cdr:txBody>
    </cdr:sp>
  </cdr:relSizeAnchor>
</c:userShapes>
</file>

<file path=ppt/drawings/drawing100.xml><?xml version="1.0" encoding="utf-8"?>
<c:userShapes xmlns:c="http://schemas.openxmlformats.org/drawingml/2006/chart">
  <cdr:relSizeAnchor xmlns:cdr="http://schemas.openxmlformats.org/drawingml/2006/chartDrawing">
    <cdr:from>
      <cdr:x>0.12958</cdr:x>
      <cdr:y>0.93846</cdr:y>
    </cdr:from>
    <cdr:to>
      <cdr:x>0.24065</cdr:x>
      <cdr:y>1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1066800" y="4648200"/>
          <a:ext cx="914400" cy="3048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endParaRPr lang="en-CA" sz="1100" dirty="0"/>
        </a:p>
      </cdr:txBody>
    </cdr:sp>
  </cdr:relSizeAnchor>
  <cdr:relSizeAnchor xmlns:cdr="http://schemas.openxmlformats.org/drawingml/2006/chartDrawing">
    <cdr:from>
      <cdr:x>0.6824</cdr:x>
      <cdr:y>0.95774</cdr:y>
    </cdr:from>
    <cdr:to>
      <cdr:x>1</cdr:x>
      <cdr:y>1</cdr:y>
    </cdr:to>
    <cdr:sp macro="" textlink="">
      <cdr:nvSpPr>
        <cdr:cNvPr id="5" name="TextBox 1"/>
        <cdr:cNvSpPr txBox="1"/>
      </cdr:nvSpPr>
      <cdr:spPr>
        <a:xfrm xmlns:a="http://schemas.openxmlformats.org/drawingml/2006/main">
          <a:off x="5303900" y="4086864"/>
          <a:ext cx="2468499" cy="180336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r"/>
          <a:r>
            <a:rPr lang="en-CA" sz="800" dirty="0"/>
            <a:t>© </a:t>
          </a:r>
          <a:r>
            <a:rPr lang="en-US" sz="800" dirty="0"/>
            <a:t>Canadian Institute for Health Information, 2015.</a:t>
          </a:r>
          <a:endParaRPr lang="en-CA" sz="800" dirty="0"/>
        </a:p>
      </cdr:txBody>
    </cdr:sp>
  </cdr:relSizeAnchor>
</c:userShapes>
</file>

<file path=ppt/drawings/drawing101.xml><?xml version="1.0" encoding="utf-8"?>
<c:userShapes xmlns:c="http://schemas.openxmlformats.org/drawingml/2006/chart">
  <cdr:relSizeAnchor xmlns:cdr="http://schemas.openxmlformats.org/drawingml/2006/chartDrawing">
    <cdr:from>
      <cdr:x>0.67605</cdr:x>
      <cdr:y>0.95931</cdr:y>
    </cdr:from>
    <cdr:to>
      <cdr:x>1</cdr:x>
      <cdr:y>1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5616575" y="4802257"/>
          <a:ext cx="2667000" cy="201543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r"/>
          <a:r>
            <a:rPr lang="en-CA" sz="800" dirty="0"/>
            <a:t>© </a:t>
          </a:r>
          <a:r>
            <a:rPr lang="en-US" sz="800" dirty="0"/>
            <a:t>Canadian Institute for Health Information, 2015.</a:t>
          </a:r>
          <a:endParaRPr lang="en-CA" sz="800" dirty="0"/>
        </a:p>
      </cdr:txBody>
    </cdr:sp>
  </cdr:relSizeAnchor>
  <cdr:relSizeAnchor xmlns:cdr="http://schemas.openxmlformats.org/drawingml/2006/chartDrawing">
    <cdr:from>
      <cdr:x>0.43714</cdr:x>
      <cdr:y>0.63934</cdr:y>
    </cdr:from>
    <cdr:to>
      <cdr:x>0.65927</cdr:x>
      <cdr:y>0.70492</cdr:y>
    </cdr:to>
    <cdr:sp macro="" textlink="">
      <cdr:nvSpPr>
        <cdr:cNvPr id="3" name="TextBox 2"/>
        <cdr:cNvSpPr txBox="1"/>
      </cdr:nvSpPr>
      <cdr:spPr>
        <a:xfrm xmlns:a="http://schemas.openxmlformats.org/drawingml/2006/main">
          <a:off x="3598862" y="2971800"/>
          <a:ext cx="1828800" cy="3048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CA" sz="1200" b="1" dirty="0" smtClean="0">
              <a:solidFill>
                <a:schemeClr val="tx1"/>
              </a:solidFill>
            </a:rPr>
            <a:t>OECD average: $3,566</a:t>
          </a:r>
          <a:endParaRPr lang="en-CA" sz="1200" b="1" dirty="0">
            <a:solidFill>
              <a:schemeClr val="tx1"/>
            </a:solidFill>
          </a:endParaRPr>
        </a:p>
      </cdr:txBody>
    </cdr:sp>
  </cdr:relSizeAnchor>
</c:userShapes>
</file>

<file path=ppt/drawings/drawing102.xml><?xml version="1.0" encoding="utf-8"?>
<c:userShapes xmlns:c="http://schemas.openxmlformats.org/drawingml/2006/chart">
  <cdr:relSizeAnchor xmlns:cdr="http://schemas.openxmlformats.org/drawingml/2006/chartDrawing">
    <cdr:from>
      <cdr:x>0.67926</cdr:x>
      <cdr:y>0.95774</cdr:y>
    </cdr:from>
    <cdr:to>
      <cdr:x>1</cdr:x>
      <cdr:y>1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5227701" y="4086864"/>
          <a:ext cx="2468499" cy="180336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r"/>
          <a:r>
            <a:rPr lang="en-CA" sz="800" dirty="0"/>
            <a:t>© </a:t>
          </a:r>
          <a:r>
            <a:rPr lang="en-US" sz="800" dirty="0"/>
            <a:t>Canadian Institute for Health Information, 2015.</a:t>
          </a:r>
          <a:endParaRPr lang="en-CA" sz="800" dirty="0"/>
        </a:p>
      </cdr:txBody>
    </cdr:sp>
  </cdr:relSizeAnchor>
</c:userShapes>
</file>

<file path=ppt/drawings/drawing103.xml><?xml version="1.0" encoding="utf-8"?>
<c:userShapes xmlns:c="http://schemas.openxmlformats.org/drawingml/2006/chart">
  <cdr:relSizeAnchor xmlns:cdr="http://schemas.openxmlformats.org/drawingml/2006/chartDrawing">
    <cdr:from>
      <cdr:x>0.74258</cdr:x>
      <cdr:y>0.72131</cdr:y>
    </cdr:from>
    <cdr:to>
      <cdr:x>0.92769</cdr:x>
      <cdr:y>0.78689</cdr:y>
    </cdr:to>
    <cdr:sp macro="" textlink="">
      <cdr:nvSpPr>
        <cdr:cNvPr id="3" name="TextBox 2"/>
        <cdr:cNvSpPr txBox="1"/>
      </cdr:nvSpPr>
      <cdr:spPr>
        <a:xfrm xmlns:a="http://schemas.openxmlformats.org/drawingml/2006/main">
          <a:off x="6113462" y="3352800"/>
          <a:ext cx="1524000" cy="3048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endParaRPr lang="en-CA" sz="1100" dirty="0"/>
        </a:p>
      </cdr:txBody>
    </cdr:sp>
  </cdr:relSizeAnchor>
  <cdr:relSizeAnchor xmlns:cdr="http://schemas.openxmlformats.org/drawingml/2006/chartDrawing">
    <cdr:from>
      <cdr:x>0.7549</cdr:x>
      <cdr:y>0.71429</cdr:y>
    </cdr:from>
    <cdr:to>
      <cdr:x>0.99555</cdr:x>
      <cdr:y>0.77986</cdr:y>
    </cdr:to>
    <cdr:sp macro="" textlink="">
      <cdr:nvSpPr>
        <cdr:cNvPr id="4" name="TextBox 3"/>
        <cdr:cNvSpPr txBox="1"/>
      </cdr:nvSpPr>
      <cdr:spPr>
        <a:xfrm xmlns:a="http://schemas.openxmlformats.org/drawingml/2006/main">
          <a:off x="5867400" y="3048000"/>
          <a:ext cx="1870428" cy="2798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pPr algn="ctr" rtl="0"/>
          <a:r>
            <a:rPr lang="en-US" sz="1200" b="1" dirty="0" smtClean="0">
              <a:solidFill>
                <a:schemeClr val="tx1"/>
              </a:solidFill>
            </a:rPr>
            <a:t>OECD average: 73.8%</a:t>
          </a:r>
        </a:p>
        <a:p xmlns:a="http://schemas.openxmlformats.org/drawingml/2006/main">
          <a:endParaRPr lang="en-CA" sz="1100" dirty="0">
            <a:solidFill>
              <a:schemeClr val="tx1"/>
            </a:solidFill>
          </a:endParaRPr>
        </a:p>
      </cdr:txBody>
    </cdr:sp>
  </cdr:relSizeAnchor>
  <cdr:relSizeAnchor xmlns:cdr="http://schemas.openxmlformats.org/drawingml/2006/chartDrawing">
    <cdr:from>
      <cdr:x>0.67605</cdr:x>
      <cdr:y>0.95774</cdr:y>
    </cdr:from>
    <cdr:to>
      <cdr:x>1</cdr:x>
      <cdr:y>1</cdr:y>
    </cdr:to>
    <cdr:sp macro="" textlink="">
      <cdr:nvSpPr>
        <cdr:cNvPr id="5" name="TextBox 1"/>
        <cdr:cNvSpPr txBox="1"/>
      </cdr:nvSpPr>
      <cdr:spPr>
        <a:xfrm xmlns:a="http://schemas.openxmlformats.org/drawingml/2006/main">
          <a:off x="5151501" y="4086864"/>
          <a:ext cx="2468499" cy="180336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r"/>
          <a:r>
            <a:rPr lang="en-CA" sz="800" dirty="0"/>
            <a:t>© </a:t>
          </a:r>
          <a:r>
            <a:rPr lang="en-US" sz="800" dirty="0"/>
            <a:t>Canadian Institute for Health Information, 2015.</a:t>
          </a:r>
          <a:endParaRPr lang="en-CA" sz="800" dirty="0"/>
        </a:p>
      </cdr:txBody>
    </cdr:sp>
  </cdr:relSizeAnchor>
</c:userShapes>
</file>

<file path=ppt/drawings/drawing104.xml><?xml version="1.0" encoding="utf-8"?>
<c:userShapes xmlns:c="http://schemas.openxmlformats.org/drawingml/2006/chart">
  <cdr:relSizeAnchor xmlns:cdr="http://schemas.openxmlformats.org/drawingml/2006/chartDrawing">
    <cdr:from>
      <cdr:x>0.44639</cdr:x>
      <cdr:y>0.64971</cdr:y>
    </cdr:from>
    <cdr:to>
      <cdr:x>0.68704</cdr:x>
      <cdr:y>0.71635</cdr:y>
    </cdr:to>
    <cdr:sp macro="" textlink="">
      <cdr:nvSpPr>
        <cdr:cNvPr id="3" name="TextBox 2"/>
        <cdr:cNvSpPr txBox="1"/>
      </cdr:nvSpPr>
      <cdr:spPr>
        <a:xfrm xmlns:a="http://schemas.openxmlformats.org/drawingml/2006/main">
          <a:off x="3675062" y="2971800"/>
          <a:ext cx="1981200" cy="3048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CA" sz="1200" b="1" dirty="0" smtClean="0">
              <a:solidFill>
                <a:schemeClr val="tx1"/>
              </a:solidFill>
            </a:rPr>
            <a:t>OECD average: $1,320</a:t>
          </a:r>
          <a:endParaRPr lang="en-CA" sz="1200" b="1" dirty="0">
            <a:solidFill>
              <a:schemeClr val="tx1"/>
            </a:solidFill>
          </a:endParaRPr>
        </a:p>
      </cdr:txBody>
    </cdr:sp>
  </cdr:relSizeAnchor>
  <cdr:relSizeAnchor xmlns:cdr="http://schemas.openxmlformats.org/drawingml/2006/chartDrawing">
    <cdr:from>
      <cdr:x>0.66981</cdr:x>
      <cdr:y>0.9592</cdr:y>
    </cdr:from>
    <cdr:to>
      <cdr:x>0.9731</cdr:x>
      <cdr:y>1</cdr:y>
    </cdr:to>
    <cdr:sp macro="" textlink="">
      <cdr:nvSpPr>
        <cdr:cNvPr id="4" name="TextBox 1"/>
        <cdr:cNvSpPr txBox="1"/>
      </cdr:nvSpPr>
      <cdr:spPr>
        <a:xfrm xmlns:a="http://schemas.openxmlformats.org/drawingml/2006/main">
          <a:off x="5410200" y="4239264"/>
          <a:ext cx="2449721" cy="180336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r"/>
          <a:r>
            <a:rPr lang="en-CA" sz="800" dirty="0"/>
            <a:t>© </a:t>
          </a:r>
          <a:r>
            <a:rPr lang="en-US" sz="800" dirty="0"/>
            <a:t>Canadian Institute for Health Information, 2015.</a:t>
          </a:r>
          <a:endParaRPr lang="en-CA" sz="800" dirty="0"/>
        </a:p>
      </cdr:txBody>
    </cdr:sp>
  </cdr:relSizeAnchor>
</c:userShapes>
</file>

<file path=ppt/drawings/drawing105.xml><?xml version="1.0" encoding="utf-8"?>
<c:userShapes xmlns:c="http://schemas.openxmlformats.org/drawingml/2006/chart">
  <cdr:relSizeAnchor xmlns:cdr="http://schemas.openxmlformats.org/drawingml/2006/chartDrawing">
    <cdr:from>
      <cdr:x>0.48342</cdr:x>
      <cdr:y>0.69969</cdr:y>
    </cdr:from>
    <cdr:to>
      <cdr:x>0.72406</cdr:x>
      <cdr:y>0.76632</cdr:y>
    </cdr:to>
    <cdr:sp macro="" textlink="">
      <cdr:nvSpPr>
        <cdr:cNvPr id="3" name="TextBox 2"/>
        <cdr:cNvSpPr txBox="1"/>
      </cdr:nvSpPr>
      <cdr:spPr>
        <a:xfrm xmlns:a="http://schemas.openxmlformats.org/drawingml/2006/main">
          <a:off x="3979862" y="3200400"/>
          <a:ext cx="1981200" cy="3048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CA" sz="1200" b="1" dirty="0" smtClean="0">
              <a:solidFill>
                <a:schemeClr val="tx1"/>
              </a:solidFill>
            </a:rPr>
            <a:t>OECD average: $499</a:t>
          </a:r>
          <a:endParaRPr lang="en-CA" sz="1200" b="1" dirty="0">
            <a:solidFill>
              <a:schemeClr val="tx1"/>
            </a:solidFill>
          </a:endParaRPr>
        </a:p>
      </cdr:txBody>
    </cdr:sp>
  </cdr:relSizeAnchor>
  <cdr:relSizeAnchor xmlns:cdr="http://schemas.openxmlformats.org/drawingml/2006/chartDrawing">
    <cdr:from>
      <cdr:x>0.65535</cdr:x>
      <cdr:y>0.95989</cdr:y>
    </cdr:from>
    <cdr:to>
      <cdr:x>0.95864</cdr:x>
      <cdr:y>1</cdr:y>
    </cdr:to>
    <cdr:sp macro="" textlink="">
      <cdr:nvSpPr>
        <cdr:cNvPr id="4" name="TextBox 1"/>
        <cdr:cNvSpPr txBox="1"/>
      </cdr:nvSpPr>
      <cdr:spPr>
        <a:xfrm xmlns:a="http://schemas.openxmlformats.org/drawingml/2006/main">
          <a:off x="5334000" y="4315464"/>
          <a:ext cx="2468499" cy="180336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r"/>
          <a:r>
            <a:rPr lang="en-CA" sz="800" dirty="0"/>
            <a:t>© </a:t>
          </a:r>
          <a:r>
            <a:rPr lang="en-US" sz="800" dirty="0"/>
            <a:t>Canadian Institute for Health Information, 2015.</a:t>
          </a:r>
          <a:endParaRPr lang="en-CA" sz="800" dirty="0"/>
        </a:p>
      </cdr:txBody>
    </cdr:sp>
  </cdr:relSizeAnchor>
</c:userShapes>
</file>

<file path=ppt/drawings/drawing106.xml><?xml version="1.0" encoding="utf-8"?>
<c:userShapes xmlns:c="http://schemas.openxmlformats.org/drawingml/2006/chart">
  <cdr:relSizeAnchor xmlns:cdr="http://schemas.openxmlformats.org/drawingml/2006/chartDrawing">
    <cdr:from>
      <cdr:x>0.30756</cdr:x>
      <cdr:y>0.66637</cdr:y>
    </cdr:from>
    <cdr:to>
      <cdr:x>0.60374</cdr:x>
      <cdr:y>0.74967</cdr:y>
    </cdr:to>
    <cdr:sp macro="" textlink="">
      <cdr:nvSpPr>
        <cdr:cNvPr id="3" name="TextBox 2"/>
        <cdr:cNvSpPr txBox="1"/>
      </cdr:nvSpPr>
      <cdr:spPr>
        <a:xfrm xmlns:a="http://schemas.openxmlformats.org/drawingml/2006/main">
          <a:off x="2532062" y="3048000"/>
          <a:ext cx="2438400" cy="3810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CA" sz="1200" b="1" dirty="0" smtClean="0">
              <a:solidFill>
                <a:schemeClr val="tx1"/>
              </a:solidFill>
            </a:rPr>
            <a:t>OECD average: $422</a:t>
          </a:r>
          <a:endParaRPr lang="en-CA" sz="1200" b="1" dirty="0">
            <a:solidFill>
              <a:schemeClr val="tx1"/>
            </a:solidFill>
          </a:endParaRPr>
        </a:p>
      </cdr:txBody>
    </cdr:sp>
  </cdr:relSizeAnchor>
  <cdr:relSizeAnchor xmlns:cdr="http://schemas.openxmlformats.org/drawingml/2006/chartDrawing">
    <cdr:from>
      <cdr:x>0.64599</cdr:x>
      <cdr:y>0.95697</cdr:y>
    </cdr:from>
    <cdr:to>
      <cdr:x>0.94928</cdr:x>
      <cdr:y>1</cdr:y>
    </cdr:to>
    <cdr:sp macro="" textlink="">
      <cdr:nvSpPr>
        <cdr:cNvPr id="4" name="TextBox 1"/>
        <cdr:cNvSpPr txBox="1"/>
      </cdr:nvSpPr>
      <cdr:spPr>
        <a:xfrm xmlns:a="http://schemas.openxmlformats.org/drawingml/2006/main">
          <a:off x="5257800" y="4010664"/>
          <a:ext cx="2468499" cy="180336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r"/>
          <a:r>
            <a:rPr lang="en-CA" sz="800" dirty="0"/>
            <a:t>© </a:t>
          </a:r>
          <a:r>
            <a:rPr lang="en-US" sz="800" dirty="0"/>
            <a:t>Canadian Institute for Health Information, 2015.</a:t>
          </a:r>
          <a:endParaRPr lang="en-CA" sz="800" dirty="0"/>
        </a:p>
      </cdr:txBody>
    </cdr:sp>
  </cdr:relSizeAnchor>
</c:userShapes>
</file>

<file path=ppt/drawings/drawing11.xml><?xml version="1.0" encoding="utf-8"?>
<c:userShapes xmlns:c="http://schemas.openxmlformats.org/drawingml/2006/chart">
  <cdr:relSizeAnchor xmlns:cdr="http://schemas.openxmlformats.org/drawingml/2006/chartDrawing">
    <cdr:from>
      <cdr:x>0</cdr:x>
      <cdr:y>0.32813</cdr:y>
    </cdr:from>
    <cdr:to>
      <cdr:x>0.02683</cdr:x>
      <cdr:y>0.48438</cdr:y>
    </cdr:to>
    <cdr:sp macro="" textlink="">
      <cdr:nvSpPr>
        <cdr:cNvPr id="2" name="TextBox 1"/>
        <cdr:cNvSpPr txBox="1"/>
      </cdr:nvSpPr>
      <cdr:spPr>
        <a:xfrm xmlns:a="http://schemas.openxmlformats.org/drawingml/2006/main" rot="16200000">
          <a:off x="-574377" y="1869778"/>
          <a:ext cx="762000" cy="222845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pPr algn="ctr"/>
          <a:r>
            <a:rPr lang="en-CA" sz="1200" dirty="0" smtClean="0"/>
            <a:t>Dollars</a:t>
          </a:r>
          <a:endParaRPr lang="en-CA" sz="1200" dirty="0"/>
        </a:p>
      </cdr:txBody>
    </cdr:sp>
  </cdr:relSizeAnchor>
  <cdr:relSizeAnchor xmlns:cdr="http://schemas.openxmlformats.org/drawingml/2006/chartDrawing">
    <cdr:from>
      <cdr:x>0.67686</cdr:x>
      <cdr:y>0.96125</cdr:y>
    </cdr:from>
    <cdr:to>
      <cdr:x>1</cdr:x>
      <cdr:y>1</cdr:y>
    </cdr:to>
    <cdr:sp macro="" textlink="">
      <cdr:nvSpPr>
        <cdr:cNvPr id="4" name="TextBox 1"/>
        <cdr:cNvSpPr txBox="1"/>
      </cdr:nvSpPr>
      <cdr:spPr>
        <a:xfrm xmlns:a="http://schemas.openxmlformats.org/drawingml/2006/main">
          <a:off x="5278501" y="4152999"/>
          <a:ext cx="2468499" cy="165001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r"/>
          <a:r>
            <a:rPr lang="en-CA" sz="800" dirty="0"/>
            <a:t>© </a:t>
          </a:r>
          <a:r>
            <a:rPr lang="en-US" sz="800" dirty="0"/>
            <a:t>Canadian Institute for Health Information, 2015.</a:t>
          </a:r>
          <a:endParaRPr lang="en-CA" sz="800" dirty="0"/>
        </a:p>
      </cdr:txBody>
    </cdr:sp>
  </cdr:relSizeAnchor>
</c:userShapes>
</file>

<file path=ppt/drawings/drawing12.xml><?xml version="1.0" encoding="utf-8"?>
<c:userShapes xmlns:c="http://schemas.openxmlformats.org/drawingml/2006/chart">
  <cdr:relSizeAnchor xmlns:cdr="http://schemas.openxmlformats.org/drawingml/2006/chartDrawing">
    <cdr:from>
      <cdr:x>0.67605</cdr:x>
      <cdr:y>0.96267</cdr:y>
    </cdr:from>
    <cdr:to>
      <cdr:x>1</cdr:x>
      <cdr:y>1</cdr:y>
    </cdr:to>
    <cdr:sp macro="" textlink="">
      <cdr:nvSpPr>
        <cdr:cNvPr id="3" name="TextBox 1"/>
        <cdr:cNvSpPr txBox="1"/>
      </cdr:nvSpPr>
      <cdr:spPr>
        <a:xfrm xmlns:a="http://schemas.openxmlformats.org/drawingml/2006/main">
          <a:off x="5151501" y="4254599"/>
          <a:ext cx="2468499" cy="165001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r"/>
          <a:r>
            <a:rPr lang="en-CA" sz="800" dirty="0"/>
            <a:t>© </a:t>
          </a:r>
          <a:r>
            <a:rPr lang="en-US" sz="800" dirty="0"/>
            <a:t>Canadian Institute for Health Information, 2015.</a:t>
          </a:r>
          <a:endParaRPr lang="en-CA" sz="800" dirty="0"/>
        </a:p>
      </cdr:txBody>
    </cdr:sp>
  </cdr:relSizeAnchor>
</c:userShapes>
</file>

<file path=ppt/drawings/drawing13.xml><?xml version="1.0" encoding="utf-8"?>
<c:userShapes xmlns:c="http://schemas.openxmlformats.org/drawingml/2006/chart">
  <cdr:relSizeAnchor xmlns:cdr="http://schemas.openxmlformats.org/drawingml/2006/chartDrawing">
    <cdr:from>
      <cdr:x>0.6886</cdr:x>
      <cdr:y>0</cdr:y>
    </cdr:from>
    <cdr:to>
      <cdr:x>0.79041</cdr:x>
      <cdr:y>0.07213</cdr:y>
    </cdr:to>
    <cdr:sp macro="" textlink="">
      <cdr:nvSpPr>
        <cdr:cNvPr id="2" name="TextBox 8"/>
        <cdr:cNvSpPr txBox="1"/>
      </cdr:nvSpPr>
      <cdr:spPr>
        <a:xfrm xmlns:a="http://schemas.openxmlformats.org/drawingml/2006/main">
          <a:off x="5223478" y="0"/>
          <a:ext cx="772295" cy="307777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CA" sz="1400" b="1" dirty="0" smtClean="0"/>
            <a:t>2015</a:t>
          </a:r>
          <a:r>
            <a:rPr lang="en-CA" sz="1400" b="1" baseline="30000" dirty="0" smtClean="0"/>
            <a:t>f</a:t>
          </a:r>
          <a:endParaRPr lang="en-CA" sz="1400" b="1" baseline="30000" dirty="0"/>
        </a:p>
      </cdr:txBody>
    </cdr:sp>
  </cdr:relSizeAnchor>
  <cdr:relSizeAnchor xmlns:cdr="http://schemas.openxmlformats.org/drawingml/2006/chartDrawing">
    <cdr:from>
      <cdr:x>0.1739</cdr:x>
      <cdr:y>0</cdr:y>
    </cdr:from>
    <cdr:to>
      <cdr:x>0.28678</cdr:x>
      <cdr:y>0.07213</cdr:y>
    </cdr:to>
    <cdr:sp macro="" textlink="">
      <cdr:nvSpPr>
        <cdr:cNvPr id="3" name="TextBox 7"/>
        <cdr:cNvSpPr txBox="1"/>
      </cdr:nvSpPr>
      <cdr:spPr>
        <a:xfrm xmlns:a="http://schemas.openxmlformats.org/drawingml/2006/main">
          <a:off x="1319144" y="0"/>
          <a:ext cx="856268" cy="307777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CA" sz="1400" b="1" dirty="0" smtClean="0"/>
            <a:t>1975</a:t>
          </a:r>
          <a:endParaRPr lang="en-CA" sz="1400" b="1" dirty="0"/>
        </a:p>
      </cdr:txBody>
    </cdr:sp>
  </cdr:relSizeAnchor>
  <cdr:relSizeAnchor xmlns:cdr="http://schemas.openxmlformats.org/drawingml/2006/chartDrawing">
    <cdr:from>
      <cdr:x>0.67458</cdr:x>
      <cdr:y>0.96133</cdr:y>
    </cdr:from>
    <cdr:to>
      <cdr:x>1</cdr:x>
      <cdr:y>1</cdr:y>
    </cdr:to>
    <cdr:sp macro="" textlink="">
      <cdr:nvSpPr>
        <cdr:cNvPr id="5" name="TextBox 1"/>
        <cdr:cNvSpPr txBox="1"/>
      </cdr:nvSpPr>
      <cdr:spPr>
        <a:xfrm xmlns:a="http://schemas.openxmlformats.org/drawingml/2006/main">
          <a:off x="5278501" y="4152999"/>
          <a:ext cx="2468499" cy="165001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r"/>
          <a:r>
            <a:rPr lang="en-CA" sz="800" dirty="0"/>
            <a:t>© </a:t>
          </a:r>
          <a:r>
            <a:rPr lang="en-US" sz="800" dirty="0"/>
            <a:t>Canadian Institute for Health Information, 2015.</a:t>
          </a:r>
          <a:endParaRPr lang="en-CA" sz="800" dirty="0"/>
        </a:p>
      </cdr:txBody>
    </cdr:sp>
  </cdr:relSizeAnchor>
</c:userShapes>
</file>

<file path=ppt/drawings/drawing14.xml><?xml version="1.0" encoding="utf-8"?>
<c:userShapes xmlns:c="http://schemas.openxmlformats.org/drawingml/2006/chart">
  <cdr:relSizeAnchor xmlns:cdr="http://schemas.openxmlformats.org/drawingml/2006/chartDrawing">
    <cdr:from>
      <cdr:x>0.67605</cdr:x>
      <cdr:y>0.9633</cdr:y>
    </cdr:from>
    <cdr:to>
      <cdr:x>1</cdr:x>
      <cdr:y>1</cdr:y>
    </cdr:to>
    <cdr:sp macro="" textlink="">
      <cdr:nvSpPr>
        <cdr:cNvPr id="3" name="TextBox 1"/>
        <cdr:cNvSpPr txBox="1"/>
      </cdr:nvSpPr>
      <cdr:spPr>
        <a:xfrm xmlns:a="http://schemas.openxmlformats.org/drawingml/2006/main">
          <a:off x="5151501" y="4330798"/>
          <a:ext cx="2468499" cy="165001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r"/>
          <a:r>
            <a:rPr lang="en-CA" sz="800" dirty="0"/>
            <a:t>© </a:t>
          </a:r>
          <a:r>
            <a:rPr lang="en-US" sz="800" dirty="0"/>
            <a:t>Canadian Institute for Health Information, 2015.</a:t>
          </a:r>
          <a:endParaRPr lang="en-CA" sz="800" dirty="0"/>
        </a:p>
      </cdr:txBody>
    </cdr:sp>
  </cdr:relSizeAnchor>
</c:userShapes>
</file>

<file path=ppt/drawings/drawing15.xml><?xml version="1.0" encoding="utf-8"?>
<c:userShapes xmlns:c="http://schemas.openxmlformats.org/drawingml/2006/chart">
  <cdr:relSizeAnchor xmlns:cdr="http://schemas.openxmlformats.org/drawingml/2006/chartDrawing">
    <cdr:from>
      <cdr:x>0.67605</cdr:x>
      <cdr:y>0.96201</cdr:y>
    </cdr:from>
    <cdr:to>
      <cdr:x>1</cdr:x>
      <cdr:y>1</cdr:y>
    </cdr:to>
    <cdr:sp macro="" textlink="">
      <cdr:nvSpPr>
        <cdr:cNvPr id="3" name="TextBox 1"/>
        <cdr:cNvSpPr txBox="1"/>
      </cdr:nvSpPr>
      <cdr:spPr>
        <a:xfrm xmlns:a="http://schemas.openxmlformats.org/drawingml/2006/main">
          <a:off x="5151501" y="4178399"/>
          <a:ext cx="2468499" cy="165001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r"/>
          <a:r>
            <a:rPr lang="en-CA" sz="800" dirty="0"/>
            <a:t>© </a:t>
          </a:r>
          <a:r>
            <a:rPr lang="en-US" sz="800" dirty="0"/>
            <a:t>Canadian Institute for Health Information, 2015.</a:t>
          </a:r>
          <a:endParaRPr lang="en-CA" sz="800" dirty="0"/>
        </a:p>
      </cdr:txBody>
    </cdr:sp>
  </cdr:relSizeAnchor>
</c:userShapes>
</file>

<file path=ppt/drawings/drawing16.xml><?xml version="1.0" encoding="utf-8"?>
<c:userShapes xmlns:c="http://schemas.openxmlformats.org/drawingml/2006/chart">
  <cdr:relSizeAnchor xmlns:cdr="http://schemas.openxmlformats.org/drawingml/2006/chartDrawing">
    <cdr:from>
      <cdr:x>0.67605</cdr:x>
      <cdr:y>0.96188</cdr:y>
    </cdr:from>
    <cdr:to>
      <cdr:x>1</cdr:x>
      <cdr:y>1</cdr:y>
    </cdr:to>
    <cdr:sp macro="" textlink="">
      <cdr:nvSpPr>
        <cdr:cNvPr id="3" name="TextBox 1"/>
        <cdr:cNvSpPr txBox="1"/>
      </cdr:nvSpPr>
      <cdr:spPr>
        <a:xfrm xmlns:a="http://schemas.openxmlformats.org/drawingml/2006/main">
          <a:off x="5151501" y="4163344"/>
          <a:ext cx="2468499" cy="165001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r"/>
          <a:r>
            <a:rPr lang="en-CA" sz="800" dirty="0"/>
            <a:t>© </a:t>
          </a:r>
          <a:r>
            <a:rPr lang="en-US" sz="800" dirty="0"/>
            <a:t>Canadian Institute for Health Information, 2015.</a:t>
          </a:r>
          <a:endParaRPr lang="en-CA" sz="800" dirty="0"/>
        </a:p>
      </cdr:txBody>
    </cdr:sp>
  </cdr:relSizeAnchor>
</c:userShapes>
</file>

<file path=ppt/drawings/drawing17.xml><?xml version="1.0" encoding="utf-8"?>
<c:userShapes xmlns:c="http://schemas.openxmlformats.org/drawingml/2006/chart">
  <cdr:relSizeAnchor xmlns:cdr="http://schemas.openxmlformats.org/drawingml/2006/chartDrawing">
    <cdr:from>
      <cdr:x>0.67605</cdr:x>
      <cdr:y>0.96201</cdr:y>
    </cdr:from>
    <cdr:to>
      <cdr:x>1</cdr:x>
      <cdr:y>1</cdr:y>
    </cdr:to>
    <cdr:sp macro="" textlink="">
      <cdr:nvSpPr>
        <cdr:cNvPr id="5" name="TextBox 1"/>
        <cdr:cNvSpPr txBox="1"/>
      </cdr:nvSpPr>
      <cdr:spPr>
        <a:xfrm xmlns:a="http://schemas.openxmlformats.org/drawingml/2006/main">
          <a:off x="5151502" y="4178398"/>
          <a:ext cx="2468499" cy="165001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r"/>
          <a:r>
            <a:rPr lang="en-CA" sz="800" dirty="0"/>
            <a:t>© </a:t>
          </a:r>
          <a:r>
            <a:rPr lang="en-US" sz="800" dirty="0"/>
            <a:t>Canadian Institute for Health Information, 2015.</a:t>
          </a:r>
          <a:endParaRPr lang="en-CA" sz="800" dirty="0"/>
        </a:p>
      </cdr:txBody>
    </cdr:sp>
  </cdr:relSizeAnchor>
</c:userShapes>
</file>

<file path=ppt/drawings/drawing18.xml><?xml version="1.0" encoding="utf-8"?>
<c:userShapes xmlns:c="http://schemas.openxmlformats.org/drawingml/2006/chart">
  <cdr:relSizeAnchor xmlns:cdr="http://schemas.openxmlformats.org/drawingml/2006/chartDrawing">
    <cdr:from>
      <cdr:x>0</cdr:x>
      <cdr:y>0.34483</cdr:y>
    </cdr:from>
    <cdr:to>
      <cdr:x>0.03</cdr:x>
      <cdr:y>0.52936</cdr:y>
    </cdr:to>
    <cdr:sp macro="" textlink="">
      <cdr:nvSpPr>
        <cdr:cNvPr id="3" name="TextBox 1"/>
        <cdr:cNvSpPr txBox="1"/>
      </cdr:nvSpPr>
      <cdr:spPr>
        <a:xfrm xmlns:a="http://schemas.openxmlformats.org/drawingml/2006/main" rot="16200000">
          <a:off x="-979284" y="1817484"/>
          <a:ext cx="815567" cy="228599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 rtl="0"/>
          <a:r>
            <a:rPr lang="en-CA" sz="1200" dirty="0" smtClean="0"/>
            <a:t>Dollars</a:t>
          </a:r>
        </a:p>
        <a:p xmlns:a="http://schemas.openxmlformats.org/drawingml/2006/main">
          <a:endParaRPr lang="en-CA" sz="1200" dirty="0"/>
        </a:p>
      </cdr:txBody>
    </cdr:sp>
  </cdr:relSizeAnchor>
  <cdr:relSizeAnchor xmlns:cdr="http://schemas.openxmlformats.org/drawingml/2006/chartDrawing">
    <cdr:from>
      <cdr:x>0.67605</cdr:x>
      <cdr:y>0.96267</cdr:y>
    </cdr:from>
    <cdr:to>
      <cdr:x>1</cdr:x>
      <cdr:y>1</cdr:y>
    </cdr:to>
    <cdr:sp macro="" textlink="">
      <cdr:nvSpPr>
        <cdr:cNvPr id="4" name="TextBox 1"/>
        <cdr:cNvSpPr txBox="1"/>
      </cdr:nvSpPr>
      <cdr:spPr>
        <a:xfrm xmlns:a="http://schemas.openxmlformats.org/drawingml/2006/main">
          <a:off x="5151501" y="4254599"/>
          <a:ext cx="2468499" cy="165001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r"/>
          <a:r>
            <a:rPr lang="en-CA" sz="800" dirty="0"/>
            <a:t>© </a:t>
          </a:r>
          <a:r>
            <a:rPr lang="en-US" sz="800" dirty="0"/>
            <a:t>Canadian Institute for Health Information, 2015.</a:t>
          </a:r>
          <a:endParaRPr lang="en-CA" sz="800" dirty="0"/>
        </a:p>
      </cdr:txBody>
    </cdr:sp>
  </cdr:relSizeAnchor>
</c:userShapes>
</file>

<file path=ppt/drawings/drawing19.xml><?xml version="1.0" encoding="utf-8"?>
<c:userShapes xmlns:c="http://schemas.openxmlformats.org/drawingml/2006/chart">
  <cdr:relSizeAnchor xmlns:cdr="http://schemas.openxmlformats.org/drawingml/2006/chartDrawing">
    <cdr:from>
      <cdr:x>1.31234E-7</cdr:x>
      <cdr:y>0.36207</cdr:y>
    </cdr:from>
    <cdr:to>
      <cdr:x>0.03687</cdr:x>
      <cdr:y>0.52309</cdr:y>
    </cdr:to>
    <cdr:sp macro="" textlink="">
      <cdr:nvSpPr>
        <cdr:cNvPr id="2" name="TextBox 1"/>
        <cdr:cNvSpPr txBox="1"/>
      </cdr:nvSpPr>
      <cdr:spPr>
        <a:xfrm xmlns:a="http://schemas.openxmlformats.org/drawingml/2006/main" rot="16200000">
          <a:off x="-215349" y="1815550"/>
          <a:ext cx="711649" cy="28095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 rtl="0"/>
          <a:r>
            <a:rPr lang="en-CA" sz="1200" dirty="0" smtClean="0"/>
            <a:t>Dollars</a:t>
          </a:r>
        </a:p>
        <a:p xmlns:a="http://schemas.openxmlformats.org/drawingml/2006/main">
          <a:endParaRPr lang="en-CA" sz="1200" dirty="0"/>
        </a:p>
      </cdr:txBody>
    </cdr:sp>
  </cdr:relSizeAnchor>
  <cdr:relSizeAnchor xmlns:cdr="http://schemas.openxmlformats.org/drawingml/2006/chartDrawing">
    <cdr:from>
      <cdr:x>0.67605</cdr:x>
      <cdr:y>0.96267</cdr:y>
    </cdr:from>
    <cdr:to>
      <cdr:x>1</cdr:x>
      <cdr:y>1</cdr:y>
    </cdr:to>
    <cdr:sp macro="" textlink="">
      <cdr:nvSpPr>
        <cdr:cNvPr id="4" name="TextBox 1"/>
        <cdr:cNvSpPr txBox="1"/>
      </cdr:nvSpPr>
      <cdr:spPr>
        <a:xfrm xmlns:a="http://schemas.openxmlformats.org/drawingml/2006/main">
          <a:off x="5151501" y="4254599"/>
          <a:ext cx="2468499" cy="165001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r"/>
          <a:r>
            <a:rPr lang="en-CA" sz="800" dirty="0"/>
            <a:t>© </a:t>
          </a:r>
          <a:r>
            <a:rPr lang="en-US" sz="800" dirty="0"/>
            <a:t>Canadian Institute for Health Information, 2015.</a:t>
          </a:r>
          <a:endParaRPr lang="en-CA" sz="800" dirty="0"/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0.67605</cdr:x>
      <cdr:y>0.96133</cdr:y>
    </cdr:from>
    <cdr:to>
      <cdr:x>1</cdr:x>
      <cdr:y>1</cdr:y>
    </cdr:to>
    <cdr:sp macro="" textlink="">
      <cdr:nvSpPr>
        <cdr:cNvPr id="5" name="TextBox 1"/>
        <cdr:cNvSpPr txBox="1"/>
      </cdr:nvSpPr>
      <cdr:spPr>
        <a:xfrm xmlns:a="http://schemas.openxmlformats.org/drawingml/2006/main">
          <a:off x="5278501" y="4152999"/>
          <a:ext cx="2468499" cy="165001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r"/>
          <a:r>
            <a:rPr lang="en-CA" sz="800" dirty="0"/>
            <a:t>© </a:t>
          </a:r>
          <a:r>
            <a:rPr lang="en-US" sz="800" dirty="0"/>
            <a:t>Canadian Institute for Health Information, 2015.</a:t>
          </a:r>
          <a:endParaRPr lang="en-CA" sz="800" dirty="0"/>
        </a:p>
      </cdr:txBody>
    </cdr:sp>
  </cdr:relSizeAnchor>
</c:userShapes>
</file>

<file path=ppt/drawings/drawing20.xml><?xml version="1.0" encoding="utf-8"?>
<c:userShapes xmlns:c="http://schemas.openxmlformats.org/drawingml/2006/chart">
  <cdr:relSizeAnchor xmlns:cdr="http://schemas.openxmlformats.org/drawingml/2006/chartDrawing">
    <cdr:from>
      <cdr:x>0.00108</cdr:x>
      <cdr:y>0.3</cdr:y>
    </cdr:from>
    <cdr:to>
      <cdr:x>0.02931</cdr:x>
      <cdr:y>0.45</cdr:y>
    </cdr:to>
    <cdr:sp macro="" textlink="">
      <cdr:nvSpPr>
        <cdr:cNvPr id="2" name="TextBox 1"/>
        <cdr:cNvSpPr txBox="1"/>
      </cdr:nvSpPr>
      <cdr:spPr>
        <a:xfrm xmlns:a="http://schemas.openxmlformats.org/drawingml/2006/main" rot="16200000">
          <a:off x="-219913" y="1600244"/>
          <a:ext cx="685800" cy="228513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 rtl="0"/>
          <a:r>
            <a:rPr lang="en-CA" sz="1200" dirty="0" smtClean="0"/>
            <a:t>Dollars</a:t>
          </a:r>
        </a:p>
        <a:p xmlns:a="http://schemas.openxmlformats.org/drawingml/2006/main">
          <a:endParaRPr lang="en-CA" sz="1200" dirty="0"/>
        </a:p>
      </cdr:txBody>
    </cdr:sp>
  </cdr:relSizeAnchor>
  <cdr:relSizeAnchor xmlns:cdr="http://schemas.openxmlformats.org/drawingml/2006/chartDrawing">
    <cdr:from>
      <cdr:x>0.67605</cdr:x>
      <cdr:y>0.96067</cdr:y>
    </cdr:from>
    <cdr:to>
      <cdr:x>1</cdr:x>
      <cdr:y>1</cdr:y>
    </cdr:to>
    <cdr:sp macro="" textlink="">
      <cdr:nvSpPr>
        <cdr:cNvPr id="3" name="TextBox 1"/>
        <cdr:cNvSpPr txBox="1"/>
      </cdr:nvSpPr>
      <cdr:spPr>
        <a:xfrm xmlns:a="http://schemas.openxmlformats.org/drawingml/2006/main">
          <a:off x="5151502" y="4245760"/>
          <a:ext cx="2468499" cy="17384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r"/>
          <a:r>
            <a:rPr lang="en-CA" sz="800" dirty="0"/>
            <a:t>© </a:t>
          </a:r>
          <a:r>
            <a:rPr lang="en-US" sz="800" dirty="0"/>
            <a:t>Canadian Institute for Health Information, 2015.</a:t>
          </a:r>
          <a:endParaRPr lang="en-CA" sz="800" dirty="0"/>
        </a:p>
      </cdr:txBody>
    </cdr:sp>
  </cdr:relSizeAnchor>
</c:userShapes>
</file>

<file path=ppt/drawings/drawing21.xml><?xml version="1.0" encoding="utf-8"?>
<c:userShapes xmlns:c="http://schemas.openxmlformats.org/drawingml/2006/chart">
  <cdr:relSizeAnchor xmlns:cdr="http://schemas.openxmlformats.org/drawingml/2006/chartDrawing">
    <cdr:from>
      <cdr:x>0.49267</cdr:x>
      <cdr:y>0.11995</cdr:y>
    </cdr:from>
    <cdr:to>
      <cdr:x>0.79357</cdr:x>
      <cdr:y>0.16071</cdr:y>
    </cdr:to>
    <cdr:cxnSp macro="">
      <cdr:nvCxnSpPr>
        <cdr:cNvPr id="9" name="Straight Connector 8"/>
        <cdr:cNvCxnSpPr/>
      </cdr:nvCxnSpPr>
      <cdr:spPr>
        <a:xfrm xmlns:a="http://schemas.openxmlformats.org/drawingml/2006/main" flipV="1">
          <a:off x="4056041" y="511834"/>
          <a:ext cx="2477240" cy="173948"/>
        </a:xfrm>
        <a:prstGeom xmlns:a="http://schemas.openxmlformats.org/drawingml/2006/main" prst="line">
          <a:avLst/>
        </a:prstGeom>
        <a:ln xmlns:a="http://schemas.openxmlformats.org/drawingml/2006/main" w="6350">
          <a:solidFill>
            <a:schemeClr val="tx1"/>
          </a:solidFill>
          <a:prstDash val="dash"/>
        </a:ln>
      </cdr:spPr>
      <cdr:style>
        <a:lnRef xmlns:a="http://schemas.openxmlformats.org/drawingml/2006/main" idx="1">
          <a:schemeClr val="dk1"/>
        </a:lnRef>
        <a:fillRef xmlns:a="http://schemas.openxmlformats.org/drawingml/2006/main" idx="0">
          <a:schemeClr val="dk1"/>
        </a:fillRef>
        <a:effectRef xmlns:a="http://schemas.openxmlformats.org/drawingml/2006/main" idx="0">
          <a:schemeClr val="dk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0.18723</cdr:x>
      <cdr:y>0.60108</cdr:y>
    </cdr:from>
    <cdr:to>
      <cdr:x>0.33463</cdr:x>
      <cdr:y>0.86441</cdr:y>
    </cdr:to>
    <cdr:cxnSp macro="">
      <cdr:nvCxnSpPr>
        <cdr:cNvPr id="2" name="Straight Connector 1"/>
        <cdr:cNvCxnSpPr/>
      </cdr:nvCxnSpPr>
      <cdr:spPr>
        <a:xfrm xmlns:a="http://schemas.openxmlformats.org/drawingml/2006/main" flipH="1">
          <a:off x="1541424" y="2564921"/>
          <a:ext cx="1213487" cy="1123689"/>
        </a:xfrm>
        <a:prstGeom xmlns:a="http://schemas.openxmlformats.org/drawingml/2006/main" prst="line">
          <a:avLst/>
        </a:prstGeom>
        <a:ln xmlns:a="http://schemas.openxmlformats.org/drawingml/2006/main" w="6350">
          <a:prstDash val="dash"/>
        </a:ln>
      </cdr:spPr>
      <cdr:style>
        <a:lnRef xmlns:a="http://schemas.openxmlformats.org/drawingml/2006/main" idx="1">
          <a:schemeClr val="dk1"/>
        </a:lnRef>
        <a:fillRef xmlns:a="http://schemas.openxmlformats.org/drawingml/2006/main" idx="0">
          <a:schemeClr val="dk1"/>
        </a:fillRef>
        <a:effectRef xmlns:a="http://schemas.openxmlformats.org/drawingml/2006/main" idx="0">
          <a:schemeClr val="dk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0.50193</cdr:x>
      <cdr:y>0.83051</cdr:y>
    </cdr:from>
    <cdr:to>
      <cdr:x>0.79357</cdr:x>
      <cdr:y>0.88612</cdr:y>
    </cdr:to>
    <cdr:cxnSp macro="">
      <cdr:nvCxnSpPr>
        <cdr:cNvPr id="6" name="Straight Connector 5"/>
        <cdr:cNvCxnSpPr/>
      </cdr:nvCxnSpPr>
      <cdr:spPr>
        <a:xfrm xmlns:a="http://schemas.openxmlformats.org/drawingml/2006/main">
          <a:off x="4132277" y="3543952"/>
          <a:ext cx="2401004" cy="237293"/>
        </a:xfrm>
        <a:prstGeom xmlns:a="http://schemas.openxmlformats.org/drawingml/2006/main" prst="line">
          <a:avLst/>
        </a:prstGeom>
        <a:ln xmlns:a="http://schemas.openxmlformats.org/drawingml/2006/main" w="6350">
          <a:solidFill>
            <a:schemeClr val="tx1"/>
          </a:solidFill>
          <a:prstDash val="dash"/>
        </a:ln>
      </cdr:spPr>
      <cdr:style>
        <a:lnRef xmlns:a="http://schemas.openxmlformats.org/drawingml/2006/main" idx="1">
          <a:schemeClr val="dk1"/>
        </a:lnRef>
        <a:fillRef xmlns:a="http://schemas.openxmlformats.org/drawingml/2006/main" idx="0">
          <a:schemeClr val="dk1"/>
        </a:fillRef>
        <a:effectRef xmlns:a="http://schemas.openxmlformats.org/drawingml/2006/main" idx="0">
          <a:schemeClr val="dk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0.65927</cdr:x>
      <cdr:y>0.96133</cdr:y>
    </cdr:from>
    <cdr:to>
      <cdr:x>0.95911</cdr:x>
      <cdr:y>1</cdr:y>
    </cdr:to>
    <cdr:sp macro="" textlink="">
      <cdr:nvSpPr>
        <cdr:cNvPr id="5" name="TextBox 1"/>
        <cdr:cNvSpPr txBox="1"/>
      </cdr:nvSpPr>
      <cdr:spPr>
        <a:xfrm xmlns:a="http://schemas.openxmlformats.org/drawingml/2006/main">
          <a:off x="5427662" y="4102199"/>
          <a:ext cx="2468499" cy="165001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r"/>
          <a:r>
            <a:rPr lang="en-CA" sz="800" dirty="0"/>
            <a:t>© </a:t>
          </a:r>
          <a:r>
            <a:rPr lang="en-US" sz="800" dirty="0"/>
            <a:t>Canadian Institute for Health Information, 2015.</a:t>
          </a:r>
          <a:endParaRPr lang="en-CA" sz="800" dirty="0"/>
        </a:p>
      </cdr:txBody>
    </cdr:sp>
  </cdr:relSizeAnchor>
</c:userShapes>
</file>

<file path=ppt/drawings/drawing22.xml><?xml version="1.0" encoding="utf-8"?>
<c:userShapes xmlns:c="http://schemas.openxmlformats.org/drawingml/2006/chart">
  <cdr:relSizeAnchor xmlns:cdr="http://schemas.openxmlformats.org/drawingml/2006/chartDrawing">
    <cdr:from>
      <cdr:x>0.38</cdr:x>
      <cdr:y>0</cdr:y>
    </cdr:from>
    <cdr:to>
      <cdr:x>0.67</cdr:x>
      <cdr:y>0.06214</cdr:y>
    </cdr:to>
    <cdr:sp macro="" textlink="">
      <cdr:nvSpPr>
        <cdr:cNvPr id="2" name="TextBox 2"/>
        <cdr:cNvSpPr txBox="1"/>
      </cdr:nvSpPr>
      <cdr:spPr>
        <a:xfrm xmlns:a="http://schemas.openxmlformats.org/drawingml/2006/main">
          <a:off x="2895599" y="0"/>
          <a:ext cx="2209800" cy="307777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CA" sz="1400" b="1" dirty="0" smtClean="0"/>
            <a:t>Private sector</a:t>
          </a:r>
          <a:endParaRPr lang="en-CA" sz="1400" b="1" dirty="0"/>
        </a:p>
      </cdr:txBody>
    </cdr:sp>
  </cdr:relSizeAnchor>
  <cdr:relSizeAnchor xmlns:cdr="http://schemas.openxmlformats.org/drawingml/2006/chartDrawing">
    <cdr:from>
      <cdr:x>0.67605</cdr:x>
      <cdr:y>0.96317</cdr:y>
    </cdr:from>
    <cdr:to>
      <cdr:x>1</cdr:x>
      <cdr:y>1</cdr:y>
    </cdr:to>
    <cdr:sp macro="" textlink="">
      <cdr:nvSpPr>
        <cdr:cNvPr id="3" name="TextBox 1"/>
        <cdr:cNvSpPr txBox="1"/>
      </cdr:nvSpPr>
      <cdr:spPr>
        <a:xfrm xmlns:a="http://schemas.openxmlformats.org/drawingml/2006/main">
          <a:off x="5151501" y="4168288"/>
          <a:ext cx="2468499" cy="159388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r"/>
          <a:r>
            <a:rPr lang="en-CA" sz="800" dirty="0"/>
            <a:t>© </a:t>
          </a:r>
          <a:r>
            <a:rPr lang="en-US" sz="800" dirty="0"/>
            <a:t>Canadian Institute for Health Information, 2015.</a:t>
          </a:r>
          <a:endParaRPr lang="en-CA" sz="800" dirty="0"/>
        </a:p>
      </cdr:txBody>
    </cdr:sp>
  </cdr:relSizeAnchor>
</c:userShapes>
</file>

<file path=ppt/drawings/drawing23.xml><?xml version="1.0" encoding="utf-8"?>
<c:userShapes xmlns:c="http://schemas.openxmlformats.org/drawingml/2006/chart">
  <cdr:relSizeAnchor xmlns:cdr="http://schemas.openxmlformats.org/drawingml/2006/chartDrawing">
    <cdr:from>
      <cdr:x>0.67926</cdr:x>
      <cdr:y>0.96201</cdr:y>
    </cdr:from>
    <cdr:to>
      <cdr:x>1</cdr:x>
      <cdr:y>1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5227702" y="4178399"/>
          <a:ext cx="2468499" cy="165001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r"/>
          <a:r>
            <a:rPr lang="en-CA" sz="800" dirty="0"/>
            <a:t>© </a:t>
          </a:r>
          <a:r>
            <a:rPr lang="en-US" sz="800" dirty="0"/>
            <a:t>Canadian Institute for Health Information, 2015.</a:t>
          </a:r>
          <a:endParaRPr lang="en-CA" sz="800" dirty="0"/>
        </a:p>
      </cdr:txBody>
    </cdr:sp>
  </cdr:relSizeAnchor>
</c:userShapes>
</file>

<file path=ppt/drawings/drawing24.xml><?xml version="1.0" encoding="utf-8"?>
<c:userShapes xmlns:c="http://schemas.openxmlformats.org/drawingml/2006/chart">
  <cdr:relSizeAnchor xmlns:cdr="http://schemas.openxmlformats.org/drawingml/2006/chartDrawing">
    <cdr:from>
      <cdr:x>0</cdr:x>
      <cdr:y>0.2721</cdr:y>
    </cdr:from>
    <cdr:to>
      <cdr:x>0.0289</cdr:x>
      <cdr:y>0.47572</cdr:y>
    </cdr:to>
    <cdr:sp macro="" textlink="">
      <cdr:nvSpPr>
        <cdr:cNvPr id="2" name="TextBox 1"/>
        <cdr:cNvSpPr txBox="1"/>
      </cdr:nvSpPr>
      <cdr:spPr>
        <a:xfrm xmlns:a="http://schemas.openxmlformats.org/drawingml/2006/main" rot="16200000">
          <a:off x="-1012662" y="1494746"/>
          <a:ext cx="873947" cy="220219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 rtl="0"/>
          <a:r>
            <a:rPr lang="en-CA" sz="1200" dirty="0" smtClean="0"/>
            <a:t>Dollars</a:t>
          </a:r>
        </a:p>
        <a:p xmlns:a="http://schemas.openxmlformats.org/drawingml/2006/main">
          <a:endParaRPr lang="en-CA" sz="1200" dirty="0"/>
        </a:p>
      </cdr:txBody>
    </cdr:sp>
  </cdr:relSizeAnchor>
  <cdr:relSizeAnchor xmlns:cdr="http://schemas.openxmlformats.org/drawingml/2006/chartDrawing">
    <cdr:from>
      <cdr:x>0.67605</cdr:x>
      <cdr:y>0.96156</cdr:y>
    </cdr:from>
    <cdr:to>
      <cdr:x>1</cdr:x>
      <cdr:y>1</cdr:y>
    </cdr:to>
    <cdr:sp macro="" textlink="">
      <cdr:nvSpPr>
        <cdr:cNvPr id="3" name="TextBox 1"/>
        <cdr:cNvSpPr txBox="1"/>
      </cdr:nvSpPr>
      <cdr:spPr>
        <a:xfrm xmlns:a="http://schemas.openxmlformats.org/drawingml/2006/main">
          <a:off x="5151502" y="4127081"/>
          <a:ext cx="2468499" cy="165001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r"/>
          <a:r>
            <a:rPr lang="en-CA" sz="800" dirty="0"/>
            <a:t>© </a:t>
          </a:r>
          <a:r>
            <a:rPr lang="en-US" sz="800" dirty="0"/>
            <a:t>Canadian Institute for Health Information, 2015.</a:t>
          </a:r>
          <a:endParaRPr lang="en-CA" sz="800" dirty="0"/>
        </a:p>
      </cdr:txBody>
    </cdr:sp>
  </cdr:relSizeAnchor>
</c:userShapes>
</file>

<file path=ppt/drawings/drawing25.xml><?xml version="1.0" encoding="utf-8"?>
<c:userShapes xmlns:c="http://schemas.openxmlformats.org/drawingml/2006/chart">
  <cdr:relSizeAnchor xmlns:cdr="http://schemas.openxmlformats.org/drawingml/2006/chartDrawing">
    <cdr:from>
      <cdr:x>0.67926</cdr:x>
      <cdr:y>0.96133</cdr:y>
    </cdr:from>
    <cdr:to>
      <cdr:x>1</cdr:x>
      <cdr:y>1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5227701" y="4102199"/>
          <a:ext cx="2468499" cy="165001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r"/>
          <a:r>
            <a:rPr lang="en-CA" sz="800" dirty="0"/>
            <a:t>© </a:t>
          </a:r>
          <a:r>
            <a:rPr lang="en-US" sz="800" dirty="0"/>
            <a:t>Canadian Institute for Health Information, 2015.</a:t>
          </a:r>
          <a:endParaRPr lang="en-CA" sz="800" dirty="0"/>
        </a:p>
      </cdr:txBody>
    </cdr:sp>
  </cdr:relSizeAnchor>
</c:userShapes>
</file>

<file path=ppt/drawings/drawing26.xml><?xml version="1.0" encoding="utf-8"?>
<c:userShapes xmlns:c="http://schemas.openxmlformats.org/drawingml/2006/chart">
  <cdr:relSizeAnchor xmlns:cdr="http://schemas.openxmlformats.org/drawingml/2006/chartDrawing">
    <cdr:from>
      <cdr:x>0.67605</cdr:x>
      <cdr:y>0.96267</cdr:y>
    </cdr:from>
    <cdr:to>
      <cdr:x>1</cdr:x>
      <cdr:y>1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5151502" y="4254599"/>
          <a:ext cx="2468499" cy="165001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r"/>
          <a:r>
            <a:rPr lang="en-CA" sz="800" dirty="0"/>
            <a:t>© </a:t>
          </a:r>
          <a:r>
            <a:rPr lang="en-US" sz="800" dirty="0"/>
            <a:t>Canadian Institute for Health Information, 2015.</a:t>
          </a:r>
          <a:endParaRPr lang="en-CA" sz="800" dirty="0"/>
        </a:p>
      </cdr:txBody>
    </cdr:sp>
  </cdr:relSizeAnchor>
</c:userShapes>
</file>

<file path=ppt/drawings/drawing27.xml><?xml version="1.0" encoding="utf-8"?>
<c:userShapes xmlns:c="http://schemas.openxmlformats.org/drawingml/2006/chart">
  <cdr:relSizeAnchor xmlns:cdr="http://schemas.openxmlformats.org/drawingml/2006/chartDrawing">
    <cdr:from>
      <cdr:x>0</cdr:x>
      <cdr:y>0.22034</cdr:y>
    </cdr:from>
    <cdr:to>
      <cdr:x>0.05</cdr:x>
      <cdr:y>0.61851</cdr:y>
    </cdr:to>
    <cdr:sp macro="" textlink="">
      <cdr:nvSpPr>
        <cdr:cNvPr id="3" name="TextBox 1"/>
        <cdr:cNvSpPr txBox="1"/>
      </cdr:nvSpPr>
      <cdr:spPr>
        <a:xfrm xmlns:a="http://schemas.openxmlformats.org/drawingml/2006/main" rot="16200000">
          <a:off x="-1390346" y="1695146"/>
          <a:ext cx="1790090" cy="380999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 rtl="0"/>
          <a:r>
            <a:rPr lang="en-CA" sz="1200" dirty="0" smtClean="0">
              <a:solidFill>
                <a:schemeClr val="tx1"/>
              </a:solidFill>
            </a:rPr>
            <a:t>Billions of dollars</a:t>
          </a:r>
        </a:p>
        <a:p xmlns:a="http://schemas.openxmlformats.org/drawingml/2006/main">
          <a:endParaRPr lang="en-CA" sz="1200" dirty="0">
            <a:solidFill>
              <a:schemeClr val="tx1"/>
            </a:solidFill>
          </a:endParaRPr>
        </a:p>
      </cdr:txBody>
    </cdr:sp>
  </cdr:relSizeAnchor>
  <cdr:relSizeAnchor xmlns:cdr="http://schemas.openxmlformats.org/drawingml/2006/chartDrawing">
    <cdr:from>
      <cdr:x>0.67605</cdr:x>
      <cdr:y>0.9633</cdr:y>
    </cdr:from>
    <cdr:to>
      <cdr:x>1</cdr:x>
      <cdr:y>1</cdr:y>
    </cdr:to>
    <cdr:sp macro="" textlink="">
      <cdr:nvSpPr>
        <cdr:cNvPr id="4" name="TextBox 1"/>
        <cdr:cNvSpPr txBox="1"/>
      </cdr:nvSpPr>
      <cdr:spPr>
        <a:xfrm xmlns:a="http://schemas.openxmlformats.org/drawingml/2006/main">
          <a:off x="5151501" y="4330799"/>
          <a:ext cx="2468499" cy="165001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r"/>
          <a:r>
            <a:rPr lang="en-CA" sz="800" dirty="0"/>
            <a:t>© </a:t>
          </a:r>
          <a:r>
            <a:rPr lang="en-US" sz="800" dirty="0"/>
            <a:t>Canadian Institute for Health Information, 2015.</a:t>
          </a:r>
          <a:endParaRPr lang="en-CA" sz="800" dirty="0"/>
        </a:p>
      </cdr:txBody>
    </cdr:sp>
  </cdr:relSizeAnchor>
</c:userShapes>
</file>

<file path=ppt/drawings/drawing28.xml><?xml version="1.0" encoding="utf-8"?>
<c:userShapes xmlns:c="http://schemas.openxmlformats.org/drawingml/2006/chart">
  <cdr:relSizeAnchor xmlns:cdr="http://schemas.openxmlformats.org/drawingml/2006/chartDrawing">
    <cdr:from>
      <cdr:x>0.68837</cdr:x>
      <cdr:y>0.96201</cdr:y>
    </cdr:from>
    <cdr:to>
      <cdr:x>1</cdr:x>
      <cdr:y>1</cdr:y>
    </cdr:to>
    <cdr:sp macro="" textlink="">
      <cdr:nvSpPr>
        <cdr:cNvPr id="3" name="TextBox 1"/>
        <cdr:cNvSpPr txBox="1"/>
      </cdr:nvSpPr>
      <cdr:spPr>
        <a:xfrm xmlns:a="http://schemas.openxmlformats.org/drawingml/2006/main">
          <a:off x="5452652" y="4178399"/>
          <a:ext cx="2468499" cy="165001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r"/>
          <a:r>
            <a:rPr lang="en-CA" sz="800" dirty="0"/>
            <a:t>© </a:t>
          </a:r>
          <a:r>
            <a:rPr lang="en-US" sz="800" dirty="0"/>
            <a:t>Canadian Institute for Health Information, 2015.</a:t>
          </a:r>
          <a:endParaRPr lang="en-CA" sz="800" dirty="0"/>
        </a:p>
      </cdr:txBody>
    </cdr:sp>
  </cdr:relSizeAnchor>
</c:userShapes>
</file>

<file path=ppt/drawings/drawing29.xml><?xml version="1.0" encoding="utf-8"?>
<c:userShapes xmlns:c="http://schemas.openxmlformats.org/drawingml/2006/chart">
  <cdr:relSizeAnchor xmlns:cdr="http://schemas.openxmlformats.org/drawingml/2006/chartDrawing">
    <cdr:from>
      <cdr:x>0.67605</cdr:x>
      <cdr:y>0.96259</cdr:y>
    </cdr:from>
    <cdr:to>
      <cdr:x>1</cdr:x>
      <cdr:y>1</cdr:y>
    </cdr:to>
    <cdr:sp macro="" textlink="">
      <cdr:nvSpPr>
        <cdr:cNvPr id="3" name="TextBox 1"/>
        <cdr:cNvSpPr txBox="1"/>
      </cdr:nvSpPr>
      <cdr:spPr>
        <a:xfrm xmlns:a="http://schemas.openxmlformats.org/drawingml/2006/main">
          <a:off x="5151501" y="4245075"/>
          <a:ext cx="2468499" cy="165001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r"/>
          <a:r>
            <a:rPr lang="en-CA" sz="800" dirty="0"/>
            <a:t>© </a:t>
          </a:r>
          <a:r>
            <a:rPr lang="en-US" sz="800" dirty="0"/>
            <a:t>Canadian Institute for Health Information, 2015.</a:t>
          </a:r>
          <a:endParaRPr lang="en-CA" sz="800" dirty="0"/>
        </a:p>
      </cdr:txBody>
    </cdr:sp>
  </cdr:relSizeAnchor>
</c:userShapes>
</file>

<file path=ppt/drawings/drawing3.xml><?xml version="1.0" encoding="utf-8"?>
<c:userShapes xmlns:c="http://schemas.openxmlformats.org/drawingml/2006/chart">
  <cdr:relSizeAnchor xmlns:cdr="http://schemas.openxmlformats.org/drawingml/2006/chartDrawing">
    <cdr:from>
      <cdr:x>0.67605</cdr:x>
      <cdr:y>0.96133</cdr:y>
    </cdr:from>
    <cdr:to>
      <cdr:x>1</cdr:x>
      <cdr:y>1</cdr:y>
    </cdr:to>
    <cdr:sp macro="" textlink="">
      <cdr:nvSpPr>
        <cdr:cNvPr id="3" name="TextBox 1"/>
        <cdr:cNvSpPr txBox="1"/>
      </cdr:nvSpPr>
      <cdr:spPr>
        <a:xfrm xmlns:a="http://schemas.openxmlformats.org/drawingml/2006/main">
          <a:off x="5278501" y="4152999"/>
          <a:ext cx="2468499" cy="165001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r"/>
          <a:r>
            <a:rPr lang="en-CA" sz="800" dirty="0"/>
            <a:t>© </a:t>
          </a:r>
          <a:r>
            <a:rPr lang="en-US" sz="800" dirty="0"/>
            <a:t>Canadian Institute for Health Information, 2015.</a:t>
          </a:r>
          <a:endParaRPr lang="en-CA" sz="800" dirty="0"/>
        </a:p>
      </cdr:txBody>
    </cdr:sp>
  </cdr:relSizeAnchor>
</c:userShapes>
</file>

<file path=ppt/drawings/drawing30.xml><?xml version="1.0" encoding="utf-8"?>
<c:userShapes xmlns:c="http://schemas.openxmlformats.org/drawingml/2006/chart">
  <cdr:relSizeAnchor xmlns:cdr="http://schemas.openxmlformats.org/drawingml/2006/chartDrawing">
    <cdr:from>
      <cdr:x>0.63151</cdr:x>
      <cdr:y>0.96267</cdr:y>
    </cdr:from>
    <cdr:to>
      <cdr:x>0.93135</cdr:x>
      <cdr:y>1</cdr:y>
    </cdr:to>
    <cdr:sp macro="" textlink="">
      <cdr:nvSpPr>
        <cdr:cNvPr id="3" name="TextBox 1"/>
        <cdr:cNvSpPr txBox="1"/>
      </cdr:nvSpPr>
      <cdr:spPr>
        <a:xfrm xmlns:a="http://schemas.openxmlformats.org/drawingml/2006/main">
          <a:off x="5199062" y="4254616"/>
          <a:ext cx="2468515" cy="164984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r"/>
          <a:r>
            <a:rPr lang="en-CA" sz="800" dirty="0"/>
            <a:t>© </a:t>
          </a:r>
          <a:r>
            <a:rPr lang="en-US" sz="800" dirty="0"/>
            <a:t>Canadian Institute for Health Information, 2015.</a:t>
          </a:r>
          <a:endParaRPr lang="en-CA" sz="800" dirty="0"/>
        </a:p>
      </cdr:txBody>
    </cdr:sp>
  </cdr:relSizeAnchor>
</c:userShapes>
</file>

<file path=ppt/drawings/drawing31.xml><?xml version="1.0" encoding="utf-8"?>
<c:userShapes xmlns:c="http://schemas.openxmlformats.org/drawingml/2006/chart">
  <cdr:relSizeAnchor xmlns:cdr="http://schemas.openxmlformats.org/drawingml/2006/chartDrawing">
    <cdr:from>
      <cdr:x>0.67605</cdr:x>
      <cdr:y>0.96133</cdr:y>
    </cdr:from>
    <cdr:to>
      <cdr:x>1</cdr:x>
      <cdr:y>1</cdr:y>
    </cdr:to>
    <cdr:sp macro="" textlink="">
      <cdr:nvSpPr>
        <cdr:cNvPr id="3" name="TextBox 1"/>
        <cdr:cNvSpPr txBox="1"/>
      </cdr:nvSpPr>
      <cdr:spPr>
        <a:xfrm xmlns:a="http://schemas.openxmlformats.org/drawingml/2006/main">
          <a:off x="5151501" y="4102199"/>
          <a:ext cx="2468499" cy="165001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r"/>
          <a:r>
            <a:rPr lang="en-CA" sz="800" dirty="0"/>
            <a:t>© </a:t>
          </a:r>
          <a:r>
            <a:rPr lang="en-US" sz="800" dirty="0"/>
            <a:t>Canadian Institute for Health Information, 2015.</a:t>
          </a:r>
          <a:endParaRPr lang="en-CA" sz="800" dirty="0"/>
        </a:p>
      </cdr:txBody>
    </cdr:sp>
  </cdr:relSizeAnchor>
</c:userShapes>
</file>

<file path=ppt/drawings/drawing32.xml><?xml version="1.0" encoding="utf-8"?>
<c:userShapes xmlns:c="http://schemas.openxmlformats.org/drawingml/2006/chart">
  <cdr:relSizeAnchor xmlns:cdr="http://schemas.openxmlformats.org/drawingml/2006/chartDrawing">
    <cdr:from>
      <cdr:x>0</cdr:x>
      <cdr:y>0.27586</cdr:y>
    </cdr:from>
    <cdr:to>
      <cdr:x>0.03703</cdr:x>
      <cdr:y>0.43836</cdr:y>
    </cdr:to>
    <cdr:sp macro="" textlink="">
      <cdr:nvSpPr>
        <cdr:cNvPr id="3" name="TextBox 1"/>
        <cdr:cNvSpPr txBox="1"/>
      </cdr:nvSpPr>
      <cdr:spPr>
        <a:xfrm xmlns:a="http://schemas.openxmlformats.org/drawingml/2006/main" rot="16200000">
          <a:off x="-218004" y="1437203"/>
          <a:ext cx="718177" cy="282169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 rtl="0"/>
          <a:r>
            <a:rPr lang="en-CA" sz="1200" dirty="0" smtClean="0"/>
            <a:t>Dollars</a:t>
          </a:r>
        </a:p>
        <a:p xmlns:a="http://schemas.openxmlformats.org/drawingml/2006/main">
          <a:endParaRPr lang="en-CA" sz="1200" dirty="0"/>
        </a:p>
      </cdr:txBody>
    </cdr:sp>
  </cdr:relSizeAnchor>
  <cdr:relSizeAnchor xmlns:cdr="http://schemas.openxmlformats.org/drawingml/2006/chartDrawing">
    <cdr:from>
      <cdr:x>0.67605</cdr:x>
      <cdr:y>0.96267</cdr:y>
    </cdr:from>
    <cdr:to>
      <cdr:x>1</cdr:x>
      <cdr:y>1</cdr:y>
    </cdr:to>
    <cdr:sp macro="" textlink="">
      <cdr:nvSpPr>
        <cdr:cNvPr id="4" name="TextBox 1"/>
        <cdr:cNvSpPr txBox="1"/>
      </cdr:nvSpPr>
      <cdr:spPr>
        <a:xfrm xmlns:a="http://schemas.openxmlformats.org/drawingml/2006/main">
          <a:off x="5151501" y="4254599"/>
          <a:ext cx="2468499" cy="165001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r"/>
          <a:r>
            <a:rPr lang="en-CA" sz="800" dirty="0"/>
            <a:t>© </a:t>
          </a:r>
          <a:r>
            <a:rPr lang="en-US" sz="800" dirty="0"/>
            <a:t>Canadian Institute for Health Information, 2015.</a:t>
          </a:r>
          <a:endParaRPr lang="en-CA" sz="800" dirty="0"/>
        </a:p>
      </cdr:txBody>
    </cdr:sp>
  </cdr:relSizeAnchor>
</c:userShapes>
</file>

<file path=ppt/drawings/drawing33.xml><?xml version="1.0" encoding="utf-8"?>
<c:userShapes xmlns:c="http://schemas.openxmlformats.org/drawingml/2006/chart">
  <cdr:relSizeAnchor xmlns:cdr="http://schemas.openxmlformats.org/drawingml/2006/chartDrawing">
    <cdr:from>
      <cdr:x>1.31234E-7</cdr:x>
      <cdr:y>0.17857</cdr:y>
    </cdr:from>
    <cdr:to>
      <cdr:x>0.03788</cdr:x>
      <cdr:y>0.60494</cdr:y>
    </cdr:to>
    <cdr:sp macro="" textlink="">
      <cdr:nvSpPr>
        <cdr:cNvPr id="3" name="TextBox 1"/>
        <cdr:cNvSpPr txBox="1"/>
      </cdr:nvSpPr>
      <cdr:spPr>
        <a:xfrm xmlns:a="http://schemas.openxmlformats.org/drawingml/2006/main" rot="16200000">
          <a:off x="-765385" y="1527386"/>
          <a:ext cx="1819417" cy="288646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 rtl="0"/>
          <a:r>
            <a:rPr lang="en-CA" sz="1200" dirty="0">
              <a:solidFill>
                <a:schemeClr val="tx1"/>
              </a:solidFill>
            </a:rPr>
            <a:t>M</a:t>
          </a:r>
          <a:r>
            <a:rPr lang="en-CA" sz="1200" dirty="0" smtClean="0">
              <a:solidFill>
                <a:schemeClr val="tx1"/>
              </a:solidFill>
            </a:rPr>
            <a:t>illions of dollars</a:t>
          </a:r>
        </a:p>
      </cdr:txBody>
    </cdr:sp>
  </cdr:relSizeAnchor>
  <cdr:relSizeAnchor xmlns:cdr="http://schemas.openxmlformats.org/drawingml/2006/chartDrawing">
    <cdr:from>
      <cdr:x>0.67605</cdr:x>
      <cdr:y>0.96133</cdr:y>
    </cdr:from>
    <cdr:to>
      <cdr:x>1</cdr:x>
      <cdr:y>1</cdr:y>
    </cdr:to>
    <cdr:sp macro="" textlink="">
      <cdr:nvSpPr>
        <cdr:cNvPr id="4" name="TextBox 1"/>
        <cdr:cNvSpPr txBox="1"/>
      </cdr:nvSpPr>
      <cdr:spPr>
        <a:xfrm xmlns:a="http://schemas.openxmlformats.org/drawingml/2006/main">
          <a:off x="5151501" y="4102199"/>
          <a:ext cx="2468499" cy="165001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r"/>
          <a:r>
            <a:rPr lang="en-CA" sz="800" dirty="0"/>
            <a:t>© </a:t>
          </a:r>
          <a:r>
            <a:rPr lang="en-US" sz="800" dirty="0"/>
            <a:t>Canadian Institute for Health Information, 2015.</a:t>
          </a:r>
          <a:endParaRPr lang="en-CA" sz="800" dirty="0"/>
        </a:p>
      </cdr:txBody>
    </cdr:sp>
  </cdr:relSizeAnchor>
</c:userShapes>
</file>

<file path=ppt/drawings/drawing34.xml><?xml version="1.0" encoding="utf-8"?>
<c:userShapes xmlns:c="http://schemas.openxmlformats.org/drawingml/2006/chart">
  <cdr:relSizeAnchor xmlns:cdr="http://schemas.openxmlformats.org/drawingml/2006/chartDrawing">
    <cdr:from>
      <cdr:x>0.67605</cdr:x>
      <cdr:y>0.96206</cdr:y>
    </cdr:from>
    <cdr:to>
      <cdr:x>1</cdr:x>
      <cdr:y>1</cdr:y>
    </cdr:to>
    <cdr:sp macro="" textlink="">
      <cdr:nvSpPr>
        <cdr:cNvPr id="3" name="TextBox 1"/>
        <cdr:cNvSpPr txBox="1"/>
      </cdr:nvSpPr>
      <cdr:spPr>
        <a:xfrm xmlns:a="http://schemas.openxmlformats.org/drawingml/2006/main">
          <a:off x="5151502" y="4183588"/>
          <a:ext cx="2468499" cy="165001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r"/>
          <a:r>
            <a:rPr lang="en-CA" sz="800" dirty="0"/>
            <a:t>© </a:t>
          </a:r>
          <a:r>
            <a:rPr lang="en-US" sz="800" dirty="0"/>
            <a:t>Canadian Institute for Health Information, 2015.</a:t>
          </a:r>
          <a:endParaRPr lang="en-CA" sz="800" dirty="0"/>
        </a:p>
      </cdr:txBody>
    </cdr:sp>
  </cdr:relSizeAnchor>
</c:userShapes>
</file>

<file path=ppt/drawings/drawing35.xml><?xml version="1.0" encoding="utf-8"?>
<c:userShapes xmlns:c="http://schemas.openxmlformats.org/drawingml/2006/chart">
  <cdr:relSizeAnchor xmlns:cdr="http://schemas.openxmlformats.org/drawingml/2006/chartDrawing">
    <cdr:from>
      <cdr:x>0.67605</cdr:x>
      <cdr:y>0.96282</cdr:y>
    </cdr:from>
    <cdr:to>
      <cdr:x>1</cdr:x>
      <cdr:y>1</cdr:y>
    </cdr:to>
    <cdr:sp macro="" textlink="">
      <cdr:nvSpPr>
        <cdr:cNvPr id="3" name="TextBox 1"/>
        <cdr:cNvSpPr txBox="1"/>
      </cdr:nvSpPr>
      <cdr:spPr>
        <a:xfrm xmlns:a="http://schemas.openxmlformats.org/drawingml/2006/main">
          <a:off x="5151502" y="4273261"/>
          <a:ext cx="2468499" cy="165001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r"/>
          <a:r>
            <a:rPr lang="en-CA" sz="800" dirty="0"/>
            <a:t>© </a:t>
          </a:r>
          <a:r>
            <a:rPr lang="en-US" sz="800" dirty="0"/>
            <a:t>Canadian Institute for Health Information, 2015.</a:t>
          </a:r>
          <a:endParaRPr lang="en-CA" sz="800" dirty="0"/>
        </a:p>
      </cdr:txBody>
    </cdr:sp>
  </cdr:relSizeAnchor>
</c:userShapes>
</file>

<file path=ppt/drawings/drawing36.xml><?xml version="1.0" encoding="utf-8"?>
<c:userShapes xmlns:c="http://schemas.openxmlformats.org/drawingml/2006/chart">
  <cdr:relSizeAnchor xmlns:cdr="http://schemas.openxmlformats.org/drawingml/2006/chartDrawing">
    <cdr:from>
      <cdr:x>0.62162</cdr:x>
      <cdr:y>0.96133</cdr:y>
    </cdr:from>
    <cdr:to>
      <cdr:x>0.91347</cdr:x>
      <cdr:y>1</cdr:y>
    </cdr:to>
    <cdr:sp macro="" textlink="">
      <cdr:nvSpPr>
        <cdr:cNvPr id="3" name="TextBox 1"/>
        <cdr:cNvSpPr txBox="1"/>
      </cdr:nvSpPr>
      <cdr:spPr>
        <a:xfrm xmlns:a="http://schemas.openxmlformats.org/drawingml/2006/main">
          <a:off x="5257800" y="4102199"/>
          <a:ext cx="2468499" cy="165001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r"/>
          <a:r>
            <a:rPr lang="en-CA" sz="800" dirty="0"/>
            <a:t>© </a:t>
          </a:r>
          <a:r>
            <a:rPr lang="en-US" sz="800" dirty="0"/>
            <a:t>Canadian Institute for Health Information, 2015.</a:t>
          </a:r>
          <a:endParaRPr lang="en-CA" sz="800" dirty="0"/>
        </a:p>
      </cdr:txBody>
    </cdr:sp>
  </cdr:relSizeAnchor>
</c:userShapes>
</file>

<file path=ppt/drawings/drawing37.xml><?xml version="1.0" encoding="utf-8"?>
<c:userShapes xmlns:c="http://schemas.openxmlformats.org/drawingml/2006/chart">
  <cdr:relSizeAnchor xmlns:cdr="http://schemas.openxmlformats.org/drawingml/2006/chartDrawing">
    <cdr:from>
      <cdr:x>0.67605</cdr:x>
      <cdr:y>0.96133</cdr:y>
    </cdr:from>
    <cdr:to>
      <cdr:x>1</cdr:x>
      <cdr:y>1</cdr:y>
    </cdr:to>
    <cdr:sp macro="" textlink="">
      <cdr:nvSpPr>
        <cdr:cNvPr id="3" name="TextBox 1"/>
        <cdr:cNvSpPr txBox="1"/>
      </cdr:nvSpPr>
      <cdr:spPr>
        <a:xfrm xmlns:a="http://schemas.openxmlformats.org/drawingml/2006/main">
          <a:off x="5151501" y="4102199"/>
          <a:ext cx="2468499" cy="165001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r"/>
          <a:r>
            <a:rPr lang="en-CA" sz="800" dirty="0"/>
            <a:t>© </a:t>
          </a:r>
          <a:r>
            <a:rPr lang="en-US" sz="800" dirty="0"/>
            <a:t>Canadian Institute for Health Information, 2015.</a:t>
          </a:r>
          <a:endParaRPr lang="en-CA" sz="800" dirty="0"/>
        </a:p>
      </cdr:txBody>
    </cdr:sp>
  </cdr:relSizeAnchor>
</c:userShapes>
</file>

<file path=ppt/drawings/drawing38.xml><?xml version="1.0" encoding="utf-8"?>
<c:userShapes xmlns:c="http://schemas.openxmlformats.org/drawingml/2006/chart">
  <cdr:relSizeAnchor xmlns:cdr="http://schemas.openxmlformats.org/drawingml/2006/chartDrawing">
    <cdr:from>
      <cdr:x>1.31234E-7</cdr:x>
      <cdr:y>0.2931</cdr:y>
    </cdr:from>
    <cdr:to>
      <cdr:x>0.02777</cdr:x>
      <cdr:y>0.48691</cdr:y>
    </cdr:to>
    <cdr:sp macro="" textlink="">
      <cdr:nvSpPr>
        <cdr:cNvPr id="3" name="TextBox 1"/>
        <cdr:cNvSpPr txBox="1"/>
      </cdr:nvSpPr>
      <cdr:spPr>
        <a:xfrm xmlns:a="http://schemas.openxmlformats.org/drawingml/2006/main" rot="16200000">
          <a:off x="-322472" y="1617874"/>
          <a:ext cx="856553" cy="211608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 rtl="0"/>
          <a:r>
            <a:rPr lang="en-CA" sz="1200" dirty="0" smtClean="0"/>
            <a:t>Dollars</a:t>
          </a:r>
        </a:p>
        <a:p xmlns:a="http://schemas.openxmlformats.org/drawingml/2006/main">
          <a:endParaRPr lang="en-CA" sz="1200" dirty="0"/>
        </a:p>
      </cdr:txBody>
    </cdr:sp>
  </cdr:relSizeAnchor>
  <cdr:relSizeAnchor xmlns:cdr="http://schemas.openxmlformats.org/drawingml/2006/chartDrawing">
    <cdr:from>
      <cdr:x>0.67605</cdr:x>
      <cdr:y>0.9633</cdr:y>
    </cdr:from>
    <cdr:to>
      <cdr:x>1</cdr:x>
      <cdr:y>1</cdr:y>
    </cdr:to>
    <cdr:sp macro="" textlink="">
      <cdr:nvSpPr>
        <cdr:cNvPr id="4" name="TextBox 1"/>
        <cdr:cNvSpPr txBox="1"/>
      </cdr:nvSpPr>
      <cdr:spPr>
        <a:xfrm xmlns:a="http://schemas.openxmlformats.org/drawingml/2006/main">
          <a:off x="5151501" y="4330799"/>
          <a:ext cx="2468499" cy="165001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r"/>
          <a:r>
            <a:rPr lang="en-CA" sz="800" dirty="0"/>
            <a:t>© </a:t>
          </a:r>
          <a:r>
            <a:rPr lang="en-US" sz="800" dirty="0"/>
            <a:t>Canadian Institute for Health Information, 2015.</a:t>
          </a:r>
          <a:endParaRPr lang="en-CA" sz="800" dirty="0"/>
        </a:p>
      </cdr:txBody>
    </cdr:sp>
  </cdr:relSizeAnchor>
</c:userShapes>
</file>

<file path=ppt/drawings/drawing39.xml><?xml version="1.0" encoding="utf-8"?>
<c:userShapes xmlns:c="http://schemas.openxmlformats.org/drawingml/2006/chart">
  <cdr:relSizeAnchor xmlns:cdr="http://schemas.openxmlformats.org/drawingml/2006/chartDrawing">
    <cdr:from>
      <cdr:x>0</cdr:x>
      <cdr:y>0.24138</cdr:y>
    </cdr:from>
    <cdr:to>
      <cdr:x>0.02847</cdr:x>
      <cdr:y>0.56947</cdr:y>
    </cdr:to>
    <cdr:sp macro="" textlink="">
      <cdr:nvSpPr>
        <cdr:cNvPr id="3" name="TextBox 1"/>
        <cdr:cNvSpPr txBox="1"/>
      </cdr:nvSpPr>
      <cdr:spPr>
        <a:xfrm xmlns:a="http://schemas.openxmlformats.org/drawingml/2006/main" rot="16200000">
          <a:off x="-1302347" y="1683347"/>
          <a:ext cx="1450036" cy="216942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 rtl="0"/>
          <a:r>
            <a:rPr lang="en-CA" sz="1200" dirty="0" smtClean="0">
              <a:solidFill>
                <a:schemeClr val="tx1"/>
              </a:solidFill>
            </a:rPr>
            <a:t>Billions of dollars</a:t>
          </a:r>
        </a:p>
        <a:p xmlns:a="http://schemas.openxmlformats.org/drawingml/2006/main">
          <a:endParaRPr lang="en-CA" sz="1200" dirty="0">
            <a:solidFill>
              <a:schemeClr val="tx1"/>
            </a:solidFill>
          </a:endParaRPr>
        </a:p>
      </cdr:txBody>
    </cdr:sp>
  </cdr:relSizeAnchor>
  <cdr:relSizeAnchor xmlns:cdr="http://schemas.openxmlformats.org/drawingml/2006/chartDrawing">
    <cdr:from>
      <cdr:x>0.67605</cdr:x>
      <cdr:y>0.96267</cdr:y>
    </cdr:from>
    <cdr:to>
      <cdr:x>1</cdr:x>
      <cdr:y>1</cdr:y>
    </cdr:to>
    <cdr:sp macro="" textlink="">
      <cdr:nvSpPr>
        <cdr:cNvPr id="4" name="TextBox 1"/>
        <cdr:cNvSpPr txBox="1"/>
      </cdr:nvSpPr>
      <cdr:spPr>
        <a:xfrm xmlns:a="http://schemas.openxmlformats.org/drawingml/2006/main">
          <a:off x="5151501" y="4254599"/>
          <a:ext cx="2468499" cy="165001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r"/>
          <a:r>
            <a:rPr lang="en-CA" sz="800" dirty="0"/>
            <a:t>© </a:t>
          </a:r>
          <a:r>
            <a:rPr lang="en-US" sz="800" dirty="0"/>
            <a:t>Canadian Institute for Health Information, 2015.</a:t>
          </a:r>
          <a:endParaRPr lang="en-CA" sz="800" dirty="0"/>
        </a:p>
      </cdr:txBody>
    </cdr:sp>
  </cdr:relSizeAnchor>
</c:userShapes>
</file>

<file path=ppt/drawings/drawing4.xml><?xml version="1.0" encoding="utf-8"?>
<c:userShapes xmlns:c="http://schemas.openxmlformats.org/drawingml/2006/chart">
  <cdr:relSizeAnchor xmlns:cdr="http://schemas.openxmlformats.org/drawingml/2006/chartDrawing">
    <cdr:from>
      <cdr:x>0.67605</cdr:x>
      <cdr:y>0.94807</cdr:y>
    </cdr:from>
    <cdr:to>
      <cdr:x>1</cdr:x>
      <cdr:y>1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5565768" y="4173100"/>
          <a:ext cx="2667007" cy="228581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r"/>
          <a:r>
            <a:rPr lang="en-CA" sz="800" dirty="0"/>
            <a:t>© </a:t>
          </a:r>
          <a:r>
            <a:rPr lang="en-US" sz="800" dirty="0"/>
            <a:t>Canadian Institute for Health Information, 2015.</a:t>
          </a:r>
          <a:endParaRPr lang="en-CA" sz="800" dirty="0"/>
        </a:p>
      </cdr:txBody>
    </cdr:sp>
  </cdr:relSizeAnchor>
</c:userShapes>
</file>

<file path=ppt/drawings/drawing40.xml><?xml version="1.0" encoding="utf-8"?>
<c:userShapes xmlns:c="http://schemas.openxmlformats.org/drawingml/2006/chart">
  <cdr:relSizeAnchor xmlns:cdr="http://schemas.openxmlformats.org/drawingml/2006/chartDrawing">
    <cdr:from>
      <cdr:x>0.67605</cdr:x>
      <cdr:y>0.96189</cdr:y>
    </cdr:from>
    <cdr:to>
      <cdr:x>1</cdr:x>
      <cdr:y>1</cdr:y>
    </cdr:to>
    <cdr:sp macro="" textlink="">
      <cdr:nvSpPr>
        <cdr:cNvPr id="3" name="TextBox 1"/>
        <cdr:cNvSpPr txBox="1"/>
      </cdr:nvSpPr>
      <cdr:spPr>
        <a:xfrm xmlns:a="http://schemas.openxmlformats.org/drawingml/2006/main">
          <a:off x="5151502" y="4164926"/>
          <a:ext cx="2468499" cy="165001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r"/>
          <a:r>
            <a:rPr lang="en-CA" sz="800" dirty="0"/>
            <a:t>© </a:t>
          </a:r>
          <a:r>
            <a:rPr lang="en-US" sz="800" dirty="0"/>
            <a:t>Canadian Institute for Health Information, 2015.</a:t>
          </a:r>
          <a:endParaRPr lang="en-CA" sz="800" dirty="0"/>
        </a:p>
      </cdr:txBody>
    </cdr:sp>
  </cdr:relSizeAnchor>
</c:userShapes>
</file>

<file path=ppt/drawings/drawing41.xml><?xml version="1.0" encoding="utf-8"?>
<c:userShapes xmlns:c="http://schemas.openxmlformats.org/drawingml/2006/chart">
  <cdr:relSizeAnchor xmlns:cdr="http://schemas.openxmlformats.org/drawingml/2006/chartDrawing">
    <cdr:from>
      <cdr:x>0.67605</cdr:x>
      <cdr:y>0.96202</cdr:y>
    </cdr:from>
    <cdr:to>
      <cdr:x>1</cdr:x>
      <cdr:y>1</cdr:y>
    </cdr:to>
    <cdr:sp macro="" textlink="">
      <cdr:nvSpPr>
        <cdr:cNvPr id="3" name="TextBox 1"/>
        <cdr:cNvSpPr txBox="1"/>
      </cdr:nvSpPr>
      <cdr:spPr>
        <a:xfrm xmlns:a="http://schemas.openxmlformats.org/drawingml/2006/main">
          <a:off x="5151501" y="4179951"/>
          <a:ext cx="2468499" cy="165001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r"/>
          <a:r>
            <a:rPr lang="en-CA" sz="800" dirty="0"/>
            <a:t>© </a:t>
          </a:r>
          <a:r>
            <a:rPr lang="en-US" sz="800" dirty="0"/>
            <a:t>Canadian Institute for Health Information, 2015.</a:t>
          </a:r>
          <a:endParaRPr lang="en-CA" sz="800" dirty="0"/>
        </a:p>
      </cdr:txBody>
    </cdr:sp>
  </cdr:relSizeAnchor>
</c:userShapes>
</file>

<file path=ppt/drawings/drawing42.xml><?xml version="1.0" encoding="utf-8"?>
<c:userShapes xmlns:c="http://schemas.openxmlformats.org/drawingml/2006/chart">
  <cdr:relSizeAnchor xmlns:cdr="http://schemas.openxmlformats.org/drawingml/2006/chartDrawing">
    <cdr:from>
      <cdr:x>0.63151</cdr:x>
      <cdr:y>0.96267</cdr:y>
    </cdr:from>
    <cdr:to>
      <cdr:x>0.93135</cdr:x>
      <cdr:y>1</cdr:y>
    </cdr:to>
    <cdr:sp macro="" textlink="">
      <cdr:nvSpPr>
        <cdr:cNvPr id="3" name="TextBox 1"/>
        <cdr:cNvSpPr txBox="1"/>
      </cdr:nvSpPr>
      <cdr:spPr>
        <a:xfrm xmlns:a="http://schemas.openxmlformats.org/drawingml/2006/main">
          <a:off x="5199062" y="4254599"/>
          <a:ext cx="2468499" cy="165001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r"/>
          <a:r>
            <a:rPr lang="en-CA" sz="800" dirty="0"/>
            <a:t>© </a:t>
          </a:r>
          <a:r>
            <a:rPr lang="en-US" sz="800" dirty="0"/>
            <a:t>Canadian Institute for Health Information, 2015.</a:t>
          </a:r>
          <a:endParaRPr lang="en-CA" sz="800" dirty="0"/>
        </a:p>
      </cdr:txBody>
    </cdr:sp>
  </cdr:relSizeAnchor>
</c:userShapes>
</file>

<file path=ppt/drawings/drawing43.xml><?xml version="1.0" encoding="utf-8"?>
<c:userShapes xmlns:c="http://schemas.openxmlformats.org/drawingml/2006/chart">
  <cdr:relSizeAnchor xmlns:cdr="http://schemas.openxmlformats.org/drawingml/2006/chartDrawing">
    <cdr:from>
      <cdr:x>0.67605</cdr:x>
      <cdr:y>0.96133</cdr:y>
    </cdr:from>
    <cdr:to>
      <cdr:x>1</cdr:x>
      <cdr:y>1</cdr:y>
    </cdr:to>
    <cdr:sp macro="" textlink="">
      <cdr:nvSpPr>
        <cdr:cNvPr id="3" name="TextBox 1"/>
        <cdr:cNvSpPr txBox="1"/>
      </cdr:nvSpPr>
      <cdr:spPr>
        <a:xfrm xmlns:a="http://schemas.openxmlformats.org/drawingml/2006/main">
          <a:off x="5151501" y="4102199"/>
          <a:ext cx="2468499" cy="165001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r"/>
          <a:r>
            <a:rPr lang="en-CA" sz="800" dirty="0"/>
            <a:t>© </a:t>
          </a:r>
          <a:r>
            <a:rPr lang="en-US" sz="800" dirty="0"/>
            <a:t>Canadian Institute for Health Information, 2015.</a:t>
          </a:r>
          <a:endParaRPr lang="en-CA" sz="800" dirty="0"/>
        </a:p>
      </cdr:txBody>
    </cdr:sp>
  </cdr:relSizeAnchor>
</c:userShapes>
</file>

<file path=ppt/drawings/drawing44.xml><?xml version="1.0" encoding="utf-8"?>
<c:userShapes xmlns:c="http://schemas.openxmlformats.org/drawingml/2006/chart">
  <cdr:relSizeAnchor xmlns:cdr="http://schemas.openxmlformats.org/drawingml/2006/chartDrawing">
    <cdr:from>
      <cdr:x>1.31234E-7</cdr:x>
      <cdr:y>0.28571</cdr:y>
    </cdr:from>
    <cdr:to>
      <cdr:x>0.02777</cdr:x>
      <cdr:y>0.47407</cdr:y>
    </cdr:to>
    <cdr:sp macro="" textlink="">
      <cdr:nvSpPr>
        <cdr:cNvPr id="3" name="TextBox 1"/>
        <cdr:cNvSpPr txBox="1"/>
      </cdr:nvSpPr>
      <cdr:spPr>
        <a:xfrm xmlns:a="http://schemas.openxmlformats.org/drawingml/2006/main" rot="16200000">
          <a:off x="-296080" y="1515282"/>
          <a:ext cx="803769" cy="211608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 rtl="0"/>
          <a:r>
            <a:rPr lang="en-CA" sz="1200" dirty="0" smtClean="0"/>
            <a:t>Dollars</a:t>
          </a:r>
        </a:p>
        <a:p xmlns:a="http://schemas.openxmlformats.org/drawingml/2006/main">
          <a:endParaRPr lang="en-CA" sz="1200" dirty="0"/>
        </a:p>
      </cdr:txBody>
    </cdr:sp>
  </cdr:relSizeAnchor>
  <cdr:relSizeAnchor xmlns:cdr="http://schemas.openxmlformats.org/drawingml/2006/chartDrawing">
    <cdr:from>
      <cdr:x>0.67605</cdr:x>
      <cdr:y>0.96133</cdr:y>
    </cdr:from>
    <cdr:to>
      <cdr:x>1</cdr:x>
      <cdr:y>1</cdr:y>
    </cdr:to>
    <cdr:sp macro="" textlink="">
      <cdr:nvSpPr>
        <cdr:cNvPr id="4" name="TextBox 1"/>
        <cdr:cNvSpPr txBox="1"/>
      </cdr:nvSpPr>
      <cdr:spPr>
        <a:xfrm xmlns:a="http://schemas.openxmlformats.org/drawingml/2006/main">
          <a:off x="5151501" y="4102200"/>
          <a:ext cx="2468499" cy="165001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r"/>
          <a:r>
            <a:rPr lang="en-CA" sz="800" dirty="0"/>
            <a:t>© </a:t>
          </a:r>
          <a:r>
            <a:rPr lang="en-US" sz="800" dirty="0"/>
            <a:t>Canadian Institute for Health Information, 2015.</a:t>
          </a:r>
          <a:endParaRPr lang="en-CA" sz="800" dirty="0"/>
        </a:p>
      </cdr:txBody>
    </cdr:sp>
  </cdr:relSizeAnchor>
</c:userShapes>
</file>

<file path=ppt/drawings/drawing45.xml><?xml version="1.0" encoding="utf-8"?>
<c:userShapes xmlns:c="http://schemas.openxmlformats.org/drawingml/2006/chart">
  <cdr:relSizeAnchor xmlns:cdr="http://schemas.openxmlformats.org/drawingml/2006/chartDrawing">
    <cdr:from>
      <cdr:x>0.00226</cdr:x>
      <cdr:y>0.23333</cdr:y>
    </cdr:from>
    <cdr:to>
      <cdr:x>0.03073</cdr:x>
      <cdr:y>0.58334</cdr:y>
    </cdr:to>
    <cdr:sp macro="" textlink="">
      <cdr:nvSpPr>
        <cdr:cNvPr id="3" name="TextBox 1"/>
        <cdr:cNvSpPr txBox="1"/>
      </cdr:nvSpPr>
      <cdr:spPr>
        <a:xfrm xmlns:a="http://schemas.openxmlformats.org/drawingml/2006/main" rot="16200000">
          <a:off x="-674400" y="1758452"/>
          <a:ext cx="1600246" cy="216942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 rtl="0"/>
          <a:r>
            <a:rPr lang="en-CA" sz="1200" dirty="0" smtClean="0">
              <a:solidFill>
                <a:schemeClr val="tx1"/>
              </a:solidFill>
            </a:rPr>
            <a:t>Billions of dollars</a:t>
          </a:r>
        </a:p>
        <a:p xmlns:a="http://schemas.openxmlformats.org/drawingml/2006/main">
          <a:endParaRPr lang="en-CA" sz="1200" dirty="0">
            <a:solidFill>
              <a:schemeClr val="tx1"/>
            </a:solidFill>
          </a:endParaRPr>
        </a:p>
      </cdr:txBody>
    </cdr:sp>
  </cdr:relSizeAnchor>
  <cdr:relSizeAnchor xmlns:cdr="http://schemas.openxmlformats.org/drawingml/2006/chartDrawing">
    <cdr:from>
      <cdr:x>0.67605</cdr:x>
      <cdr:y>0.96391</cdr:y>
    </cdr:from>
    <cdr:to>
      <cdr:x>1</cdr:x>
      <cdr:y>1</cdr:y>
    </cdr:to>
    <cdr:sp macro="" textlink="">
      <cdr:nvSpPr>
        <cdr:cNvPr id="4" name="TextBox 1"/>
        <cdr:cNvSpPr txBox="1"/>
      </cdr:nvSpPr>
      <cdr:spPr>
        <a:xfrm xmlns:a="http://schemas.openxmlformats.org/drawingml/2006/main">
          <a:off x="5151501" y="4406999"/>
          <a:ext cx="2468499" cy="165001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r"/>
          <a:r>
            <a:rPr lang="en-CA" sz="800" dirty="0"/>
            <a:t>© </a:t>
          </a:r>
          <a:r>
            <a:rPr lang="en-US" sz="800" dirty="0"/>
            <a:t>Canadian Institute for Health Information, 2015.</a:t>
          </a:r>
          <a:endParaRPr lang="en-CA" sz="800" dirty="0"/>
        </a:p>
      </cdr:txBody>
    </cdr:sp>
  </cdr:relSizeAnchor>
</c:userShapes>
</file>

<file path=ppt/drawings/drawing46.xml><?xml version="1.0" encoding="utf-8"?>
<c:userShapes xmlns:c="http://schemas.openxmlformats.org/drawingml/2006/chart">
  <cdr:relSizeAnchor xmlns:cdr="http://schemas.openxmlformats.org/drawingml/2006/chartDrawing">
    <cdr:from>
      <cdr:x>0.64</cdr:x>
      <cdr:y>0.96267</cdr:y>
    </cdr:from>
    <cdr:to>
      <cdr:x>1</cdr:x>
      <cdr:y>1</cdr:y>
    </cdr:to>
    <cdr:sp macro="" textlink="">
      <cdr:nvSpPr>
        <cdr:cNvPr id="3" name="TextBox 1"/>
        <cdr:cNvSpPr txBox="1"/>
      </cdr:nvSpPr>
      <cdr:spPr>
        <a:xfrm xmlns:a="http://schemas.openxmlformats.org/drawingml/2006/main">
          <a:off x="4876800" y="4254616"/>
          <a:ext cx="2743200" cy="164984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r"/>
          <a:r>
            <a:rPr lang="en-CA" sz="800" dirty="0"/>
            <a:t>© </a:t>
          </a:r>
          <a:r>
            <a:rPr lang="en-US" sz="800" dirty="0"/>
            <a:t>Canadian Institute for Health Information, 2015.</a:t>
          </a:r>
          <a:endParaRPr lang="en-CA" sz="800" dirty="0"/>
        </a:p>
      </cdr:txBody>
    </cdr:sp>
  </cdr:relSizeAnchor>
</c:userShapes>
</file>

<file path=ppt/drawings/drawing47.xml><?xml version="1.0" encoding="utf-8"?>
<c:userShapes xmlns:c="http://schemas.openxmlformats.org/drawingml/2006/chart">
  <cdr:relSizeAnchor xmlns:cdr="http://schemas.openxmlformats.org/drawingml/2006/chartDrawing">
    <cdr:from>
      <cdr:x>0.67605</cdr:x>
      <cdr:y>0.96267</cdr:y>
    </cdr:from>
    <cdr:to>
      <cdr:x>1</cdr:x>
      <cdr:y>1</cdr:y>
    </cdr:to>
    <cdr:sp macro="" textlink="">
      <cdr:nvSpPr>
        <cdr:cNvPr id="3" name="TextBox 1"/>
        <cdr:cNvSpPr txBox="1"/>
      </cdr:nvSpPr>
      <cdr:spPr>
        <a:xfrm xmlns:a="http://schemas.openxmlformats.org/drawingml/2006/main">
          <a:off x="5151501" y="4254599"/>
          <a:ext cx="2468499" cy="165001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r"/>
          <a:r>
            <a:rPr lang="en-CA" sz="800" dirty="0"/>
            <a:t>© </a:t>
          </a:r>
          <a:r>
            <a:rPr lang="en-US" sz="800" dirty="0"/>
            <a:t>Canadian Institute for Health Information, 2015.</a:t>
          </a:r>
          <a:endParaRPr lang="en-CA" sz="800" dirty="0"/>
        </a:p>
      </cdr:txBody>
    </cdr:sp>
  </cdr:relSizeAnchor>
</c:userShapes>
</file>

<file path=ppt/drawings/drawing48.xml><?xml version="1.0" encoding="utf-8"?>
<c:userShapes xmlns:c="http://schemas.openxmlformats.org/drawingml/2006/chart">
  <cdr:relSizeAnchor xmlns:cdr="http://schemas.openxmlformats.org/drawingml/2006/chartDrawing">
    <cdr:from>
      <cdr:x>0.64116</cdr:x>
      <cdr:y>0.96133</cdr:y>
    </cdr:from>
    <cdr:to>
      <cdr:x>0.94099</cdr:x>
      <cdr:y>1</cdr:y>
    </cdr:to>
    <cdr:sp macro="" textlink="">
      <cdr:nvSpPr>
        <cdr:cNvPr id="3" name="TextBox 1"/>
        <cdr:cNvSpPr txBox="1"/>
      </cdr:nvSpPr>
      <cdr:spPr>
        <a:xfrm xmlns:a="http://schemas.openxmlformats.org/drawingml/2006/main">
          <a:off x="5278501" y="4152999"/>
          <a:ext cx="2468499" cy="165001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r"/>
          <a:r>
            <a:rPr lang="en-CA" sz="800" dirty="0"/>
            <a:t>© </a:t>
          </a:r>
          <a:r>
            <a:rPr lang="en-US" sz="800" dirty="0"/>
            <a:t>Canadian Institute for Health Information, 2015.</a:t>
          </a:r>
          <a:endParaRPr lang="en-CA" sz="800" dirty="0"/>
        </a:p>
      </cdr:txBody>
    </cdr:sp>
  </cdr:relSizeAnchor>
</c:userShapes>
</file>

<file path=ppt/drawings/drawing49.xml><?xml version="1.0" encoding="utf-8"?>
<c:userShapes xmlns:c="http://schemas.openxmlformats.org/drawingml/2006/chart">
  <cdr:relSizeAnchor xmlns:cdr="http://schemas.openxmlformats.org/drawingml/2006/chartDrawing">
    <cdr:from>
      <cdr:x>0.65</cdr:x>
      <cdr:y>0.96133</cdr:y>
    </cdr:from>
    <cdr:to>
      <cdr:x>1</cdr:x>
      <cdr:y>1</cdr:y>
    </cdr:to>
    <cdr:sp macro="" textlink="">
      <cdr:nvSpPr>
        <cdr:cNvPr id="3" name="TextBox 1"/>
        <cdr:cNvSpPr txBox="1"/>
      </cdr:nvSpPr>
      <cdr:spPr>
        <a:xfrm xmlns:a="http://schemas.openxmlformats.org/drawingml/2006/main">
          <a:off x="4952999" y="4102187"/>
          <a:ext cx="2667001" cy="165013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r"/>
          <a:r>
            <a:rPr lang="en-CA" sz="800" dirty="0"/>
            <a:t>© </a:t>
          </a:r>
          <a:r>
            <a:rPr lang="en-US" sz="800" dirty="0"/>
            <a:t>Canadian Institute for Health Information, 2015.</a:t>
          </a:r>
          <a:endParaRPr lang="en-CA" sz="800" dirty="0"/>
        </a:p>
      </cdr:txBody>
    </cdr:sp>
  </cdr:relSizeAnchor>
</c:userShapes>
</file>

<file path=ppt/drawings/drawing5.xml><?xml version="1.0" encoding="utf-8"?>
<c:userShapes xmlns:c="http://schemas.openxmlformats.org/drawingml/2006/chart">
  <cdr:relSizeAnchor xmlns:cdr="http://schemas.openxmlformats.org/drawingml/2006/chartDrawing">
    <cdr:from>
      <cdr:x>1.31234E-7</cdr:x>
      <cdr:y>0.08621</cdr:y>
    </cdr:from>
    <cdr:to>
      <cdr:x>0.02809</cdr:x>
      <cdr:y>0.67549</cdr:y>
    </cdr:to>
    <cdr:sp macro="" textlink="">
      <cdr:nvSpPr>
        <cdr:cNvPr id="2" name="TextBox 1"/>
        <cdr:cNvSpPr txBox="1"/>
      </cdr:nvSpPr>
      <cdr:spPr>
        <a:xfrm xmlns:a="http://schemas.openxmlformats.org/drawingml/2006/main" rot="16200000">
          <a:off x="-1195167" y="1576167"/>
          <a:ext cx="2604381" cy="214046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 rtl="0"/>
          <a:r>
            <a:rPr lang="en-CA" sz="1200" dirty="0" smtClean="0">
              <a:solidFill>
                <a:schemeClr val="tx1"/>
              </a:solidFill>
            </a:rPr>
            <a:t>Billions of dollars</a:t>
          </a:r>
        </a:p>
        <a:p xmlns:a="http://schemas.openxmlformats.org/drawingml/2006/main">
          <a:endParaRPr lang="en-CA" sz="1200" dirty="0">
            <a:solidFill>
              <a:schemeClr val="tx1"/>
            </a:solidFill>
          </a:endParaRPr>
        </a:p>
      </cdr:txBody>
    </cdr:sp>
  </cdr:relSizeAnchor>
  <cdr:relSizeAnchor xmlns:cdr="http://schemas.openxmlformats.org/drawingml/2006/chartDrawing">
    <cdr:from>
      <cdr:x>0.67605</cdr:x>
      <cdr:y>0.96267</cdr:y>
    </cdr:from>
    <cdr:to>
      <cdr:x>1</cdr:x>
      <cdr:y>1</cdr:y>
    </cdr:to>
    <cdr:sp macro="" textlink="">
      <cdr:nvSpPr>
        <cdr:cNvPr id="4" name="TextBox 1"/>
        <cdr:cNvSpPr txBox="1"/>
      </cdr:nvSpPr>
      <cdr:spPr>
        <a:xfrm xmlns:a="http://schemas.openxmlformats.org/drawingml/2006/main">
          <a:off x="5151501" y="4254598"/>
          <a:ext cx="2468499" cy="165001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r"/>
          <a:r>
            <a:rPr lang="en-CA" sz="800" dirty="0"/>
            <a:t>© </a:t>
          </a:r>
          <a:r>
            <a:rPr lang="en-US" sz="800" dirty="0"/>
            <a:t>Canadian Institute for Health Information, 2015.</a:t>
          </a:r>
          <a:endParaRPr lang="en-CA" sz="800" dirty="0"/>
        </a:p>
      </cdr:txBody>
    </cdr:sp>
  </cdr:relSizeAnchor>
</c:userShapes>
</file>

<file path=ppt/drawings/drawing50.xml><?xml version="1.0" encoding="utf-8"?>
<c:userShapes xmlns:c="http://schemas.openxmlformats.org/drawingml/2006/chart">
  <cdr:relSizeAnchor xmlns:cdr="http://schemas.openxmlformats.org/drawingml/2006/chartDrawing">
    <cdr:from>
      <cdr:x>0</cdr:x>
      <cdr:y>0.29158</cdr:y>
    </cdr:from>
    <cdr:to>
      <cdr:x>0.02777</cdr:x>
      <cdr:y>0.49902</cdr:y>
    </cdr:to>
    <cdr:sp macro="" textlink="">
      <cdr:nvSpPr>
        <cdr:cNvPr id="3" name="TextBox 1"/>
        <cdr:cNvSpPr txBox="1"/>
      </cdr:nvSpPr>
      <cdr:spPr>
        <a:xfrm xmlns:a="http://schemas.openxmlformats.org/drawingml/2006/main" rot="16200000">
          <a:off x="-1037416" y="1637492"/>
          <a:ext cx="914841" cy="211607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 rtl="0"/>
          <a:r>
            <a:rPr lang="en-CA" sz="1200" dirty="0" smtClean="0"/>
            <a:t>Dollars</a:t>
          </a:r>
        </a:p>
        <a:p xmlns:a="http://schemas.openxmlformats.org/drawingml/2006/main">
          <a:endParaRPr lang="en-CA" sz="1200" dirty="0"/>
        </a:p>
      </cdr:txBody>
    </cdr:sp>
  </cdr:relSizeAnchor>
  <cdr:relSizeAnchor xmlns:cdr="http://schemas.openxmlformats.org/drawingml/2006/chartDrawing">
    <cdr:from>
      <cdr:x>0.67605</cdr:x>
      <cdr:y>0.96259</cdr:y>
    </cdr:from>
    <cdr:to>
      <cdr:x>1</cdr:x>
      <cdr:y>1</cdr:y>
    </cdr:to>
    <cdr:sp macro="" textlink="">
      <cdr:nvSpPr>
        <cdr:cNvPr id="4" name="TextBox 1"/>
        <cdr:cNvSpPr txBox="1"/>
      </cdr:nvSpPr>
      <cdr:spPr>
        <a:xfrm xmlns:a="http://schemas.openxmlformats.org/drawingml/2006/main">
          <a:off x="5151501" y="4245075"/>
          <a:ext cx="2468499" cy="165001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r"/>
          <a:r>
            <a:rPr lang="en-CA" sz="800" dirty="0"/>
            <a:t>© </a:t>
          </a:r>
          <a:r>
            <a:rPr lang="en-US" sz="800" dirty="0"/>
            <a:t>Canadian Institute for Health Information, 2015.</a:t>
          </a:r>
          <a:endParaRPr lang="en-CA" sz="800" dirty="0"/>
        </a:p>
      </cdr:txBody>
    </cdr:sp>
  </cdr:relSizeAnchor>
</c:userShapes>
</file>

<file path=ppt/drawings/drawing51.xml><?xml version="1.0" encoding="utf-8"?>
<c:userShapes xmlns:c="http://schemas.openxmlformats.org/drawingml/2006/chart">
  <cdr:relSizeAnchor xmlns:cdr="http://schemas.openxmlformats.org/drawingml/2006/chartDrawing">
    <cdr:from>
      <cdr:x>1.31234E-7</cdr:x>
      <cdr:y>0.26625</cdr:y>
    </cdr:from>
    <cdr:to>
      <cdr:x>0.02847</cdr:x>
      <cdr:y>0.6037</cdr:y>
    </cdr:to>
    <cdr:sp macro="" textlink="">
      <cdr:nvSpPr>
        <cdr:cNvPr id="3" name="TextBox 1"/>
        <cdr:cNvSpPr txBox="1"/>
      </cdr:nvSpPr>
      <cdr:spPr>
        <a:xfrm xmlns:a="http://schemas.openxmlformats.org/drawingml/2006/main" rot="16200000">
          <a:off x="-627459" y="1788750"/>
          <a:ext cx="1471861" cy="216941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 rtl="0"/>
          <a:r>
            <a:rPr lang="en-CA" sz="1200" dirty="0" smtClean="0">
              <a:solidFill>
                <a:schemeClr val="tx1"/>
              </a:solidFill>
            </a:rPr>
            <a:t>Billions of dollars</a:t>
          </a:r>
        </a:p>
        <a:p xmlns:a="http://schemas.openxmlformats.org/drawingml/2006/main">
          <a:endParaRPr lang="en-CA" sz="1200" dirty="0">
            <a:solidFill>
              <a:schemeClr val="tx1"/>
            </a:solidFill>
          </a:endParaRPr>
        </a:p>
      </cdr:txBody>
    </cdr:sp>
  </cdr:relSizeAnchor>
  <cdr:relSizeAnchor xmlns:cdr="http://schemas.openxmlformats.org/drawingml/2006/chartDrawing">
    <cdr:from>
      <cdr:x>0.67605</cdr:x>
      <cdr:y>0.96217</cdr:y>
    </cdr:from>
    <cdr:to>
      <cdr:x>1</cdr:x>
      <cdr:y>1</cdr:y>
    </cdr:to>
    <cdr:sp macro="" textlink="">
      <cdr:nvSpPr>
        <cdr:cNvPr id="4" name="TextBox 1"/>
        <cdr:cNvSpPr txBox="1"/>
      </cdr:nvSpPr>
      <cdr:spPr>
        <a:xfrm xmlns:a="http://schemas.openxmlformats.org/drawingml/2006/main">
          <a:off x="5151501" y="4196707"/>
          <a:ext cx="2468499" cy="164981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r"/>
          <a:r>
            <a:rPr lang="en-CA" sz="800" dirty="0"/>
            <a:t>© </a:t>
          </a:r>
          <a:r>
            <a:rPr lang="en-US" sz="800" dirty="0"/>
            <a:t>Canadian Institute for Health Information, 2015.</a:t>
          </a:r>
          <a:endParaRPr lang="en-CA" sz="800" dirty="0"/>
        </a:p>
      </cdr:txBody>
    </cdr:sp>
  </cdr:relSizeAnchor>
</c:userShapes>
</file>

<file path=ppt/drawings/drawing52.xml><?xml version="1.0" encoding="utf-8"?>
<c:userShapes xmlns:c="http://schemas.openxmlformats.org/drawingml/2006/chart">
  <cdr:relSizeAnchor xmlns:cdr="http://schemas.openxmlformats.org/drawingml/2006/chartDrawing">
    <cdr:from>
      <cdr:x>0.67605</cdr:x>
      <cdr:y>0.96165</cdr:y>
    </cdr:from>
    <cdr:to>
      <cdr:x>1</cdr:x>
      <cdr:y>1</cdr:y>
    </cdr:to>
    <cdr:sp macro="" textlink="">
      <cdr:nvSpPr>
        <cdr:cNvPr id="3" name="TextBox 1"/>
        <cdr:cNvSpPr txBox="1"/>
      </cdr:nvSpPr>
      <cdr:spPr>
        <a:xfrm xmlns:a="http://schemas.openxmlformats.org/drawingml/2006/main">
          <a:off x="5151501" y="4136953"/>
          <a:ext cx="2468499" cy="164981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r"/>
          <a:r>
            <a:rPr lang="en-CA" sz="800" dirty="0"/>
            <a:t>© </a:t>
          </a:r>
          <a:r>
            <a:rPr lang="en-US" sz="800" dirty="0"/>
            <a:t>Canadian Institute for Health Information, 2015.</a:t>
          </a:r>
          <a:endParaRPr lang="en-CA" sz="800" dirty="0"/>
        </a:p>
      </cdr:txBody>
    </cdr:sp>
  </cdr:relSizeAnchor>
</c:userShapes>
</file>

<file path=ppt/drawings/drawing53.xml><?xml version="1.0" encoding="utf-8"?>
<c:userShapes xmlns:c="http://schemas.openxmlformats.org/drawingml/2006/chart">
  <cdr:relSizeAnchor xmlns:cdr="http://schemas.openxmlformats.org/drawingml/2006/chartDrawing">
    <cdr:from>
      <cdr:x>0.67605</cdr:x>
      <cdr:y>0.96245</cdr:y>
    </cdr:from>
    <cdr:to>
      <cdr:x>1</cdr:x>
      <cdr:y>1</cdr:y>
    </cdr:to>
    <cdr:sp macro="" textlink="">
      <cdr:nvSpPr>
        <cdr:cNvPr id="3" name="TextBox 1"/>
        <cdr:cNvSpPr txBox="1"/>
      </cdr:nvSpPr>
      <cdr:spPr>
        <a:xfrm xmlns:a="http://schemas.openxmlformats.org/drawingml/2006/main">
          <a:off x="5151501" y="4228953"/>
          <a:ext cx="2468499" cy="164981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r"/>
          <a:r>
            <a:rPr lang="en-CA" sz="800" dirty="0"/>
            <a:t>© </a:t>
          </a:r>
          <a:r>
            <a:rPr lang="en-US" sz="800" dirty="0"/>
            <a:t>Canadian Institute for Health Information, 2015.</a:t>
          </a:r>
          <a:endParaRPr lang="en-CA" sz="800" dirty="0"/>
        </a:p>
      </cdr:txBody>
    </cdr:sp>
  </cdr:relSizeAnchor>
</c:userShapes>
</file>

<file path=ppt/drawings/drawing54.xml><?xml version="1.0" encoding="utf-8"?>
<c:userShapes xmlns:c="http://schemas.openxmlformats.org/drawingml/2006/chart">
  <cdr:relSizeAnchor xmlns:cdr="http://schemas.openxmlformats.org/drawingml/2006/chartDrawing">
    <cdr:from>
      <cdr:x>0.67605</cdr:x>
      <cdr:y>0.96134</cdr:y>
    </cdr:from>
    <cdr:to>
      <cdr:x>1</cdr:x>
      <cdr:y>1</cdr:y>
    </cdr:to>
    <cdr:sp macro="" textlink="">
      <cdr:nvSpPr>
        <cdr:cNvPr id="3" name="TextBox 1"/>
        <cdr:cNvSpPr txBox="1"/>
      </cdr:nvSpPr>
      <cdr:spPr>
        <a:xfrm xmlns:a="http://schemas.openxmlformats.org/drawingml/2006/main">
          <a:off x="5202301" y="4295895"/>
          <a:ext cx="2468499" cy="164981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r"/>
          <a:r>
            <a:rPr lang="en-CA" sz="800" dirty="0"/>
            <a:t>© </a:t>
          </a:r>
          <a:r>
            <a:rPr lang="en-US" sz="800" dirty="0"/>
            <a:t>Canadian Institute for Health Information, 2015.</a:t>
          </a:r>
          <a:endParaRPr lang="en-CA" sz="800" dirty="0"/>
        </a:p>
      </cdr:txBody>
    </cdr:sp>
  </cdr:relSizeAnchor>
</c:userShapes>
</file>

<file path=ppt/drawings/drawing55.xml><?xml version="1.0" encoding="utf-8"?>
<c:userShapes xmlns:c="http://schemas.openxmlformats.org/drawingml/2006/chart">
  <cdr:relSizeAnchor xmlns:cdr="http://schemas.openxmlformats.org/drawingml/2006/chartDrawing">
    <cdr:from>
      <cdr:x>0.67026</cdr:x>
      <cdr:y>0.96168</cdr:y>
    </cdr:from>
    <cdr:to>
      <cdr:x>1</cdr:x>
      <cdr:y>1</cdr:y>
    </cdr:to>
    <cdr:sp macro="" textlink="">
      <cdr:nvSpPr>
        <cdr:cNvPr id="3" name="TextBox 1"/>
        <cdr:cNvSpPr txBox="1"/>
      </cdr:nvSpPr>
      <cdr:spPr>
        <a:xfrm xmlns:a="http://schemas.openxmlformats.org/drawingml/2006/main">
          <a:off x="5017792" y="4140618"/>
          <a:ext cx="2468499" cy="164981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r"/>
          <a:r>
            <a:rPr lang="en-CA" sz="800" dirty="0"/>
            <a:t>© </a:t>
          </a:r>
          <a:r>
            <a:rPr lang="en-US" sz="800" dirty="0"/>
            <a:t>Canadian Institute for Health Information, 2015.</a:t>
          </a:r>
          <a:endParaRPr lang="en-CA" sz="800" dirty="0"/>
        </a:p>
      </cdr:txBody>
    </cdr:sp>
  </cdr:relSizeAnchor>
</c:userShapes>
</file>

<file path=ppt/drawings/drawing56.xml><?xml version="1.0" encoding="utf-8"?>
<c:userShapes xmlns:c="http://schemas.openxmlformats.org/drawingml/2006/chart">
  <cdr:relSizeAnchor xmlns:cdr="http://schemas.openxmlformats.org/drawingml/2006/chartDrawing">
    <cdr:from>
      <cdr:x>1.31234E-7</cdr:x>
      <cdr:y>0.25424</cdr:y>
    </cdr:from>
    <cdr:to>
      <cdr:x>0.02777</cdr:x>
      <cdr:y>0.4227</cdr:y>
    </cdr:to>
    <cdr:sp macro="" textlink="">
      <cdr:nvSpPr>
        <cdr:cNvPr id="3" name="TextBox 1"/>
        <cdr:cNvSpPr txBox="1"/>
      </cdr:nvSpPr>
      <cdr:spPr>
        <a:xfrm xmlns:a="http://schemas.openxmlformats.org/drawingml/2006/main" rot="16200000">
          <a:off x="-272884" y="1415884"/>
          <a:ext cx="757377" cy="211608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 rtl="0"/>
          <a:r>
            <a:rPr lang="en-CA" sz="1200" dirty="0" smtClean="0"/>
            <a:t>Dollars</a:t>
          </a:r>
        </a:p>
        <a:p xmlns:a="http://schemas.openxmlformats.org/drawingml/2006/main">
          <a:endParaRPr lang="en-CA" sz="1200" dirty="0"/>
        </a:p>
      </cdr:txBody>
    </cdr:sp>
  </cdr:relSizeAnchor>
  <cdr:relSizeAnchor xmlns:cdr="http://schemas.openxmlformats.org/drawingml/2006/chartDrawing">
    <cdr:from>
      <cdr:x>0.67605</cdr:x>
      <cdr:y>0.9633</cdr:y>
    </cdr:from>
    <cdr:to>
      <cdr:x>1</cdr:x>
      <cdr:y>1</cdr:y>
    </cdr:to>
    <cdr:sp macro="" textlink="">
      <cdr:nvSpPr>
        <cdr:cNvPr id="4" name="TextBox 1"/>
        <cdr:cNvSpPr txBox="1"/>
      </cdr:nvSpPr>
      <cdr:spPr>
        <a:xfrm xmlns:a="http://schemas.openxmlformats.org/drawingml/2006/main">
          <a:off x="5151501" y="4330819"/>
          <a:ext cx="2468499" cy="164981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r"/>
          <a:r>
            <a:rPr lang="en-CA" sz="800" dirty="0"/>
            <a:t>© </a:t>
          </a:r>
          <a:r>
            <a:rPr lang="en-US" sz="800" dirty="0"/>
            <a:t>Canadian Institute for Health Information, 2015.</a:t>
          </a:r>
          <a:endParaRPr lang="en-CA" sz="800" dirty="0"/>
        </a:p>
      </cdr:txBody>
    </cdr:sp>
  </cdr:relSizeAnchor>
</c:userShapes>
</file>

<file path=ppt/drawings/drawing57.xml><?xml version="1.0" encoding="utf-8"?>
<c:userShapes xmlns:c="http://schemas.openxmlformats.org/drawingml/2006/chart">
  <cdr:relSizeAnchor xmlns:cdr="http://schemas.openxmlformats.org/drawingml/2006/chartDrawing">
    <cdr:from>
      <cdr:x>0</cdr:x>
      <cdr:y>0.22773</cdr:y>
    </cdr:from>
    <cdr:to>
      <cdr:x>0.02847</cdr:x>
      <cdr:y>0.56885</cdr:y>
    </cdr:to>
    <cdr:sp macro="" textlink="">
      <cdr:nvSpPr>
        <cdr:cNvPr id="3" name="TextBox 1"/>
        <cdr:cNvSpPr txBox="1"/>
      </cdr:nvSpPr>
      <cdr:spPr>
        <a:xfrm xmlns:a="http://schemas.openxmlformats.org/drawingml/2006/main" rot="16200000">
          <a:off x="-632016" y="1620688"/>
          <a:ext cx="1480974" cy="216941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 rtl="0"/>
          <a:r>
            <a:rPr lang="en-CA" sz="1200" dirty="0" smtClean="0">
              <a:solidFill>
                <a:schemeClr val="tx1"/>
              </a:solidFill>
            </a:rPr>
            <a:t>Billions of dollars</a:t>
          </a:r>
        </a:p>
        <a:p xmlns:a="http://schemas.openxmlformats.org/drawingml/2006/main">
          <a:endParaRPr lang="en-CA" sz="1200" dirty="0">
            <a:solidFill>
              <a:schemeClr val="tx1"/>
            </a:solidFill>
          </a:endParaRPr>
        </a:p>
      </cdr:txBody>
    </cdr:sp>
  </cdr:relSizeAnchor>
  <cdr:relSizeAnchor xmlns:cdr="http://schemas.openxmlformats.org/drawingml/2006/chartDrawing">
    <cdr:from>
      <cdr:x>0.67605</cdr:x>
      <cdr:y>0.962</cdr:y>
    </cdr:from>
    <cdr:to>
      <cdr:x>1</cdr:x>
      <cdr:y>1</cdr:y>
    </cdr:to>
    <cdr:sp macro="" textlink="">
      <cdr:nvSpPr>
        <cdr:cNvPr id="4" name="TextBox 1"/>
        <cdr:cNvSpPr txBox="1"/>
      </cdr:nvSpPr>
      <cdr:spPr>
        <a:xfrm xmlns:a="http://schemas.openxmlformats.org/drawingml/2006/main">
          <a:off x="5151501" y="4176491"/>
          <a:ext cx="2468499" cy="164981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r"/>
          <a:r>
            <a:rPr lang="en-CA" sz="800" dirty="0"/>
            <a:t>© </a:t>
          </a:r>
          <a:r>
            <a:rPr lang="en-US" sz="800" dirty="0"/>
            <a:t>Canadian Institute for Health Information, 2015.</a:t>
          </a:r>
          <a:endParaRPr lang="en-CA" sz="800" dirty="0"/>
        </a:p>
      </cdr:txBody>
    </cdr:sp>
  </cdr:relSizeAnchor>
</c:userShapes>
</file>

<file path=ppt/drawings/drawing58.xml><?xml version="1.0" encoding="utf-8"?>
<c:userShapes xmlns:c="http://schemas.openxmlformats.org/drawingml/2006/chart">
  <cdr:relSizeAnchor xmlns:cdr="http://schemas.openxmlformats.org/drawingml/2006/chartDrawing">
    <cdr:from>
      <cdr:x>0.64075</cdr:x>
      <cdr:y>0.96157</cdr:y>
    </cdr:from>
    <cdr:to>
      <cdr:x>1</cdr:x>
      <cdr:y>1</cdr:y>
    </cdr:to>
    <cdr:sp macro="" textlink="">
      <cdr:nvSpPr>
        <cdr:cNvPr id="3" name="TextBox 1"/>
        <cdr:cNvSpPr txBox="1"/>
      </cdr:nvSpPr>
      <cdr:spPr>
        <a:xfrm xmlns:a="http://schemas.openxmlformats.org/drawingml/2006/main">
          <a:off x="4892677" y="4127638"/>
          <a:ext cx="2743199" cy="164965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r"/>
          <a:r>
            <a:rPr lang="en-CA" sz="800" dirty="0"/>
            <a:t>© </a:t>
          </a:r>
          <a:r>
            <a:rPr lang="en-US" sz="800" dirty="0"/>
            <a:t>Canadian Institute for Health Information, 2015.</a:t>
          </a:r>
          <a:endParaRPr lang="en-CA" sz="800" dirty="0"/>
        </a:p>
      </cdr:txBody>
    </cdr:sp>
  </cdr:relSizeAnchor>
</c:userShapes>
</file>

<file path=ppt/drawings/drawing59.xml><?xml version="1.0" encoding="utf-8"?>
<c:userShapes xmlns:c="http://schemas.openxmlformats.org/drawingml/2006/chart">
  <cdr:relSizeAnchor xmlns:cdr="http://schemas.openxmlformats.org/drawingml/2006/chartDrawing">
    <cdr:from>
      <cdr:x>0.67605</cdr:x>
      <cdr:y>0.96391</cdr:y>
    </cdr:from>
    <cdr:to>
      <cdr:x>1</cdr:x>
      <cdr:y>1</cdr:y>
    </cdr:to>
    <cdr:sp macro="" textlink="">
      <cdr:nvSpPr>
        <cdr:cNvPr id="3" name="TextBox 1"/>
        <cdr:cNvSpPr txBox="1"/>
      </cdr:nvSpPr>
      <cdr:spPr>
        <a:xfrm xmlns:a="http://schemas.openxmlformats.org/drawingml/2006/main">
          <a:off x="5151501" y="4407019"/>
          <a:ext cx="2468499" cy="164981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r"/>
          <a:r>
            <a:rPr lang="en-CA" sz="800" dirty="0"/>
            <a:t>© </a:t>
          </a:r>
          <a:r>
            <a:rPr lang="en-US" sz="800" dirty="0"/>
            <a:t>Canadian Institute for Health Information, 2015.</a:t>
          </a:r>
          <a:endParaRPr lang="en-CA" sz="800" dirty="0"/>
        </a:p>
      </cdr:txBody>
    </cdr:sp>
  </cdr:relSizeAnchor>
</c:userShapes>
</file>

<file path=ppt/drawings/drawing6.xml><?xml version="1.0" encoding="utf-8"?>
<c:userShapes xmlns:c="http://schemas.openxmlformats.org/drawingml/2006/chart">
  <cdr:relSizeAnchor xmlns:cdr="http://schemas.openxmlformats.org/drawingml/2006/chartDrawing">
    <cdr:from>
      <cdr:x>0.67605</cdr:x>
      <cdr:y>0.96267</cdr:y>
    </cdr:from>
    <cdr:to>
      <cdr:x>1</cdr:x>
      <cdr:y>1</cdr:y>
    </cdr:to>
    <cdr:sp macro="" textlink="">
      <cdr:nvSpPr>
        <cdr:cNvPr id="3" name="TextBox 1"/>
        <cdr:cNvSpPr txBox="1"/>
      </cdr:nvSpPr>
      <cdr:spPr>
        <a:xfrm xmlns:a="http://schemas.openxmlformats.org/drawingml/2006/main">
          <a:off x="5151501" y="4254599"/>
          <a:ext cx="2468499" cy="165001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r"/>
          <a:r>
            <a:rPr lang="en-CA" sz="800" dirty="0"/>
            <a:t>© </a:t>
          </a:r>
          <a:r>
            <a:rPr lang="en-US" sz="800" dirty="0"/>
            <a:t>Canadian Institute for Health Information, 2015.</a:t>
          </a:r>
          <a:endParaRPr lang="en-CA" sz="800" dirty="0"/>
        </a:p>
      </cdr:txBody>
    </cdr:sp>
  </cdr:relSizeAnchor>
</c:userShapes>
</file>

<file path=ppt/drawings/drawing60.xml><?xml version="1.0" encoding="utf-8"?>
<c:userShapes xmlns:c="http://schemas.openxmlformats.org/drawingml/2006/chart">
  <cdr:relSizeAnchor xmlns:cdr="http://schemas.openxmlformats.org/drawingml/2006/chartDrawing">
    <cdr:from>
      <cdr:x>0.613</cdr:x>
      <cdr:y>0.96133</cdr:y>
    </cdr:from>
    <cdr:to>
      <cdr:x>0.91283</cdr:x>
      <cdr:y>1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5046662" y="4102197"/>
          <a:ext cx="2468499" cy="165003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r"/>
          <a:r>
            <a:rPr lang="en-CA" sz="800" dirty="0"/>
            <a:t>© </a:t>
          </a:r>
          <a:r>
            <a:rPr lang="en-US" sz="800" dirty="0"/>
            <a:t>Canadian Institute for Health Information, 2015.</a:t>
          </a:r>
          <a:endParaRPr lang="en-CA" sz="800" dirty="0"/>
        </a:p>
      </cdr:txBody>
    </cdr:sp>
  </cdr:relSizeAnchor>
</c:userShapes>
</file>

<file path=ppt/drawings/drawing61.xml><?xml version="1.0" encoding="utf-8"?>
<c:userShapes xmlns:c="http://schemas.openxmlformats.org/drawingml/2006/chart">
  <cdr:relSizeAnchor xmlns:cdr="http://schemas.openxmlformats.org/drawingml/2006/chartDrawing">
    <cdr:from>
      <cdr:x>0.67605</cdr:x>
      <cdr:y>0.96133</cdr:y>
    </cdr:from>
    <cdr:to>
      <cdr:x>1</cdr:x>
      <cdr:y>1</cdr:y>
    </cdr:to>
    <cdr:sp macro="" textlink="">
      <cdr:nvSpPr>
        <cdr:cNvPr id="3" name="TextBox 1"/>
        <cdr:cNvSpPr txBox="1"/>
      </cdr:nvSpPr>
      <cdr:spPr>
        <a:xfrm xmlns:a="http://schemas.openxmlformats.org/drawingml/2006/main">
          <a:off x="5151501" y="4102197"/>
          <a:ext cx="2468499" cy="165003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r"/>
          <a:r>
            <a:rPr lang="en-CA" sz="800" dirty="0"/>
            <a:t>© </a:t>
          </a:r>
          <a:r>
            <a:rPr lang="en-US" sz="800" dirty="0"/>
            <a:t>Canadian Institute for Health Information, 2015.</a:t>
          </a:r>
          <a:endParaRPr lang="en-CA" sz="800" dirty="0"/>
        </a:p>
      </cdr:txBody>
    </cdr:sp>
  </cdr:relSizeAnchor>
</c:userShapes>
</file>

<file path=ppt/drawings/drawing62.xml><?xml version="1.0" encoding="utf-8"?>
<c:userShapes xmlns:c="http://schemas.openxmlformats.org/drawingml/2006/chart">
  <cdr:relSizeAnchor xmlns:cdr="http://schemas.openxmlformats.org/drawingml/2006/chartDrawing">
    <cdr:from>
      <cdr:x>0</cdr:x>
      <cdr:y>0.28571</cdr:y>
    </cdr:from>
    <cdr:to>
      <cdr:x>0.02777</cdr:x>
      <cdr:y>0.45401</cdr:y>
    </cdr:to>
    <cdr:sp macro="" textlink="">
      <cdr:nvSpPr>
        <cdr:cNvPr id="3" name="TextBox 1"/>
        <cdr:cNvSpPr txBox="1"/>
      </cdr:nvSpPr>
      <cdr:spPr>
        <a:xfrm xmlns:a="http://schemas.openxmlformats.org/drawingml/2006/main" rot="16200000">
          <a:off x="-253273" y="1472472"/>
          <a:ext cx="718152" cy="211608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 rtl="0"/>
          <a:r>
            <a:rPr lang="en-CA" sz="1200" dirty="0" smtClean="0"/>
            <a:t>Dollars</a:t>
          </a:r>
        </a:p>
        <a:p xmlns:a="http://schemas.openxmlformats.org/drawingml/2006/main">
          <a:endParaRPr lang="en-CA" sz="1200" dirty="0"/>
        </a:p>
      </cdr:txBody>
    </cdr:sp>
  </cdr:relSizeAnchor>
  <cdr:relSizeAnchor xmlns:cdr="http://schemas.openxmlformats.org/drawingml/2006/chartDrawing">
    <cdr:from>
      <cdr:x>0.67605</cdr:x>
      <cdr:y>0.96133</cdr:y>
    </cdr:from>
    <cdr:to>
      <cdr:x>1</cdr:x>
      <cdr:y>1</cdr:y>
    </cdr:to>
    <cdr:sp macro="" textlink="">
      <cdr:nvSpPr>
        <cdr:cNvPr id="4" name="TextBox 1"/>
        <cdr:cNvSpPr txBox="1"/>
      </cdr:nvSpPr>
      <cdr:spPr>
        <a:xfrm xmlns:a="http://schemas.openxmlformats.org/drawingml/2006/main">
          <a:off x="5202301" y="4457797"/>
          <a:ext cx="2468499" cy="165003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r"/>
          <a:r>
            <a:rPr lang="en-CA" sz="800" dirty="0"/>
            <a:t>© </a:t>
          </a:r>
          <a:r>
            <a:rPr lang="en-US" sz="800" dirty="0"/>
            <a:t>Canadian Institute for Health Information, 2015.</a:t>
          </a:r>
          <a:endParaRPr lang="en-CA" sz="800" dirty="0"/>
        </a:p>
      </cdr:txBody>
    </cdr:sp>
  </cdr:relSizeAnchor>
</c:userShapes>
</file>

<file path=ppt/drawings/drawing63.xml><?xml version="1.0" encoding="utf-8"?>
<c:userShapes xmlns:c="http://schemas.openxmlformats.org/drawingml/2006/chart">
  <cdr:relSizeAnchor xmlns:cdr="http://schemas.openxmlformats.org/drawingml/2006/chartDrawing">
    <cdr:from>
      <cdr:x>0</cdr:x>
      <cdr:y>0.26316</cdr:y>
    </cdr:from>
    <cdr:to>
      <cdr:x>0.02847</cdr:x>
      <cdr:y>0.58678</cdr:y>
    </cdr:to>
    <cdr:sp macro="" textlink="">
      <cdr:nvSpPr>
        <cdr:cNvPr id="3" name="TextBox 1"/>
        <cdr:cNvSpPr txBox="1"/>
      </cdr:nvSpPr>
      <cdr:spPr>
        <a:xfrm xmlns:a="http://schemas.openxmlformats.org/drawingml/2006/main" rot="16200000">
          <a:off x="-1280145" y="1737347"/>
          <a:ext cx="1405635" cy="216941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 rtl="0"/>
          <a:r>
            <a:rPr lang="en-CA" sz="1200" dirty="0" smtClean="0">
              <a:solidFill>
                <a:schemeClr val="tx1"/>
              </a:solidFill>
            </a:rPr>
            <a:t>Billions of dollars</a:t>
          </a:r>
        </a:p>
        <a:p xmlns:a="http://schemas.openxmlformats.org/drawingml/2006/main">
          <a:endParaRPr lang="en-CA" sz="1200" dirty="0">
            <a:solidFill>
              <a:schemeClr val="tx1"/>
            </a:solidFill>
          </a:endParaRPr>
        </a:p>
      </cdr:txBody>
    </cdr:sp>
  </cdr:relSizeAnchor>
  <cdr:relSizeAnchor xmlns:cdr="http://schemas.openxmlformats.org/drawingml/2006/chartDrawing">
    <cdr:from>
      <cdr:x>0.67605</cdr:x>
      <cdr:y>0.96201</cdr:y>
    </cdr:from>
    <cdr:to>
      <cdr:x>1</cdr:x>
      <cdr:y>1</cdr:y>
    </cdr:to>
    <cdr:sp macro="" textlink="">
      <cdr:nvSpPr>
        <cdr:cNvPr id="4" name="TextBox 1"/>
        <cdr:cNvSpPr txBox="1"/>
      </cdr:nvSpPr>
      <cdr:spPr>
        <a:xfrm xmlns:a="http://schemas.openxmlformats.org/drawingml/2006/main">
          <a:off x="5202301" y="4457797"/>
          <a:ext cx="2468499" cy="165003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r"/>
          <a:r>
            <a:rPr lang="en-CA" sz="800" dirty="0"/>
            <a:t>© </a:t>
          </a:r>
          <a:r>
            <a:rPr lang="en-US" sz="800" dirty="0"/>
            <a:t>Canadian Institute for Health Information, 2015.</a:t>
          </a:r>
          <a:endParaRPr lang="en-CA" sz="800" dirty="0"/>
        </a:p>
      </cdr:txBody>
    </cdr:sp>
  </cdr:relSizeAnchor>
</c:userShapes>
</file>

<file path=ppt/drawings/drawing64.xml><?xml version="1.0" encoding="utf-8"?>
<c:userShapes xmlns:c="http://schemas.openxmlformats.org/drawingml/2006/chart">
  <cdr:relSizeAnchor xmlns:cdr="http://schemas.openxmlformats.org/drawingml/2006/chartDrawing">
    <cdr:from>
      <cdr:x>0.67605</cdr:x>
      <cdr:y>0.96156</cdr:y>
    </cdr:from>
    <cdr:to>
      <cdr:x>1</cdr:x>
      <cdr:y>1</cdr:y>
    </cdr:to>
    <cdr:sp macro="" textlink="">
      <cdr:nvSpPr>
        <cdr:cNvPr id="3" name="TextBox 1"/>
        <cdr:cNvSpPr txBox="1"/>
      </cdr:nvSpPr>
      <cdr:spPr>
        <a:xfrm xmlns:a="http://schemas.openxmlformats.org/drawingml/2006/main">
          <a:off x="5151501" y="4127600"/>
          <a:ext cx="2468499" cy="165003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r"/>
          <a:r>
            <a:rPr lang="en-CA" sz="800" dirty="0"/>
            <a:t>© </a:t>
          </a:r>
          <a:r>
            <a:rPr lang="en-US" sz="800" dirty="0"/>
            <a:t>Canadian Institute for Health Information, 2015.</a:t>
          </a:r>
          <a:endParaRPr lang="en-CA" sz="800" dirty="0"/>
        </a:p>
      </cdr:txBody>
    </cdr:sp>
  </cdr:relSizeAnchor>
</c:userShapes>
</file>

<file path=ppt/drawings/drawing65.xml><?xml version="1.0" encoding="utf-8"?>
<c:userShapes xmlns:c="http://schemas.openxmlformats.org/drawingml/2006/chart">
  <cdr:relSizeAnchor xmlns:cdr="http://schemas.openxmlformats.org/drawingml/2006/chartDrawing">
    <cdr:from>
      <cdr:x>0.67278</cdr:x>
      <cdr:y>0.96299</cdr:y>
    </cdr:from>
    <cdr:to>
      <cdr:x>1</cdr:x>
      <cdr:y>1</cdr:y>
    </cdr:to>
    <cdr:sp macro="" textlink="">
      <cdr:nvSpPr>
        <cdr:cNvPr id="3" name="TextBox 1"/>
        <cdr:cNvSpPr txBox="1"/>
      </cdr:nvSpPr>
      <cdr:spPr>
        <a:xfrm xmlns:a="http://schemas.openxmlformats.org/drawingml/2006/main">
          <a:off x="5075302" y="4293473"/>
          <a:ext cx="2468499" cy="165003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r"/>
          <a:r>
            <a:rPr lang="en-CA" sz="800" dirty="0"/>
            <a:t>© </a:t>
          </a:r>
          <a:r>
            <a:rPr lang="en-US" sz="800" dirty="0"/>
            <a:t>Canadian Institute for Health Information, 2015.</a:t>
          </a:r>
          <a:endParaRPr lang="en-CA" sz="800" dirty="0"/>
        </a:p>
      </cdr:txBody>
    </cdr:sp>
  </cdr:relSizeAnchor>
</c:userShapes>
</file>

<file path=ppt/drawings/drawing66.xml><?xml version="1.0" encoding="utf-8"?>
<c:userShapes xmlns:c="http://schemas.openxmlformats.org/drawingml/2006/chart">
  <cdr:relSizeAnchor xmlns:cdr="http://schemas.openxmlformats.org/drawingml/2006/chartDrawing">
    <cdr:from>
      <cdr:x>0.64356</cdr:x>
      <cdr:y>0.96669</cdr:y>
    </cdr:from>
    <cdr:to>
      <cdr:x>1</cdr:x>
      <cdr:y>1</cdr:y>
    </cdr:to>
    <cdr:sp macro="" textlink="">
      <cdr:nvSpPr>
        <cdr:cNvPr id="3" name="TextBox 1"/>
        <cdr:cNvSpPr txBox="1"/>
      </cdr:nvSpPr>
      <cdr:spPr>
        <a:xfrm xmlns:a="http://schemas.openxmlformats.org/drawingml/2006/main">
          <a:off x="4952967" y="4419707"/>
          <a:ext cx="2743234" cy="152293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r"/>
          <a:r>
            <a:rPr lang="en-CA" sz="800" dirty="0"/>
            <a:t>© </a:t>
          </a:r>
          <a:r>
            <a:rPr lang="en-US" sz="800" dirty="0"/>
            <a:t>Canadian Institute for Health Information, 2015.</a:t>
          </a:r>
          <a:endParaRPr lang="en-CA" sz="800" dirty="0"/>
        </a:p>
      </cdr:txBody>
    </cdr:sp>
  </cdr:relSizeAnchor>
</c:userShapes>
</file>

<file path=ppt/drawings/drawing67.xml><?xml version="1.0" encoding="utf-8"?>
<c:userShapes xmlns:c="http://schemas.openxmlformats.org/drawingml/2006/chart">
  <cdr:relSizeAnchor xmlns:cdr="http://schemas.openxmlformats.org/drawingml/2006/chartDrawing">
    <cdr:from>
      <cdr:x>0.67605</cdr:x>
      <cdr:y>0.96134</cdr:y>
    </cdr:from>
    <cdr:to>
      <cdr:x>1</cdr:x>
      <cdr:y>1</cdr:y>
    </cdr:to>
    <cdr:sp macro="" textlink="">
      <cdr:nvSpPr>
        <cdr:cNvPr id="3" name="TextBox 1"/>
        <cdr:cNvSpPr txBox="1"/>
      </cdr:nvSpPr>
      <cdr:spPr>
        <a:xfrm xmlns:a="http://schemas.openxmlformats.org/drawingml/2006/main">
          <a:off x="5151501" y="4102219"/>
          <a:ext cx="2468499" cy="164981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r"/>
          <a:r>
            <a:rPr lang="en-CA" sz="800" dirty="0"/>
            <a:t>© </a:t>
          </a:r>
          <a:r>
            <a:rPr lang="en-US" sz="800" dirty="0"/>
            <a:t>Canadian Institute for Health Information, 2015.</a:t>
          </a:r>
          <a:endParaRPr lang="en-CA" sz="800" dirty="0"/>
        </a:p>
      </cdr:txBody>
    </cdr:sp>
  </cdr:relSizeAnchor>
</c:userShapes>
</file>

<file path=ppt/drawings/drawing68.xml><?xml version="1.0" encoding="utf-8"?>
<c:userShapes xmlns:c="http://schemas.openxmlformats.org/drawingml/2006/chart">
  <cdr:relSizeAnchor xmlns:cdr="http://schemas.openxmlformats.org/drawingml/2006/chartDrawing">
    <cdr:from>
      <cdr:x>0.00694</cdr:x>
      <cdr:y>0.2743</cdr:y>
    </cdr:from>
    <cdr:to>
      <cdr:x>0.03471</cdr:x>
      <cdr:y>0.4364</cdr:y>
    </cdr:to>
    <cdr:sp macro="" textlink="">
      <cdr:nvSpPr>
        <cdr:cNvPr id="3" name="TextBox 1"/>
        <cdr:cNvSpPr txBox="1"/>
      </cdr:nvSpPr>
      <cdr:spPr>
        <a:xfrm xmlns:a="http://schemas.openxmlformats.org/drawingml/2006/main" rot="16200000">
          <a:off x="-198753" y="1461312"/>
          <a:ext cx="714882" cy="211607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 rtl="0"/>
          <a:r>
            <a:rPr lang="en-CA" sz="1200" dirty="0" smtClean="0"/>
            <a:t>Dollars</a:t>
          </a:r>
        </a:p>
        <a:p xmlns:a="http://schemas.openxmlformats.org/drawingml/2006/main">
          <a:endParaRPr lang="en-CA" sz="1200" dirty="0"/>
        </a:p>
      </cdr:txBody>
    </cdr:sp>
  </cdr:relSizeAnchor>
  <cdr:relSizeAnchor xmlns:cdr="http://schemas.openxmlformats.org/drawingml/2006/chartDrawing">
    <cdr:from>
      <cdr:x>0.67605</cdr:x>
      <cdr:y>0.96259</cdr:y>
    </cdr:from>
    <cdr:to>
      <cdr:x>1</cdr:x>
      <cdr:y>1</cdr:y>
    </cdr:to>
    <cdr:sp macro="" textlink="">
      <cdr:nvSpPr>
        <cdr:cNvPr id="4" name="TextBox 1"/>
        <cdr:cNvSpPr txBox="1"/>
      </cdr:nvSpPr>
      <cdr:spPr>
        <a:xfrm xmlns:a="http://schemas.openxmlformats.org/drawingml/2006/main">
          <a:off x="5151501" y="4245095"/>
          <a:ext cx="2468499" cy="164981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r"/>
          <a:r>
            <a:rPr lang="en-CA" sz="800" dirty="0"/>
            <a:t>© </a:t>
          </a:r>
          <a:r>
            <a:rPr lang="en-US" sz="800" dirty="0"/>
            <a:t>Canadian Institute for Health Information, 2015.</a:t>
          </a:r>
          <a:endParaRPr lang="en-CA" sz="800" dirty="0"/>
        </a:p>
      </cdr:txBody>
    </cdr:sp>
  </cdr:relSizeAnchor>
</c:userShapes>
</file>

<file path=ppt/drawings/drawing69.xml><?xml version="1.0" encoding="utf-8"?>
<c:userShapes xmlns:c="http://schemas.openxmlformats.org/drawingml/2006/chart">
  <cdr:relSizeAnchor xmlns:cdr="http://schemas.openxmlformats.org/drawingml/2006/chartDrawing">
    <cdr:from>
      <cdr:x>0</cdr:x>
      <cdr:y>0.25424</cdr:y>
    </cdr:from>
    <cdr:to>
      <cdr:x>0.02847</cdr:x>
      <cdr:y>0.5661</cdr:y>
    </cdr:to>
    <cdr:sp macro="" textlink="">
      <cdr:nvSpPr>
        <cdr:cNvPr id="3" name="TextBox 1"/>
        <cdr:cNvSpPr txBox="1"/>
      </cdr:nvSpPr>
      <cdr:spPr>
        <a:xfrm xmlns:a="http://schemas.openxmlformats.org/drawingml/2006/main" rot="16200000">
          <a:off x="-1278360" y="1735560"/>
          <a:ext cx="1402060" cy="216941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 rtl="0"/>
          <a:r>
            <a:rPr lang="en-CA" sz="1200" dirty="0" smtClean="0">
              <a:solidFill>
                <a:schemeClr val="tx1"/>
              </a:solidFill>
            </a:rPr>
            <a:t>Billions of dollars</a:t>
          </a:r>
          <a:endParaRPr lang="en-CA" sz="1200" dirty="0">
            <a:solidFill>
              <a:schemeClr val="tx1"/>
            </a:solidFill>
          </a:endParaRPr>
        </a:p>
      </cdr:txBody>
    </cdr:sp>
  </cdr:relSizeAnchor>
  <cdr:relSizeAnchor xmlns:cdr="http://schemas.openxmlformats.org/drawingml/2006/chartDrawing">
    <cdr:from>
      <cdr:x>0.67605</cdr:x>
      <cdr:y>0.96134</cdr:y>
    </cdr:from>
    <cdr:to>
      <cdr:x>1</cdr:x>
      <cdr:y>1</cdr:y>
    </cdr:to>
    <cdr:sp macro="" textlink="">
      <cdr:nvSpPr>
        <cdr:cNvPr id="4" name="TextBox 1"/>
        <cdr:cNvSpPr txBox="1"/>
      </cdr:nvSpPr>
      <cdr:spPr>
        <a:xfrm xmlns:a="http://schemas.openxmlformats.org/drawingml/2006/main">
          <a:off x="5151501" y="4102219"/>
          <a:ext cx="2468499" cy="164981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r"/>
          <a:r>
            <a:rPr lang="en-CA" sz="800" dirty="0"/>
            <a:t>© </a:t>
          </a:r>
          <a:r>
            <a:rPr lang="en-US" sz="800" dirty="0"/>
            <a:t>Canadian Institute for Health Information, 2015.</a:t>
          </a:r>
          <a:endParaRPr lang="en-CA" sz="800" dirty="0"/>
        </a:p>
      </cdr:txBody>
    </cdr:sp>
  </cdr:relSizeAnchor>
</c:userShapes>
</file>

<file path=ppt/drawings/drawing7.xml><?xml version="1.0" encoding="utf-8"?>
<c:userShapes xmlns:c="http://schemas.openxmlformats.org/drawingml/2006/chart">
  <cdr:relSizeAnchor xmlns:cdr="http://schemas.openxmlformats.org/drawingml/2006/chartDrawing">
    <cdr:from>
      <cdr:x>0.19875</cdr:x>
      <cdr:y>0.01637</cdr:y>
    </cdr:from>
    <cdr:to>
      <cdr:x>0.30875</cdr:x>
      <cdr:y>0.08981</cdr:y>
    </cdr:to>
    <cdr:sp macro="" textlink="">
      <cdr:nvSpPr>
        <cdr:cNvPr id="3" name="TextBox 14"/>
        <cdr:cNvSpPr txBox="1"/>
      </cdr:nvSpPr>
      <cdr:spPr>
        <a:xfrm xmlns:a="http://schemas.openxmlformats.org/drawingml/2006/main">
          <a:off x="1514475" y="68607"/>
          <a:ext cx="838200" cy="307777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CA" sz="1400" b="1" dirty="0" smtClean="0"/>
            <a:t>1988</a:t>
          </a:r>
        </a:p>
      </cdr:txBody>
    </cdr:sp>
  </cdr:relSizeAnchor>
  <cdr:relSizeAnchor xmlns:cdr="http://schemas.openxmlformats.org/drawingml/2006/chartDrawing">
    <cdr:from>
      <cdr:x>0.71126</cdr:x>
      <cdr:y>0.01637</cdr:y>
    </cdr:from>
    <cdr:to>
      <cdr:x>0.79293</cdr:x>
      <cdr:y>0.08981</cdr:y>
    </cdr:to>
    <cdr:sp macro="" textlink="">
      <cdr:nvSpPr>
        <cdr:cNvPr id="4" name="Rectangle 3"/>
        <cdr:cNvSpPr/>
      </cdr:nvSpPr>
      <cdr:spPr>
        <a:xfrm xmlns:a="http://schemas.openxmlformats.org/drawingml/2006/main">
          <a:off x="5419822" y="68607"/>
          <a:ext cx="622286" cy="307777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none">
          <a:spAutoFit/>
        </a:bodyPr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>
            <a:defRPr sz="2160" b="0" i="0" u="none" strike="noStrike" kern="1200" baseline="0">
              <a:solidFill>
                <a:srgbClr val="000000"/>
              </a:solidFill>
              <a:latin typeface="+mn-lt"/>
              <a:ea typeface="+mn-ea"/>
              <a:cs typeface="+mn-cs"/>
            </a:defRPr>
          </a:pPr>
          <a:r>
            <a:rPr lang="en-US" sz="1400" b="1" dirty="0" smtClean="0"/>
            <a:t>2015</a:t>
          </a:r>
          <a:r>
            <a:rPr lang="en-US" sz="1400" b="1" baseline="30000" dirty="0" smtClean="0"/>
            <a:t>f</a:t>
          </a:r>
          <a:endParaRPr lang="en-US" sz="1400" b="1" baseline="30000" dirty="0"/>
        </a:p>
      </cdr:txBody>
    </cdr:sp>
  </cdr:relSizeAnchor>
  <cdr:relSizeAnchor xmlns:cdr="http://schemas.openxmlformats.org/drawingml/2006/chartDrawing">
    <cdr:from>
      <cdr:x>0.67605</cdr:x>
      <cdr:y>0.96063</cdr:y>
    </cdr:from>
    <cdr:to>
      <cdr:x>1</cdr:x>
      <cdr:y>1</cdr:y>
    </cdr:to>
    <cdr:sp macro="" textlink="">
      <cdr:nvSpPr>
        <cdr:cNvPr id="5" name="TextBox 1"/>
        <cdr:cNvSpPr txBox="1"/>
      </cdr:nvSpPr>
      <cdr:spPr>
        <a:xfrm xmlns:a="http://schemas.openxmlformats.org/drawingml/2006/main">
          <a:off x="5278501" y="4152999"/>
          <a:ext cx="2468499" cy="165001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r"/>
          <a:r>
            <a:rPr lang="en-CA" sz="800" dirty="0"/>
            <a:t>© </a:t>
          </a:r>
          <a:r>
            <a:rPr lang="en-US" sz="800" dirty="0"/>
            <a:t>Canadian Institute for Health Information, 2015.</a:t>
          </a:r>
          <a:endParaRPr lang="en-CA" sz="800" dirty="0"/>
        </a:p>
      </cdr:txBody>
    </cdr:sp>
  </cdr:relSizeAnchor>
</c:userShapes>
</file>

<file path=ppt/drawings/drawing70.xml><?xml version="1.0" encoding="utf-8"?>
<c:userShapes xmlns:c="http://schemas.openxmlformats.org/drawingml/2006/chart">
  <cdr:relSizeAnchor xmlns:cdr="http://schemas.openxmlformats.org/drawingml/2006/chartDrawing">
    <cdr:from>
      <cdr:x>0.63077</cdr:x>
      <cdr:y>0.95951</cdr:y>
    </cdr:from>
    <cdr:to>
      <cdr:x>1</cdr:x>
      <cdr:y>1</cdr:y>
    </cdr:to>
    <cdr:sp macro="" textlink="">
      <cdr:nvSpPr>
        <cdr:cNvPr id="3" name="TextBox 1"/>
        <cdr:cNvSpPr txBox="1"/>
      </cdr:nvSpPr>
      <cdr:spPr>
        <a:xfrm xmlns:a="http://schemas.openxmlformats.org/drawingml/2006/main">
          <a:off x="4816477" y="4118796"/>
          <a:ext cx="2819399" cy="173807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r"/>
          <a:r>
            <a:rPr lang="en-CA" sz="800" dirty="0"/>
            <a:t>© </a:t>
          </a:r>
          <a:r>
            <a:rPr lang="en-US" sz="800" dirty="0"/>
            <a:t>Canadian Institute for Health Information, 2015.</a:t>
          </a:r>
          <a:endParaRPr lang="en-CA" sz="800" dirty="0"/>
        </a:p>
      </cdr:txBody>
    </cdr:sp>
  </cdr:relSizeAnchor>
</c:userShapes>
</file>

<file path=ppt/drawings/drawing71.xml><?xml version="1.0" encoding="utf-8"?>
<c:userShapes xmlns:c="http://schemas.openxmlformats.org/drawingml/2006/chart">
  <cdr:relSizeAnchor xmlns:cdr="http://schemas.openxmlformats.org/drawingml/2006/chartDrawing">
    <cdr:from>
      <cdr:x>0.67605</cdr:x>
      <cdr:y>0.96067</cdr:y>
    </cdr:from>
    <cdr:to>
      <cdr:x>1</cdr:x>
      <cdr:y>1</cdr:y>
    </cdr:to>
    <cdr:sp macro="" textlink="">
      <cdr:nvSpPr>
        <cdr:cNvPr id="3" name="TextBox 1"/>
        <cdr:cNvSpPr txBox="1"/>
      </cdr:nvSpPr>
      <cdr:spPr>
        <a:xfrm xmlns:a="http://schemas.openxmlformats.org/drawingml/2006/main">
          <a:off x="5151501" y="4245792"/>
          <a:ext cx="2468499" cy="173808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r"/>
          <a:r>
            <a:rPr lang="en-CA" sz="800" dirty="0"/>
            <a:t>© </a:t>
          </a:r>
          <a:r>
            <a:rPr lang="en-US" sz="800" dirty="0"/>
            <a:t>Canadian Institute for Health Information, 2015.</a:t>
          </a:r>
          <a:endParaRPr lang="en-CA" sz="800" dirty="0"/>
        </a:p>
      </cdr:txBody>
    </cdr:sp>
  </cdr:relSizeAnchor>
</c:userShapes>
</file>

<file path=ppt/drawings/drawing72.xml><?xml version="1.0" encoding="utf-8"?>
<c:userShapes xmlns:c="http://schemas.openxmlformats.org/drawingml/2006/chart">
  <cdr:relSizeAnchor xmlns:cdr="http://schemas.openxmlformats.org/drawingml/2006/chartDrawing">
    <cdr:from>
      <cdr:x>0.59918</cdr:x>
      <cdr:y>0.95927</cdr:y>
    </cdr:from>
    <cdr:to>
      <cdr:x>0.90247</cdr:x>
      <cdr:y>1</cdr:y>
    </cdr:to>
    <cdr:sp macro="" textlink="">
      <cdr:nvSpPr>
        <cdr:cNvPr id="3" name="TextBox 1"/>
        <cdr:cNvSpPr txBox="1"/>
      </cdr:nvSpPr>
      <cdr:spPr>
        <a:xfrm xmlns:a="http://schemas.openxmlformats.org/drawingml/2006/main">
          <a:off x="4876800" y="4093392"/>
          <a:ext cx="2468499" cy="173808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r"/>
          <a:r>
            <a:rPr lang="en-CA" sz="800" dirty="0"/>
            <a:t>© </a:t>
          </a:r>
          <a:r>
            <a:rPr lang="en-US" sz="800" dirty="0"/>
            <a:t>Canadian Institute for Health Information, 2015.</a:t>
          </a:r>
          <a:endParaRPr lang="en-CA" sz="800" dirty="0"/>
        </a:p>
      </cdr:txBody>
    </cdr:sp>
  </cdr:relSizeAnchor>
</c:userShapes>
</file>

<file path=ppt/drawings/drawing73.xml><?xml version="1.0" encoding="utf-8"?>
<c:userShapes xmlns:c="http://schemas.openxmlformats.org/drawingml/2006/chart">
  <cdr:relSizeAnchor xmlns:cdr="http://schemas.openxmlformats.org/drawingml/2006/chartDrawing">
    <cdr:from>
      <cdr:x>0.67605</cdr:x>
      <cdr:y>0.95709</cdr:y>
    </cdr:from>
    <cdr:to>
      <cdr:x>1</cdr:x>
      <cdr:y>1</cdr:y>
    </cdr:to>
    <cdr:sp macro="" textlink="">
      <cdr:nvSpPr>
        <cdr:cNvPr id="3" name="TextBox 1"/>
        <cdr:cNvSpPr txBox="1"/>
      </cdr:nvSpPr>
      <cdr:spPr>
        <a:xfrm xmlns:a="http://schemas.openxmlformats.org/drawingml/2006/main">
          <a:off x="5151501" y="4084081"/>
          <a:ext cx="2468499" cy="183119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r"/>
          <a:r>
            <a:rPr lang="en-CA" sz="800" dirty="0"/>
            <a:t>© </a:t>
          </a:r>
          <a:r>
            <a:rPr lang="en-US" sz="800" dirty="0"/>
            <a:t>Canadian Institute for Health Information, 2015.</a:t>
          </a:r>
          <a:endParaRPr lang="en-CA" sz="800" dirty="0"/>
        </a:p>
      </cdr:txBody>
    </cdr:sp>
  </cdr:relSizeAnchor>
</c:userShapes>
</file>

<file path=ppt/drawings/drawing74.xml><?xml version="1.0" encoding="utf-8"?>
<c:userShapes xmlns:c="http://schemas.openxmlformats.org/drawingml/2006/chart">
  <cdr:relSizeAnchor xmlns:cdr="http://schemas.openxmlformats.org/drawingml/2006/chartDrawing">
    <cdr:from>
      <cdr:x>0</cdr:x>
      <cdr:y>0.27586</cdr:y>
    </cdr:from>
    <cdr:to>
      <cdr:x>0.02777</cdr:x>
      <cdr:y>0.43994</cdr:y>
    </cdr:to>
    <cdr:sp macro="" textlink="">
      <cdr:nvSpPr>
        <cdr:cNvPr id="3" name="TextBox 1"/>
        <cdr:cNvSpPr txBox="1"/>
      </cdr:nvSpPr>
      <cdr:spPr>
        <a:xfrm xmlns:a="http://schemas.openxmlformats.org/drawingml/2006/main" rot="16200000">
          <a:off x="-942578" y="1475978"/>
          <a:ext cx="725166" cy="211608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 rtl="0"/>
          <a:r>
            <a:rPr lang="en-CA" sz="1200" dirty="0" smtClean="0"/>
            <a:t>Dollars</a:t>
          </a:r>
        </a:p>
        <a:p xmlns:a="http://schemas.openxmlformats.org/drawingml/2006/main">
          <a:endParaRPr lang="en-CA" sz="1200" dirty="0"/>
        </a:p>
      </cdr:txBody>
    </cdr:sp>
  </cdr:relSizeAnchor>
  <cdr:relSizeAnchor xmlns:cdr="http://schemas.openxmlformats.org/drawingml/2006/chartDrawing">
    <cdr:from>
      <cdr:x>0.67605</cdr:x>
      <cdr:y>0.95857</cdr:y>
    </cdr:from>
    <cdr:to>
      <cdr:x>1</cdr:x>
      <cdr:y>1</cdr:y>
    </cdr:to>
    <cdr:sp macro="" textlink="">
      <cdr:nvSpPr>
        <cdr:cNvPr id="4" name="TextBox 1"/>
        <cdr:cNvSpPr txBox="1"/>
      </cdr:nvSpPr>
      <cdr:spPr>
        <a:xfrm xmlns:a="http://schemas.openxmlformats.org/drawingml/2006/main">
          <a:off x="5151501" y="4236481"/>
          <a:ext cx="2468499" cy="183119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r"/>
          <a:r>
            <a:rPr lang="en-CA" sz="800" dirty="0"/>
            <a:t>© </a:t>
          </a:r>
          <a:r>
            <a:rPr lang="en-US" sz="800" dirty="0"/>
            <a:t>Canadian Institute for Health Information, 2015.</a:t>
          </a:r>
          <a:endParaRPr lang="en-CA" sz="800" dirty="0"/>
        </a:p>
      </cdr:txBody>
    </cdr:sp>
  </cdr:relSizeAnchor>
</c:userShapes>
</file>

<file path=ppt/drawings/drawing75.xml><?xml version="1.0" encoding="utf-8"?>
<c:userShapes xmlns:c="http://schemas.openxmlformats.org/drawingml/2006/chart">
  <cdr:relSizeAnchor xmlns:cdr="http://schemas.openxmlformats.org/drawingml/2006/chartDrawing">
    <cdr:from>
      <cdr:x>0</cdr:x>
      <cdr:y>0.25424</cdr:y>
    </cdr:from>
    <cdr:to>
      <cdr:x>0.02847</cdr:x>
      <cdr:y>0.55657</cdr:y>
    </cdr:to>
    <cdr:sp macro="" textlink="">
      <cdr:nvSpPr>
        <cdr:cNvPr id="3" name="TextBox 1"/>
        <cdr:cNvSpPr txBox="1"/>
      </cdr:nvSpPr>
      <cdr:spPr>
        <a:xfrm xmlns:a="http://schemas.openxmlformats.org/drawingml/2006/main" rot="16200000">
          <a:off x="-1256938" y="1714138"/>
          <a:ext cx="1359215" cy="21694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 rtl="0"/>
          <a:r>
            <a:rPr lang="en-CA" sz="1200" dirty="0" smtClean="0">
              <a:solidFill>
                <a:schemeClr val="tx1"/>
              </a:solidFill>
            </a:rPr>
            <a:t>Billions of dollars</a:t>
          </a:r>
        </a:p>
        <a:p xmlns:a="http://schemas.openxmlformats.org/drawingml/2006/main">
          <a:endParaRPr lang="en-CA" sz="1200" dirty="0">
            <a:solidFill>
              <a:schemeClr val="tx1"/>
            </a:solidFill>
          </a:endParaRPr>
        </a:p>
      </cdr:txBody>
    </cdr:sp>
  </cdr:relSizeAnchor>
  <cdr:relSizeAnchor xmlns:cdr="http://schemas.openxmlformats.org/drawingml/2006/chartDrawing">
    <cdr:from>
      <cdr:x>0.67605</cdr:x>
      <cdr:y>0.95927</cdr:y>
    </cdr:from>
    <cdr:to>
      <cdr:x>1</cdr:x>
      <cdr:y>1</cdr:y>
    </cdr:to>
    <cdr:sp macro="" textlink="">
      <cdr:nvSpPr>
        <cdr:cNvPr id="4" name="TextBox 1"/>
        <cdr:cNvSpPr txBox="1"/>
      </cdr:nvSpPr>
      <cdr:spPr>
        <a:xfrm xmlns:a="http://schemas.openxmlformats.org/drawingml/2006/main">
          <a:off x="5151501" y="4312681"/>
          <a:ext cx="2468499" cy="183119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r"/>
          <a:r>
            <a:rPr lang="en-CA" sz="800" dirty="0"/>
            <a:t>© </a:t>
          </a:r>
          <a:r>
            <a:rPr lang="en-US" sz="800" dirty="0"/>
            <a:t>Canadian Institute for Health Information, 2015.</a:t>
          </a:r>
          <a:endParaRPr lang="en-CA" sz="800" dirty="0"/>
        </a:p>
      </cdr:txBody>
    </cdr:sp>
  </cdr:relSizeAnchor>
</c:userShapes>
</file>

<file path=ppt/drawings/drawing76.xml><?xml version="1.0" encoding="utf-8"?>
<c:userShapes xmlns:c="http://schemas.openxmlformats.org/drawingml/2006/chart">
  <cdr:relSizeAnchor xmlns:cdr="http://schemas.openxmlformats.org/drawingml/2006/chartDrawing">
    <cdr:from>
      <cdr:x>0.67672</cdr:x>
      <cdr:y>0.95734</cdr:y>
    </cdr:from>
    <cdr:to>
      <cdr:x>1</cdr:x>
      <cdr:y>1</cdr:y>
    </cdr:to>
    <cdr:sp macro="" textlink="">
      <cdr:nvSpPr>
        <cdr:cNvPr id="3" name="TextBox 1"/>
        <cdr:cNvSpPr txBox="1"/>
      </cdr:nvSpPr>
      <cdr:spPr>
        <a:xfrm xmlns:a="http://schemas.openxmlformats.org/drawingml/2006/main">
          <a:off x="5167377" y="4109484"/>
          <a:ext cx="2468499" cy="183119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r"/>
          <a:r>
            <a:rPr lang="en-CA" sz="800" dirty="0"/>
            <a:t>© </a:t>
          </a:r>
          <a:r>
            <a:rPr lang="en-US" sz="800" dirty="0"/>
            <a:t>Canadian Institute for Health Information, 2015.</a:t>
          </a:r>
          <a:endParaRPr lang="en-CA" sz="800" dirty="0"/>
        </a:p>
      </cdr:txBody>
    </cdr:sp>
  </cdr:relSizeAnchor>
</c:userShapes>
</file>

<file path=ppt/drawings/drawing77.xml><?xml version="1.0" encoding="utf-8"?>
<c:userShapes xmlns:c="http://schemas.openxmlformats.org/drawingml/2006/chart">
  <cdr:relSizeAnchor xmlns:cdr="http://schemas.openxmlformats.org/drawingml/2006/chartDrawing">
    <cdr:from>
      <cdr:x>0.67605</cdr:x>
      <cdr:y>0.96124</cdr:y>
    </cdr:from>
    <cdr:to>
      <cdr:x>1</cdr:x>
      <cdr:y>1</cdr:y>
    </cdr:to>
    <cdr:sp macro="" textlink="">
      <cdr:nvSpPr>
        <cdr:cNvPr id="3" name="TextBox 1"/>
        <cdr:cNvSpPr txBox="1"/>
      </cdr:nvSpPr>
      <cdr:spPr>
        <a:xfrm xmlns:a="http://schemas.openxmlformats.org/drawingml/2006/main">
          <a:off x="5151501" y="4541281"/>
          <a:ext cx="2468499" cy="183119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r"/>
          <a:r>
            <a:rPr lang="en-CA" sz="800" dirty="0"/>
            <a:t>© </a:t>
          </a:r>
          <a:r>
            <a:rPr lang="en-US" sz="800" dirty="0"/>
            <a:t>Canadian Institute for Health Information, 2015.</a:t>
          </a:r>
          <a:endParaRPr lang="en-CA" sz="800" dirty="0"/>
        </a:p>
      </cdr:txBody>
    </cdr:sp>
  </cdr:relSizeAnchor>
</c:userShapes>
</file>

<file path=ppt/drawings/drawing78.xml><?xml version="1.0" encoding="utf-8"?>
<c:userShapes xmlns:c="http://schemas.openxmlformats.org/drawingml/2006/chart">
  <cdr:relSizeAnchor xmlns:cdr="http://schemas.openxmlformats.org/drawingml/2006/chartDrawing">
    <cdr:from>
      <cdr:x>0.61867</cdr:x>
      <cdr:y>0.95995</cdr:y>
    </cdr:from>
    <cdr:to>
      <cdr:x>0.92233</cdr:x>
      <cdr:y>1</cdr:y>
    </cdr:to>
    <cdr:sp macro="" textlink="">
      <cdr:nvSpPr>
        <cdr:cNvPr id="3" name="TextBox 1"/>
        <cdr:cNvSpPr txBox="1"/>
      </cdr:nvSpPr>
      <cdr:spPr>
        <a:xfrm xmlns:a="http://schemas.openxmlformats.org/drawingml/2006/main">
          <a:off x="5029200" y="4388881"/>
          <a:ext cx="2468499" cy="183119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r"/>
          <a:r>
            <a:rPr lang="en-CA" sz="800" dirty="0"/>
            <a:t>© </a:t>
          </a:r>
          <a:r>
            <a:rPr lang="en-US" sz="800" dirty="0"/>
            <a:t>Canadian Institute for Health Information, 2015.</a:t>
          </a:r>
          <a:endParaRPr lang="en-CA" sz="800" dirty="0"/>
        </a:p>
      </cdr:txBody>
    </cdr:sp>
  </cdr:relSizeAnchor>
</c:userShapes>
</file>

<file path=ppt/drawings/drawing79.xml><?xml version="1.0" encoding="utf-8"?>
<c:userShapes xmlns:c="http://schemas.openxmlformats.org/drawingml/2006/chart">
  <cdr:relSizeAnchor xmlns:cdr="http://schemas.openxmlformats.org/drawingml/2006/chartDrawing">
    <cdr:from>
      <cdr:x>0.67605</cdr:x>
      <cdr:y>0.95709</cdr:y>
    </cdr:from>
    <cdr:to>
      <cdr:x>1</cdr:x>
      <cdr:y>1</cdr:y>
    </cdr:to>
    <cdr:sp macro="" textlink="">
      <cdr:nvSpPr>
        <cdr:cNvPr id="3" name="TextBox 1"/>
        <cdr:cNvSpPr txBox="1"/>
      </cdr:nvSpPr>
      <cdr:spPr>
        <a:xfrm xmlns:a="http://schemas.openxmlformats.org/drawingml/2006/main">
          <a:off x="5151501" y="4084081"/>
          <a:ext cx="2468499" cy="183119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r"/>
          <a:r>
            <a:rPr lang="en-CA" sz="800" dirty="0"/>
            <a:t>© </a:t>
          </a:r>
          <a:r>
            <a:rPr lang="en-US" sz="800" dirty="0"/>
            <a:t>Canadian Institute for Health Information, 2015.</a:t>
          </a:r>
          <a:endParaRPr lang="en-CA" sz="800" dirty="0"/>
        </a:p>
      </cdr:txBody>
    </cdr:sp>
  </cdr:relSizeAnchor>
</c:userShapes>
</file>

<file path=ppt/drawings/drawing8.xml><?xml version="1.0" encoding="utf-8"?>
<c:userShapes xmlns:c="http://schemas.openxmlformats.org/drawingml/2006/chart">
  <cdr:relSizeAnchor xmlns:cdr="http://schemas.openxmlformats.org/drawingml/2006/chartDrawing">
    <cdr:from>
      <cdr:x>0</cdr:x>
      <cdr:y>0.3105</cdr:y>
    </cdr:from>
    <cdr:to>
      <cdr:x>0.0297</cdr:x>
      <cdr:y>0.58492</cdr:y>
    </cdr:to>
    <cdr:sp macro="" textlink="">
      <cdr:nvSpPr>
        <cdr:cNvPr id="3" name="TextBox 1"/>
        <cdr:cNvSpPr txBox="1"/>
      </cdr:nvSpPr>
      <cdr:spPr>
        <a:xfrm xmlns:a="http://schemas.openxmlformats.org/drawingml/2006/main" rot="16200000">
          <a:off x="-458128" y="1753529"/>
          <a:ext cx="1144856" cy="228599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 rtl="0"/>
          <a:r>
            <a:rPr lang="en-CA" sz="1200" dirty="0" smtClean="0"/>
            <a:t>Dollars</a:t>
          </a:r>
        </a:p>
        <a:p xmlns:a="http://schemas.openxmlformats.org/drawingml/2006/main">
          <a:endParaRPr lang="en-CA" sz="1200" dirty="0"/>
        </a:p>
      </cdr:txBody>
    </cdr:sp>
  </cdr:relSizeAnchor>
  <cdr:relSizeAnchor xmlns:cdr="http://schemas.openxmlformats.org/drawingml/2006/chartDrawing">
    <cdr:from>
      <cdr:x>0.67926</cdr:x>
      <cdr:y>0.96063</cdr:y>
    </cdr:from>
    <cdr:to>
      <cdr:x>1</cdr:x>
      <cdr:y>1</cdr:y>
    </cdr:to>
    <cdr:sp macro="" textlink="">
      <cdr:nvSpPr>
        <cdr:cNvPr id="4" name="TextBox 1"/>
        <cdr:cNvSpPr txBox="1"/>
      </cdr:nvSpPr>
      <cdr:spPr>
        <a:xfrm xmlns:a="http://schemas.openxmlformats.org/drawingml/2006/main">
          <a:off x="5278501" y="4152999"/>
          <a:ext cx="2468499" cy="165001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r"/>
          <a:r>
            <a:rPr lang="en-CA" sz="800" dirty="0"/>
            <a:t>© </a:t>
          </a:r>
          <a:r>
            <a:rPr lang="en-US" sz="800" dirty="0"/>
            <a:t>Canadian Institute for Health Information, 2015.</a:t>
          </a:r>
          <a:endParaRPr lang="en-CA" sz="800" dirty="0"/>
        </a:p>
      </cdr:txBody>
    </cdr:sp>
  </cdr:relSizeAnchor>
</c:userShapes>
</file>

<file path=ppt/drawings/drawing80.xml><?xml version="1.0" encoding="utf-8"?>
<c:userShapes xmlns:c="http://schemas.openxmlformats.org/drawingml/2006/chart">
  <cdr:relSizeAnchor xmlns:cdr="http://schemas.openxmlformats.org/drawingml/2006/chartDrawing">
    <cdr:from>
      <cdr:x>0</cdr:x>
      <cdr:y>0.32759</cdr:y>
    </cdr:from>
    <cdr:to>
      <cdr:x>0.02777</cdr:x>
      <cdr:y>0.48532</cdr:y>
    </cdr:to>
    <cdr:sp macro="" textlink="">
      <cdr:nvSpPr>
        <cdr:cNvPr id="3" name="TextBox 1"/>
        <cdr:cNvSpPr txBox="1"/>
      </cdr:nvSpPr>
      <cdr:spPr>
        <a:xfrm xmlns:a="http://schemas.openxmlformats.org/drawingml/2006/main" rot="16200000">
          <a:off x="-928556" y="1690556"/>
          <a:ext cx="697122" cy="211608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 rtl="0"/>
          <a:r>
            <a:rPr lang="en-CA" sz="1200" dirty="0" smtClean="0"/>
            <a:t>Dollars</a:t>
          </a:r>
        </a:p>
        <a:p xmlns:a="http://schemas.openxmlformats.org/drawingml/2006/main">
          <a:endParaRPr lang="en-CA" sz="1200" dirty="0"/>
        </a:p>
      </cdr:txBody>
    </cdr:sp>
  </cdr:relSizeAnchor>
  <cdr:relSizeAnchor xmlns:cdr="http://schemas.openxmlformats.org/drawingml/2006/chartDrawing">
    <cdr:from>
      <cdr:x>0.67605</cdr:x>
      <cdr:y>0.95857</cdr:y>
    </cdr:from>
    <cdr:to>
      <cdr:x>1</cdr:x>
      <cdr:y>1</cdr:y>
    </cdr:to>
    <cdr:sp macro="" textlink="">
      <cdr:nvSpPr>
        <cdr:cNvPr id="4" name="TextBox 1"/>
        <cdr:cNvSpPr txBox="1"/>
      </cdr:nvSpPr>
      <cdr:spPr>
        <a:xfrm xmlns:a="http://schemas.openxmlformats.org/drawingml/2006/main">
          <a:off x="5151501" y="4236481"/>
          <a:ext cx="2468499" cy="183119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r"/>
          <a:r>
            <a:rPr lang="en-CA" sz="800" dirty="0"/>
            <a:t>© </a:t>
          </a:r>
          <a:r>
            <a:rPr lang="en-US" sz="800" dirty="0"/>
            <a:t>Canadian Institute for Health Information, 2015.</a:t>
          </a:r>
          <a:endParaRPr lang="en-CA" sz="800" dirty="0"/>
        </a:p>
      </cdr:txBody>
    </cdr:sp>
  </cdr:relSizeAnchor>
</c:userShapes>
</file>

<file path=ppt/drawings/drawing81.xml><?xml version="1.0" encoding="utf-8"?>
<c:userShapes xmlns:c="http://schemas.openxmlformats.org/drawingml/2006/chart">
  <cdr:relSizeAnchor xmlns:cdr="http://schemas.openxmlformats.org/drawingml/2006/chartDrawing">
    <cdr:from>
      <cdr:x>0</cdr:x>
      <cdr:y>0.26667</cdr:y>
    </cdr:from>
    <cdr:to>
      <cdr:x>0.02847</cdr:x>
      <cdr:y>0.59267</cdr:y>
    </cdr:to>
    <cdr:sp macro="" textlink="">
      <cdr:nvSpPr>
        <cdr:cNvPr id="3" name="TextBox 1"/>
        <cdr:cNvSpPr txBox="1"/>
      </cdr:nvSpPr>
      <cdr:spPr>
        <a:xfrm xmlns:a="http://schemas.openxmlformats.org/drawingml/2006/main" rot="16200000">
          <a:off x="-1322565" y="1855965"/>
          <a:ext cx="1490470" cy="216941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 rtl="0"/>
          <a:r>
            <a:rPr lang="en-CA" sz="1200" dirty="0" smtClean="0">
              <a:solidFill>
                <a:schemeClr val="tx1"/>
              </a:solidFill>
            </a:rPr>
            <a:t>Billions of dollars</a:t>
          </a:r>
        </a:p>
        <a:p xmlns:a="http://schemas.openxmlformats.org/drawingml/2006/main">
          <a:endParaRPr lang="en-CA" sz="1200" dirty="0">
            <a:solidFill>
              <a:schemeClr val="tx1"/>
            </a:solidFill>
          </a:endParaRPr>
        </a:p>
      </cdr:txBody>
    </cdr:sp>
  </cdr:relSizeAnchor>
  <cdr:relSizeAnchor xmlns:cdr="http://schemas.openxmlformats.org/drawingml/2006/chartDrawing">
    <cdr:from>
      <cdr:x>0.67605</cdr:x>
      <cdr:y>0.95995</cdr:y>
    </cdr:from>
    <cdr:to>
      <cdr:x>1</cdr:x>
      <cdr:y>1</cdr:y>
    </cdr:to>
    <cdr:sp macro="" textlink="">
      <cdr:nvSpPr>
        <cdr:cNvPr id="4" name="TextBox 1"/>
        <cdr:cNvSpPr txBox="1"/>
      </cdr:nvSpPr>
      <cdr:spPr>
        <a:xfrm xmlns:a="http://schemas.openxmlformats.org/drawingml/2006/main">
          <a:off x="5151501" y="4388881"/>
          <a:ext cx="2468499" cy="183119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r"/>
          <a:r>
            <a:rPr lang="en-CA" sz="800" dirty="0"/>
            <a:t>© </a:t>
          </a:r>
          <a:r>
            <a:rPr lang="en-US" sz="800" dirty="0"/>
            <a:t>Canadian Institute for Health Information, 2015.</a:t>
          </a:r>
          <a:endParaRPr lang="en-CA" sz="800" dirty="0"/>
        </a:p>
      </cdr:txBody>
    </cdr:sp>
  </cdr:relSizeAnchor>
</c:userShapes>
</file>

<file path=ppt/drawings/drawing82.xml><?xml version="1.0" encoding="utf-8"?>
<c:userShapes xmlns:c="http://schemas.openxmlformats.org/drawingml/2006/chart">
  <cdr:relSizeAnchor xmlns:cdr="http://schemas.openxmlformats.org/drawingml/2006/chartDrawing">
    <cdr:from>
      <cdr:x>0.67605</cdr:x>
      <cdr:y>0.95734</cdr:y>
    </cdr:from>
    <cdr:to>
      <cdr:x>1</cdr:x>
      <cdr:y>1</cdr:y>
    </cdr:to>
    <cdr:sp macro="" textlink="">
      <cdr:nvSpPr>
        <cdr:cNvPr id="3" name="TextBox 1"/>
        <cdr:cNvSpPr txBox="1"/>
      </cdr:nvSpPr>
      <cdr:spPr>
        <a:xfrm xmlns:a="http://schemas.openxmlformats.org/drawingml/2006/main">
          <a:off x="5151501" y="4109484"/>
          <a:ext cx="2468499" cy="183119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r"/>
          <a:r>
            <a:rPr lang="en-CA" sz="800" dirty="0"/>
            <a:t>© </a:t>
          </a:r>
          <a:r>
            <a:rPr lang="en-US" sz="800" dirty="0"/>
            <a:t>Canadian Institute for Health Information, 2015.</a:t>
          </a:r>
          <a:endParaRPr lang="en-CA" sz="800" dirty="0"/>
        </a:p>
      </cdr:txBody>
    </cdr:sp>
  </cdr:relSizeAnchor>
</c:userShapes>
</file>

<file path=ppt/drawings/drawing83.xml><?xml version="1.0" encoding="utf-8"?>
<c:userShapes xmlns:c="http://schemas.openxmlformats.org/drawingml/2006/chart">
  <cdr:relSizeAnchor xmlns:cdr="http://schemas.openxmlformats.org/drawingml/2006/chartDrawing">
    <cdr:from>
      <cdr:x>0.67605</cdr:x>
      <cdr:y>0.9606</cdr:y>
    </cdr:from>
    <cdr:to>
      <cdr:x>1</cdr:x>
      <cdr:y>1</cdr:y>
    </cdr:to>
    <cdr:sp macro="" textlink="">
      <cdr:nvSpPr>
        <cdr:cNvPr id="3" name="TextBox 1"/>
        <cdr:cNvSpPr txBox="1"/>
      </cdr:nvSpPr>
      <cdr:spPr>
        <a:xfrm xmlns:a="http://schemas.openxmlformats.org/drawingml/2006/main">
          <a:off x="5151501" y="4465081"/>
          <a:ext cx="2468499" cy="183119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r"/>
          <a:r>
            <a:rPr lang="en-CA" sz="800" dirty="0"/>
            <a:t>© </a:t>
          </a:r>
          <a:r>
            <a:rPr lang="en-US" sz="800" dirty="0"/>
            <a:t>Canadian Institute for Health Information, 2015.</a:t>
          </a:r>
          <a:endParaRPr lang="en-CA" sz="800" dirty="0"/>
        </a:p>
      </cdr:txBody>
    </cdr:sp>
  </cdr:relSizeAnchor>
</c:userShapes>
</file>

<file path=ppt/drawings/drawing84.xml><?xml version="1.0" encoding="utf-8"?>
<c:userShapes xmlns:c="http://schemas.openxmlformats.org/drawingml/2006/chart">
  <cdr:relSizeAnchor xmlns:cdr="http://schemas.openxmlformats.org/drawingml/2006/chartDrawing">
    <cdr:from>
      <cdr:x>0.59615</cdr:x>
      <cdr:y>0.95927</cdr:y>
    </cdr:from>
    <cdr:to>
      <cdr:x>0.90764</cdr:x>
      <cdr:y>1</cdr:y>
    </cdr:to>
    <cdr:sp macro="" textlink="">
      <cdr:nvSpPr>
        <cdr:cNvPr id="3" name="TextBox 1"/>
        <cdr:cNvSpPr txBox="1"/>
      </cdr:nvSpPr>
      <cdr:spPr>
        <a:xfrm xmlns:a="http://schemas.openxmlformats.org/drawingml/2006/main">
          <a:off x="4724401" y="4312681"/>
          <a:ext cx="2468499" cy="183119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r"/>
          <a:r>
            <a:rPr lang="en-CA" sz="800" dirty="0"/>
            <a:t>© </a:t>
          </a:r>
          <a:r>
            <a:rPr lang="en-US" sz="800" dirty="0"/>
            <a:t>Canadian Institute for Health Information, 2015.</a:t>
          </a:r>
          <a:endParaRPr lang="en-CA" sz="800" dirty="0"/>
        </a:p>
      </cdr:txBody>
    </cdr:sp>
  </cdr:relSizeAnchor>
</c:userShapes>
</file>

<file path=ppt/drawings/drawing85.xml><?xml version="1.0" encoding="utf-8"?>
<c:userShapes xmlns:c="http://schemas.openxmlformats.org/drawingml/2006/chart">
  <cdr:relSizeAnchor xmlns:cdr="http://schemas.openxmlformats.org/drawingml/2006/chartDrawing">
    <cdr:from>
      <cdr:x>0.67926</cdr:x>
      <cdr:y>0.95709</cdr:y>
    </cdr:from>
    <cdr:to>
      <cdr:x>1</cdr:x>
      <cdr:y>1</cdr:y>
    </cdr:to>
    <cdr:sp macro="" textlink="">
      <cdr:nvSpPr>
        <cdr:cNvPr id="3" name="TextBox 1"/>
        <cdr:cNvSpPr txBox="1"/>
      </cdr:nvSpPr>
      <cdr:spPr>
        <a:xfrm xmlns:a="http://schemas.openxmlformats.org/drawingml/2006/main">
          <a:off x="5227701" y="4084081"/>
          <a:ext cx="2468499" cy="183119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r"/>
          <a:r>
            <a:rPr lang="en-CA" sz="800" dirty="0"/>
            <a:t>© </a:t>
          </a:r>
          <a:r>
            <a:rPr lang="en-US" sz="800" dirty="0"/>
            <a:t>Canadian Institute for Health Information, 2015.</a:t>
          </a:r>
          <a:endParaRPr lang="en-CA" sz="800" dirty="0"/>
        </a:p>
      </cdr:txBody>
    </cdr:sp>
  </cdr:relSizeAnchor>
</c:userShapes>
</file>

<file path=ppt/drawings/drawing86.xml><?xml version="1.0" encoding="utf-8"?>
<c:userShapes xmlns:c="http://schemas.openxmlformats.org/drawingml/2006/chart">
  <cdr:relSizeAnchor xmlns:cdr="http://schemas.openxmlformats.org/drawingml/2006/chartDrawing">
    <cdr:from>
      <cdr:x>0</cdr:x>
      <cdr:y>0.31034</cdr:y>
    </cdr:from>
    <cdr:to>
      <cdr:x>0.02777</cdr:x>
      <cdr:y>0.48532</cdr:y>
    </cdr:to>
    <cdr:sp macro="" textlink="">
      <cdr:nvSpPr>
        <cdr:cNvPr id="3" name="TextBox 1"/>
        <cdr:cNvSpPr txBox="1"/>
      </cdr:nvSpPr>
      <cdr:spPr>
        <a:xfrm xmlns:a="http://schemas.openxmlformats.org/drawingml/2006/main" rot="16200000">
          <a:off x="-280857" y="1652455"/>
          <a:ext cx="773321" cy="211607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 rtl="0"/>
          <a:r>
            <a:rPr lang="en-CA" sz="1200" dirty="0" smtClean="0"/>
            <a:t>Dollars</a:t>
          </a:r>
        </a:p>
        <a:p xmlns:a="http://schemas.openxmlformats.org/drawingml/2006/main">
          <a:endParaRPr lang="en-CA" sz="1200" dirty="0"/>
        </a:p>
      </cdr:txBody>
    </cdr:sp>
  </cdr:relSizeAnchor>
  <cdr:relSizeAnchor xmlns:cdr="http://schemas.openxmlformats.org/drawingml/2006/chartDrawing">
    <cdr:from>
      <cdr:x>0.67605</cdr:x>
      <cdr:y>0.95857</cdr:y>
    </cdr:from>
    <cdr:to>
      <cdr:x>1</cdr:x>
      <cdr:y>1</cdr:y>
    </cdr:to>
    <cdr:sp macro="" textlink="">
      <cdr:nvSpPr>
        <cdr:cNvPr id="5" name="TextBox 1"/>
        <cdr:cNvSpPr txBox="1"/>
      </cdr:nvSpPr>
      <cdr:spPr>
        <a:xfrm xmlns:a="http://schemas.openxmlformats.org/drawingml/2006/main">
          <a:off x="5151501" y="4236481"/>
          <a:ext cx="2468499" cy="183119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r"/>
          <a:r>
            <a:rPr lang="en-CA" sz="800" dirty="0"/>
            <a:t>© </a:t>
          </a:r>
          <a:r>
            <a:rPr lang="en-US" sz="800" dirty="0"/>
            <a:t>Canadian Institute for Health Information, 2015.</a:t>
          </a:r>
          <a:endParaRPr lang="en-CA" sz="800" dirty="0"/>
        </a:p>
      </cdr:txBody>
    </cdr:sp>
  </cdr:relSizeAnchor>
</c:userShapes>
</file>

<file path=ppt/drawings/drawing87.xml><?xml version="1.0" encoding="utf-8"?>
<c:userShapes xmlns:c="http://schemas.openxmlformats.org/drawingml/2006/chart">
  <cdr:relSizeAnchor xmlns:cdr="http://schemas.openxmlformats.org/drawingml/2006/chartDrawing">
    <cdr:from>
      <cdr:x>0</cdr:x>
      <cdr:y>0.30886</cdr:y>
    </cdr:from>
    <cdr:to>
      <cdr:x>0.03787</cdr:x>
      <cdr:y>0.46771</cdr:y>
    </cdr:to>
    <cdr:sp macro="" textlink="">
      <cdr:nvSpPr>
        <cdr:cNvPr id="3" name="TextBox 1"/>
        <cdr:cNvSpPr txBox="1"/>
      </cdr:nvSpPr>
      <cdr:spPr>
        <a:xfrm xmlns:a="http://schemas.openxmlformats.org/drawingml/2006/main" rot="16200000">
          <a:off x="-283635" y="1569511"/>
          <a:ext cx="700564" cy="285691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 rtl="0"/>
          <a:r>
            <a:rPr lang="en-CA" sz="1200" dirty="0" smtClean="0"/>
            <a:t>Dollars</a:t>
          </a:r>
        </a:p>
        <a:p xmlns:a="http://schemas.openxmlformats.org/drawingml/2006/main">
          <a:endParaRPr lang="en-CA" sz="1200" dirty="0"/>
        </a:p>
      </cdr:txBody>
    </cdr:sp>
  </cdr:relSizeAnchor>
  <cdr:relSizeAnchor xmlns:cdr="http://schemas.openxmlformats.org/drawingml/2006/chartDrawing">
    <cdr:from>
      <cdr:x>0.67278</cdr:x>
      <cdr:y>0.95848</cdr:y>
    </cdr:from>
    <cdr:to>
      <cdr:x>1</cdr:x>
      <cdr:y>1</cdr:y>
    </cdr:to>
    <cdr:sp macro="" textlink="">
      <cdr:nvSpPr>
        <cdr:cNvPr id="4" name="TextBox 1"/>
        <cdr:cNvSpPr txBox="1"/>
      </cdr:nvSpPr>
      <cdr:spPr>
        <a:xfrm xmlns:a="http://schemas.openxmlformats.org/drawingml/2006/main">
          <a:off x="5075301" y="4226972"/>
          <a:ext cx="2468499" cy="183104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r"/>
          <a:r>
            <a:rPr lang="en-CA" sz="800" dirty="0"/>
            <a:t>© </a:t>
          </a:r>
          <a:r>
            <a:rPr lang="en-US" sz="800" dirty="0"/>
            <a:t>Canadian Institute for Health Information, 2015.</a:t>
          </a:r>
          <a:endParaRPr lang="en-CA" sz="800" dirty="0"/>
        </a:p>
      </cdr:txBody>
    </cdr:sp>
  </cdr:relSizeAnchor>
</c:userShapes>
</file>

<file path=ppt/drawings/drawing88.xml><?xml version="1.0" encoding="utf-8"?>
<c:userShapes xmlns:c="http://schemas.openxmlformats.org/drawingml/2006/chart">
  <cdr:relSizeAnchor xmlns:cdr="http://schemas.openxmlformats.org/drawingml/2006/chartDrawing">
    <cdr:from>
      <cdr:x>0</cdr:x>
      <cdr:y>0.2807</cdr:y>
    </cdr:from>
    <cdr:to>
      <cdr:x>0.04481</cdr:x>
      <cdr:y>0.45205</cdr:y>
    </cdr:to>
    <cdr:sp macro="" textlink="">
      <cdr:nvSpPr>
        <cdr:cNvPr id="3" name="TextBox 1"/>
        <cdr:cNvSpPr txBox="1"/>
      </cdr:nvSpPr>
      <cdr:spPr>
        <a:xfrm xmlns:a="http://schemas.openxmlformats.org/drawingml/2006/main" rot="16200000">
          <a:off x="-279294" y="1422294"/>
          <a:ext cx="744233" cy="338045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 rtl="0"/>
          <a:r>
            <a:rPr lang="en-CA" sz="1200" dirty="0" smtClean="0"/>
            <a:t>Dollars</a:t>
          </a:r>
        </a:p>
        <a:p xmlns:a="http://schemas.openxmlformats.org/drawingml/2006/main">
          <a:endParaRPr lang="en-CA" sz="1200" dirty="0"/>
        </a:p>
      </cdr:txBody>
    </cdr:sp>
  </cdr:relSizeAnchor>
  <cdr:relSizeAnchor xmlns:cdr="http://schemas.openxmlformats.org/drawingml/2006/chartDrawing">
    <cdr:from>
      <cdr:x>0.67278</cdr:x>
      <cdr:y>0.95848</cdr:y>
    </cdr:from>
    <cdr:to>
      <cdr:x>1</cdr:x>
      <cdr:y>1</cdr:y>
    </cdr:to>
    <cdr:sp macro="" textlink="">
      <cdr:nvSpPr>
        <cdr:cNvPr id="4" name="TextBox 1"/>
        <cdr:cNvSpPr txBox="1"/>
      </cdr:nvSpPr>
      <cdr:spPr>
        <a:xfrm xmlns:a="http://schemas.openxmlformats.org/drawingml/2006/main">
          <a:off x="5075301" y="4163065"/>
          <a:ext cx="2468499" cy="180336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r"/>
          <a:r>
            <a:rPr lang="en-CA" sz="800" dirty="0"/>
            <a:t>© </a:t>
          </a:r>
          <a:r>
            <a:rPr lang="en-US" sz="800" dirty="0"/>
            <a:t>Canadian Institute for Health Information, 2015.</a:t>
          </a:r>
          <a:endParaRPr lang="en-CA" sz="800" dirty="0"/>
        </a:p>
      </cdr:txBody>
    </cdr:sp>
  </cdr:relSizeAnchor>
</c:userShapes>
</file>

<file path=ppt/drawings/drawing89.xml><?xml version="1.0" encoding="utf-8"?>
<c:userShapes xmlns:c="http://schemas.openxmlformats.org/drawingml/2006/chart">
  <cdr:relSizeAnchor xmlns:cdr="http://schemas.openxmlformats.org/drawingml/2006/chartDrawing">
    <cdr:from>
      <cdr:x>0</cdr:x>
      <cdr:y>0.30886</cdr:y>
    </cdr:from>
    <cdr:to>
      <cdr:x>0.03787</cdr:x>
      <cdr:y>0.46771</cdr:y>
    </cdr:to>
    <cdr:sp macro="" textlink="">
      <cdr:nvSpPr>
        <cdr:cNvPr id="3" name="TextBox 1"/>
        <cdr:cNvSpPr txBox="1"/>
      </cdr:nvSpPr>
      <cdr:spPr>
        <a:xfrm xmlns:a="http://schemas.openxmlformats.org/drawingml/2006/main" rot="16200000">
          <a:off x="-283635" y="1569511"/>
          <a:ext cx="700564" cy="285691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 rtl="0"/>
          <a:r>
            <a:rPr lang="en-CA" sz="1200" dirty="0" smtClean="0"/>
            <a:t>Dollars</a:t>
          </a:r>
        </a:p>
        <a:p xmlns:a="http://schemas.openxmlformats.org/drawingml/2006/main">
          <a:endParaRPr lang="en-CA" sz="1200" dirty="0"/>
        </a:p>
      </cdr:txBody>
    </cdr:sp>
  </cdr:relSizeAnchor>
  <cdr:relSizeAnchor xmlns:cdr="http://schemas.openxmlformats.org/drawingml/2006/chartDrawing">
    <cdr:from>
      <cdr:x>0.67278</cdr:x>
      <cdr:y>0.95911</cdr:y>
    </cdr:from>
    <cdr:to>
      <cdr:x>1</cdr:x>
      <cdr:y>1</cdr:y>
    </cdr:to>
    <cdr:sp macro="" textlink="">
      <cdr:nvSpPr>
        <cdr:cNvPr id="4" name="TextBox 1"/>
        <cdr:cNvSpPr txBox="1"/>
      </cdr:nvSpPr>
      <cdr:spPr>
        <a:xfrm xmlns:a="http://schemas.openxmlformats.org/drawingml/2006/main">
          <a:off x="5075301" y="4229740"/>
          <a:ext cx="2468499" cy="180336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r"/>
          <a:r>
            <a:rPr lang="en-CA" sz="800" dirty="0"/>
            <a:t>© </a:t>
          </a:r>
          <a:r>
            <a:rPr lang="en-US" sz="800" dirty="0"/>
            <a:t>Canadian Institute for Health Information, 2015.</a:t>
          </a:r>
          <a:endParaRPr lang="en-CA" sz="800" dirty="0"/>
        </a:p>
      </cdr:txBody>
    </cdr:sp>
  </cdr:relSizeAnchor>
</c:userShapes>
</file>

<file path=ppt/drawings/drawing9.xml><?xml version="1.0" encoding="utf-8"?>
<c:userShapes xmlns:c="http://schemas.openxmlformats.org/drawingml/2006/chart">
  <cdr:relSizeAnchor xmlns:cdr="http://schemas.openxmlformats.org/drawingml/2006/chartDrawing">
    <cdr:from>
      <cdr:x>0.20112</cdr:x>
      <cdr:y>0</cdr:y>
    </cdr:from>
    <cdr:to>
      <cdr:x>0.30293</cdr:x>
      <cdr:y>0.0792</cdr:y>
    </cdr:to>
    <cdr:sp macro="" textlink="">
      <cdr:nvSpPr>
        <cdr:cNvPr id="3" name="TextBox 14"/>
        <cdr:cNvSpPr txBox="1"/>
      </cdr:nvSpPr>
      <cdr:spPr>
        <a:xfrm xmlns:a="http://schemas.openxmlformats.org/drawingml/2006/main">
          <a:off x="1532535" y="0"/>
          <a:ext cx="775792" cy="307777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CA" sz="1400" b="1" dirty="0" smtClean="0"/>
            <a:t>1975</a:t>
          </a:r>
        </a:p>
      </cdr:txBody>
    </cdr:sp>
  </cdr:relSizeAnchor>
  <cdr:relSizeAnchor xmlns:cdr="http://schemas.openxmlformats.org/drawingml/2006/chartDrawing">
    <cdr:from>
      <cdr:x>0.71958</cdr:x>
      <cdr:y>0</cdr:y>
    </cdr:from>
    <cdr:to>
      <cdr:x>0.80124</cdr:x>
      <cdr:y>0.0792</cdr:y>
    </cdr:to>
    <cdr:sp macro="" textlink="">
      <cdr:nvSpPr>
        <cdr:cNvPr id="4" name="Rectangle 3"/>
        <cdr:cNvSpPr/>
      </cdr:nvSpPr>
      <cdr:spPr>
        <a:xfrm xmlns:a="http://schemas.openxmlformats.org/drawingml/2006/main">
          <a:off x="5483195" y="0"/>
          <a:ext cx="622286" cy="307777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none">
          <a:spAutoFit/>
        </a:bodyPr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>
            <a:defRPr sz="2160" b="0" i="0" u="none" strike="noStrike" kern="1200" baseline="0">
              <a:solidFill>
                <a:srgbClr val="000000"/>
              </a:solidFill>
              <a:latin typeface="+mn-lt"/>
              <a:ea typeface="+mn-ea"/>
              <a:cs typeface="+mn-cs"/>
            </a:defRPr>
          </a:pPr>
          <a:r>
            <a:rPr lang="en-US" sz="1400" b="1" dirty="0" smtClean="0"/>
            <a:t>2015</a:t>
          </a:r>
          <a:r>
            <a:rPr lang="en-US" sz="1400" b="1" baseline="30000" dirty="0" smtClean="0"/>
            <a:t>f</a:t>
          </a:r>
          <a:endParaRPr lang="en-US" sz="1400" b="1" baseline="30000" dirty="0"/>
        </a:p>
      </cdr:txBody>
    </cdr:sp>
  </cdr:relSizeAnchor>
  <cdr:relSizeAnchor xmlns:cdr="http://schemas.openxmlformats.org/drawingml/2006/chartDrawing">
    <cdr:from>
      <cdr:x>0.67605</cdr:x>
      <cdr:y>0.95754</cdr:y>
    </cdr:from>
    <cdr:to>
      <cdr:x>1</cdr:x>
      <cdr:y>1</cdr:y>
    </cdr:to>
    <cdr:sp macro="" textlink="">
      <cdr:nvSpPr>
        <cdr:cNvPr id="5" name="TextBox 1"/>
        <cdr:cNvSpPr txBox="1"/>
      </cdr:nvSpPr>
      <cdr:spPr>
        <a:xfrm xmlns:a="http://schemas.openxmlformats.org/drawingml/2006/main">
          <a:off x="5278501" y="4152999"/>
          <a:ext cx="2468499" cy="165001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r"/>
          <a:r>
            <a:rPr lang="en-CA" sz="800" dirty="0"/>
            <a:t>© </a:t>
          </a:r>
          <a:r>
            <a:rPr lang="en-US" sz="800" dirty="0"/>
            <a:t>Canadian Institute for Health Information, 2015.</a:t>
          </a:r>
          <a:endParaRPr lang="en-CA" sz="800" dirty="0"/>
        </a:p>
      </cdr:txBody>
    </cdr:sp>
  </cdr:relSizeAnchor>
</c:userShapes>
</file>

<file path=ppt/drawings/drawing90.xml><?xml version="1.0" encoding="utf-8"?>
<c:userShapes xmlns:c="http://schemas.openxmlformats.org/drawingml/2006/chart">
  <cdr:relSizeAnchor xmlns:cdr="http://schemas.openxmlformats.org/drawingml/2006/chartDrawing">
    <cdr:from>
      <cdr:x>0.67605</cdr:x>
      <cdr:y>0.95989</cdr:y>
    </cdr:from>
    <cdr:to>
      <cdr:x>1</cdr:x>
      <cdr:y>1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5151502" y="4315464"/>
          <a:ext cx="2468499" cy="180336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r"/>
          <a:r>
            <a:rPr lang="en-CA" sz="800" dirty="0"/>
            <a:t>© </a:t>
          </a:r>
          <a:r>
            <a:rPr lang="en-US" sz="800" dirty="0"/>
            <a:t>Canadian Institute for Health Information, 2015.</a:t>
          </a:r>
          <a:endParaRPr lang="en-CA" sz="800" dirty="0"/>
        </a:p>
      </cdr:txBody>
    </cdr:sp>
  </cdr:relSizeAnchor>
</c:userShapes>
</file>

<file path=ppt/drawings/drawing91.xml><?xml version="1.0" encoding="utf-8"?>
<c:userShapes xmlns:c="http://schemas.openxmlformats.org/drawingml/2006/chart">
  <cdr:relSizeAnchor xmlns:cdr="http://schemas.openxmlformats.org/drawingml/2006/chartDrawing">
    <cdr:from>
      <cdr:x>0</cdr:x>
      <cdr:y>0.21053</cdr:y>
    </cdr:from>
    <cdr:to>
      <cdr:x>0.02988</cdr:x>
      <cdr:y>0.58341</cdr:y>
    </cdr:to>
    <cdr:sp macro="" textlink="">
      <cdr:nvSpPr>
        <cdr:cNvPr id="2" name="TextBox 1"/>
        <cdr:cNvSpPr txBox="1"/>
      </cdr:nvSpPr>
      <cdr:spPr>
        <a:xfrm xmlns:a="http://schemas.openxmlformats.org/drawingml/2006/main" rot="16200000">
          <a:off x="-1381739" y="1610341"/>
          <a:ext cx="1619567" cy="227686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 rtl="0"/>
          <a:r>
            <a:rPr lang="en-CA" sz="1200" dirty="0" smtClean="0">
              <a:solidFill>
                <a:schemeClr val="tx1"/>
              </a:solidFill>
            </a:rPr>
            <a:t> Billions of dollars</a:t>
          </a:r>
        </a:p>
        <a:p xmlns:a="http://schemas.openxmlformats.org/drawingml/2006/main">
          <a:endParaRPr lang="en-CA" sz="1200" dirty="0">
            <a:solidFill>
              <a:schemeClr val="tx1"/>
            </a:solidFill>
          </a:endParaRPr>
        </a:p>
      </cdr:txBody>
    </cdr:sp>
  </cdr:relSizeAnchor>
  <cdr:relSizeAnchor xmlns:cdr="http://schemas.openxmlformats.org/drawingml/2006/chartDrawing">
    <cdr:from>
      <cdr:x>0.67605</cdr:x>
      <cdr:y>0.95848</cdr:y>
    </cdr:from>
    <cdr:to>
      <cdr:x>1</cdr:x>
      <cdr:y>1</cdr:y>
    </cdr:to>
    <cdr:sp macro="" textlink="">
      <cdr:nvSpPr>
        <cdr:cNvPr id="3" name="TextBox 1"/>
        <cdr:cNvSpPr txBox="1"/>
      </cdr:nvSpPr>
      <cdr:spPr>
        <a:xfrm xmlns:a="http://schemas.openxmlformats.org/drawingml/2006/main">
          <a:off x="5151502" y="4163064"/>
          <a:ext cx="2468499" cy="180336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r"/>
          <a:r>
            <a:rPr lang="en-CA" sz="800" dirty="0"/>
            <a:t>© </a:t>
          </a:r>
          <a:r>
            <a:rPr lang="en-US" sz="800" dirty="0"/>
            <a:t>Canadian Institute for Health Information, 2015.</a:t>
          </a:r>
          <a:endParaRPr lang="en-CA" sz="800" dirty="0"/>
        </a:p>
      </cdr:txBody>
    </cdr:sp>
  </cdr:relSizeAnchor>
</c:userShapes>
</file>

<file path=ppt/drawings/drawing92.xml><?xml version="1.0" encoding="utf-8"?>
<c:userShapes xmlns:c="http://schemas.openxmlformats.org/drawingml/2006/chart">
  <cdr:relSizeAnchor xmlns:cdr="http://schemas.openxmlformats.org/drawingml/2006/chartDrawing">
    <cdr:from>
      <cdr:x>0.215</cdr:x>
      <cdr:y>0.01507</cdr:y>
    </cdr:from>
    <cdr:to>
      <cdr:x>0.76109</cdr:x>
      <cdr:y>0.08621</cdr:y>
    </cdr:to>
    <cdr:sp macro="" textlink="">
      <cdr:nvSpPr>
        <cdr:cNvPr id="4" name="TextBox 1"/>
        <cdr:cNvSpPr txBox="1"/>
      </cdr:nvSpPr>
      <cdr:spPr>
        <a:xfrm xmlns:a="http://schemas.openxmlformats.org/drawingml/2006/main">
          <a:off x="1654683" y="66603"/>
          <a:ext cx="4202817" cy="314397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CA" sz="1400" b="1" dirty="0" smtClean="0">
              <a:solidFill>
                <a:schemeClr val="tx1"/>
              </a:solidFill>
            </a:rPr>
            <a:t>Total P/T health spending per capita, 2013</a:t>
          </a:r>
        </a:p>
      </cdr:txBody>
    </cdr:sp>
  </cdr:relSizeAnchor>
  <cdr:relSizeAnchor xmlns:cdr="http://schemas.openxmlformats.org/drawingml/2006/chartDrawing">
    <cdr:from>
      <cdr:x>0</cdr:x>
      <cdr:y>0.32203</cdr:y>
    </cdr:from>
    <cdr:to>
      <cdr:x>0.03697</cdr:x>
      <cdr:y>0.47291</cdr:y>
    </cdr:to>
    <cdr:sp macro="" textlink="">
      <cdr:nvSpPr>
        <cdr:cNvPr id="6" name="TextBox 1"/>
        <cdr:cNvSpPr txBox="1"/>
      </cdr:nvSpPr>
      <cdr:spPr>
        <a:xfrm xmlns:a="http://schemas.openxmlformats.org/drawingml/2006/main" rot="16200000">
          <a:off x="-882684" y="1644685"/>
          <a:ext cx="678305" cy="284536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 rtl="0"/>
          <a:r>
            <a:rPr lang="en-CA" sz="1200" dirty="0" smtClean="0"/>
            <a:t>Dollars</a:t>
          </a:r>
        </a:p>
        <a:p xmlns:a="http://schemas.openxmlformats.org/drawingml/2006/main">
          <a:endParaRPr lang="en-CA" sz="1200" dirty="0"/>
        </a:p>
      </cdr:txBody>
    </cdr:sp>
  </cdr:relSizeAnchor>
  <cdr:relSizeAnchor xmlns:cdr="http://schemas.openxmlformats.org/drawingml/2006/chartDrawing">
    <cdr:from>
      <cdr:x>0.67926</cdr:x>
      <cdr:y>0.95989</cdr:y>
    </cdr:from>
    <cdr:to>
      <cdr:x>1</cdr:x>
      <cdr:y>1</cdr:y>
    </cdr:to>
    <cdr:sp macro="" textlink="">
      <cdr:nvSpPr>
        <cdr:cNvPr id="7" name="TextBox 1"/>
        <cdr:cNvSpPr txBox="1"/>
      </cdr:nvSpPr>
      <cdr:spPr>
        <a:xfrm xmlns:a="http://schemas.openxmlformats.org/drawingml/2006/main">
          <a:off x="5227700" y="4315464"/>
          <a:ext cx="2468499" cy="180336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r"/>
          <a:r>
            <a:rPr lang="en-CA" sz="800" dirty="0"/>
            <a:t>© </a:t>
          </a:r>
          <a:r>
            <a:rPr lang="en-US" sz="800" dirty="0"/>
            <a:t>Canadian Institute for Health Information, 2015.</a:t>
          </a:r>
          <a:endParaRPr lang="en-CA" sz="800" dirty="0"/>
        </a:p>
      </cdr:txBody>
    </cdr:sp>
  </cdr:relSizeAnchor>
</c:userShapes>
</file>

<file path=ppt/drawings/drawing93.xml><?xml version="1.0" encoding="utf-8"?>
<c:userShapes xmlns:c="http://schemas.openxmlformats.org/drawingml/2006/chart">
  <cdr:relSizeAnchor xmlns:cdr="http://schemas.openxmlformats.org/drawingml/2006/chartDrawing">
    <cdr:from>
      <cdr:x>0.67605</cdr:x>
      <cdr:y>0.95931</cdr:y>
    </cdr:from>
    <cdr:to>
      <cdr:x>1</cdr:x>
      <cdr:y>1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5616575" y="4802257"/>
          <a:ext cx="2667000" cy="201543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r"/>
          <a:r>
            <a:rPr lang="en-CA" sz="800" dirty="0"/>
            <a:t>© </a:t>
          </a:r>
          <a:r>
            <a:rPr lang="en-US" sz="800" dirty="0"/>
            <a:t>Canadian Institute for Health Information, 2015.</a:t>
          </a:r>
          <a:endParaRPr lang="en-CA" sz="800" dirty="0"/>
        </a:p>
      </cdr:txBody>
    </cdr:sp>
  </cdr:relSizeAnchor>
</c:userShapes>
</file>

<file path=ppt/drawings/drawing94.xml><?xml version="1.0" encoding="utf-8"?>
<c:userShapes xmlns:c="http://schemas.openxmlformats.org/drawingml/2006/chart">
  <cdr:relSizeAnchor xmlns:cdr="http://schemas.openxmlformats.org/drawingml/2006/chartDrawing">
    <cdr:from>
      <cdr:x>0.13504</cdr:x>
      <cdr:y>0.14531</cdr:y>
    </cdr:from>
    <cdr:to>
      <cdr:x>0.2022</cdr:x>
      <cdr:y>0.19615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1070202" y="631124"/>
          <a:ext cx="532229" cy="220818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CA" sz="1200" dirty="0" smtClean="0"/>
            <a:t>5.9%</a:t>
          </a:r>
          <a:endParaRPr lang="en-CA" sz="1200" dirty="0"/>
        </a:p>
      </cdr:txBody>
    </cdr:sp>
  </cdr:relSizeAnchor>
  <cdr:relSizeAnchor xmlns:cdr="http://schemas.openxmlformats.org/drawingml/2006/chartDrawing">
    <cdr:from>
      <cdr:x>0.3653</cdr:x>
      <cdr:y>0.04362</cdr:y>
    </cdr:from>
    <cdr:to>
      <cdr:x>0.43246</cdr:x>
      <cdr:y>0.09446</cdr:y>
    </cdr:to>
    <cdr:sp macro="" textlink="">
      <cdr:nvSpPr>
        <cdr:cNvPr id="3" name="TextBox 1"/>
        <cdr:cNvSpPr txBox="1"/>
      </cdr:nvSpPr>
      <cdr:spPr>
        <a:xfrm xmlns:a="http://schemas.openxmlformats.org/drawingml/2006/main">
          <a:off x="2894966" y="189444"/>
          <a:ext cx="532230" cy="220818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CA" sz="1200" dirty="0" smtClean="0"/>
            <a:t>7.0%</a:t>
          </a:r>
          <a:endParaRPr lang="en-CA" sz="1200" dirty="0"/>
        </a:p>
      </cdr:txBody>
    </cdr:sp>
  </cdr:relSizeAnchor>
  <cdr:relSizeAnchor xmlns:cdr="http://schemas.openxmlformats.org/drawingml/2006/chartDrawing">
    <cdr:from>
      <cdr:x>0.59557</cdr:x>
      <cdr:y>0.09446</cdr:y>
    </cdr:from>
    <cdr:to>
      <cdr:x>0.66273</cdr:x>
      <cdr:y>0.14531</cdr:y>
    </cdr:to>
    <cdr:sp macro="" textlink="">
      <cdr:nvSpPr>
        <cdr:cNvPr id="4" name="TextBox 1"/>
        <cdr:cNvSpPr txBox="1"/>
      </cdr:nvSpPr>
      <cdr:spPr>
        <a:xfrm xmlns:a="http://schemas.openxmlformats.org/drawingml/2006/main">
          <a:off x="4719810" y="410262"/>
          <a:ext cx="532229" cy="220862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CA" sz="1200" dirty="0" smtClean="0"/>
            <a:t>6.4%</a:t>
          </a:r>
          <a:endParaRPr lang="en-CA" sz="1200" dirty="0"/>
        </a:p>
      </cdr:txBody>
    </cdr:sp>
  </cdr:relSizeAnchor>
  <cdr:relSizeAnchor xmlns:cdr="http://schemas.openxmlformats.org/drawingml/2006/chartDrawing">
    <cdr:from>
      <cdr:x>0.82583</cdr:x>
      <cdr:y>0.22013</cdr:y>
    </cdr:from>
    <cdr:to>
      <cdr:x>0.89299</cdr:x>
      <cdr:y>0.27097</cdr:y>
    </cdr:to>
    <cdr:sp macro="" textlink="">
      <cdr:nvSpPr>
        <cdr:cNvPr id="5" name="TextBox 1"/>
        <cdr:cNvSpPr txBox="1"/>
      </cdr:nvSpPr>
      <cdr:spPr>
        <a:xfrm xmlns:a="http://schemas.openxmlformats.org/drawingml/2006/main">
          <a:off x="6544574" y="956095"/>
          <a:ext cx="532230" cy="220818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CA" sz="1200" dirty="0" smtClean="0"/>
            <a:t>5.1%</a:t>
          </a:r>
          <a:endParaRPr lang="en-CA" sz="1200" dirty="0"/>
        </a:p>
      </cdr:txBody>
    </cdr:sp>
  </cdr:relSizeAnchor>
  <cdr:relSizeAnchor xmlns:cdr="http://schemas.openxmlformats.org/drawingml/2006/chartDrawing">
    <cdr:from>
      <cdr:x>0.67605</cdr:x>
      <cdr:y>0.95848</cdr:y>
    </cdr:from>
    <cdr:to>
      <cdr:x>1</cdr:x>
      <cdr:y>1</cdr:y>
    </cdr:to>
    <cdr:sp macro="" textlink="">
      <cdr:nvSpPr>
        <cdr:cNvPr id="6" name="TextBox 1"/>
        <cdr:cNvSpPr txBox="1"/>
      </cdr:nvSpPr>
      <cdr:spPr>
        <a:xfrm xmlns:a="http://schemas.openxmlformats.org/drawingml/2006/main">
          <a:off x="5357561" y="4163064"/>
          <a:ext cx="2567239" cy="180336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r"/>
          <a:r>
            <a:rPr lang="en-CA" sz="800" dirty="0"/>
            <a:t>© </a:t>
          </a:r>
          <a:r>
            <a:rPr lang="en-US" sz="800" dirty="0"/>
            <a:t>Canadian Institute for Health Information, 2015.</a:t>
          </a:r>
          <a:endParaRPr lang="en-CA" sz="800" dirty="0"/>
        </a:p>
      </cdr:txBody>
    </cdr:sp>
  </cdr:relSizeAnchor>
</c:userShapes>
</file>

<file path=ppt/drawings/drawing95.xml><?xml version="1.0" encoding="utf-8"?>
<c:userShapes xmlns:c="http://schemas.openxmlformats.org/drawingml/2006/chart">
  <cdr:relSizeAnchor xmlns:cdr="http://schemas.openxmlformats.org/drawingml/2006/chartDrawing">
    <cdr:from>
      <cdr:x>0.14809</cdr:x>
      <cdr:y>0.02941</cdr:y>
    </cdr:from>
    <cdr:to>
      <cdr:x>0.85152</cdr:x>
      <cdr:y>0.23529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1219200" y="152400"/>
          <a:ext cx="5791181" cy="1066788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endParaRPr lang="en-CA" sz="1200" b="1" dirty="0"/>
        </a:p>
      </cdr:txBody>
    </cdr:sp>
  </cdr:relSizeAnchor>
  <cdr:relSizeAnchor xmlns:cdr="http://schemas.openxmlformats.org/drawingml/2006/chartDrawing">
    <cdr:from>
      <cdr:x>0.67605</cdr:x>
      <cdr:y>0.9592</cdr:y>
    </cdr:from>
    <cdr:to>
      <cdr:x>1</cdr:x>
      <cdr:y>1</cdr:y>
    </cdr:to>
    <cdr:sp macro="" textlink="">
      <cdr:nvSpPr>
        <cdr:cNvPr id="4" name="TextBox 1"/>
        <cdr:cNvSpPr txBox="1"/>
      </cdr:nvSpPr>
      <cdr:spPr>
        <a:xfrm xmlns:a="http://schemas.openxmlformats.org/drawingml/2006/main">
          <a:off x="5151501" y="4239264"/>
          <a:ext cx="2468499" cy="180336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r"/>
          <a:r>
            <a:rPr lang="en-CA" sz="800" dirty="0"/>
            <a:t>© </a:t>
          </a:r>
          <a:r>
            <a:rPr lang="en-US" sz="800" dirty="0"/>
            <a:t>Canadian Institute for Health Information, 2015.</a:t>
          </a:r>
          <a:endParaRPr lang="en-CA" sz="800" dirty="0"/>
        </a:p>
      </cdr:txBody>
    </cdr:sp>
  </cdr:relSizeAnchor>
</c:userShapes>
</file>

<file path=ppt/drawings/drawing96.xml><?xml version="1.0" encoding="utf-8"?>
<c:userShapes xmlns:c="http://schemas.openxmlformats.org/drawingml/2006/chart">
  <cdr:relSizeAnchor xmlns:cdr="http://schemas.openxmlformats.org/drawingml/2006/chartDrawing">
    <cdr:from>
      <cdr:x>0.1</cdr:x>
      <cdr:y>0</cdr:y>
    </cdr:from>
    <cdr:to>
      <cdr:x>0.93301</cdr:x>
      <cdr:y>0.06154</cdr:y>
    </cdr:to>
    <cdr:sp macro="" textlink="">
      <cdr:nvSpPr>
        <cdr:cNvPr id="3" name="TextBox 2"/>
        <cdr:cNvSpPr txBox="1"/>
      </cdr:nvSpPr>
      <cdr:spPr>
        <a:xfrm xmlns:a="http://schemas.openxmlformats.org/drawingml/2006/main">
          <a:off x="761999" y="-1219200"/>
          <a:ext cx="6347536" cy="281361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pPr algn="ctr" rtl="0"/>
          <a:r>
            <a:rPr lang="en-CA" sz="1400" b="1" dirty="0" smtClean="0">
              <a:solidFill>
                <a:schemeClr val="tx1"/>
              </a:solidFill>
            </a:rPr>
            <a:t>P/T government spending on health,</a:t>
          </a:r>
          <a:r>
            <a:rPr lang="en-CA" sz="1400" b="1" baseline="0" dirty="0" smtClean="0">
              <a:solidFill>
                <a:schemeClr val="tx1"/>
              </a:solidFill>
            </a:rPr>
            <a:t> </a:t>
          </a:r>
          <a:r>
            <a:rPr lang="en-CA" sz="1400" b="1" dirty="0" smtClean="0">
              <a:solidFill>
                <a:schemeClr val="tx1"/>
              </a:solidFill>
            </a:rPr>
            <a:t>per</a:t>
          </a:r>
          <a:r>
            <a:rPr lang="en-CA" sz="1400" b="1" baseline="0" dirty="0" smtClean="0">
              <a:solidFill>
                <a:schemeClr val="tx1"/>
              </a:solidFill>
            </a:rPr>
            <a:t> capita, in constant $</a:t>
          </a:r>
          <a:endParaRPr lang="en-CA" sz="1400" b="1" dirty="0" smtClean="0">
            <a:solidFill>
              <a:schemeClr val="tx1"/>
            </a:solidFill>
          </a:endParaRPr>
        </a:p>
      </cdr:txBody>
    </cdr:sp>
  </cdr:relSizeAnchor>
  <cdr:relSizeAnchor xmlns:cdr="http://schemas.openxmlformats.org/drawingml/2006/chartDrawing">
    <cdr:from>
      <cdr:x>0</cdr:x>
      <cdr:y>0.29825</cdr:y>
    </cdr:from>
    <cdr:to>
      <cdr:x>0.02776</cdr:x>
      <cdr:y>0.4598</cdr:y>
    </cdr:to>
    <cdr:sp macro="" textlink="">
      <cdr:nvSpPr>
        <cdr:cNvPr id="5" name="TextBox 1"/>
        <cdr:cNvSpPr txBox="1"/>
      </cdr:nvSpPr>
      <cdr:spPr>
        <a:xfrm xmlns:a="http://schemas.openxmlformats.org/drawingml/2006/main" rot="16200000">
          <a:off x="-930873" y="1540473"/>
          <a:ext cx="701677" cy="211531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 rtl="0"/>
          <a:r>
            <a:rPr lang="en-CA" sz="1200" dirty="0" smtClean="0"/>
            <a:t>Dollars</a:t>
          </a:r>
        </a:p>
        <a:p xmlns:a="http://schemas.openxmlformats.org/drawingml/2006/main">
          <a:endParaRPr lang="en-CA" sz="1200" dirty="0"/>
        </a:p>
      </cdr:txBody>
    </cdr:sp>
  </cdr:relSizeAnchor>
  <cdr:relSizeAnchor xmlns:cdr="http://schemas.openxmlformats.org/drawingml/2006/chartDrawing">
    <cdr:from>
      <cdr:x>0.67605</cdr:x>
      <cdr:y>0.96056</cdr:y>
    </cdr:from>
    <cdr:to>
      <cdr:x>1</cdr:x>
      <cdr:y>1</cdr:y>
    </cdr:to>
    <cdr:sp macro="" textlink="">
      <cdr:nvSpPr>
        <cdr:cNvPr id="6" name="TextBox 1"/>
        <cdr:cNvSpPr txBox="1"/>
      </cdr:nvSpPr>
      <cdr:spPr>
        <a:xfrm xmlns:a="http://schemas.openxmlformats.org/drawingml/2006/main">
          <a:off x="5151501" y="4391664"/>
          <a:ext cx="2468499" cy="180336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r"/>
          <a:r>
            <a:rPr lang="en-CA" sz="800" dirty="0"/>
            <a:t>© </a:t>
          </a:r>
          <a:r>
            <a:rPr lang="en-US" sz="800" dirty="0"/>
            <a:t>Canadian Institute for Health Information, 2015.</a:t>
          </a:r>
          <a:endParaRPr lang="en-CA" sz="800" dirty="0"/>
        </a:p>
      </cdr:txBody>
    </cdr:sp>
  </cdr:relSizeAnchor>
</c:userShapes>
</file>

<file path=ppt/drawings/drawing97.xml><?xml version="1.0" encoding="utf-8"?>
<c:userShapes xmlns:c="http://schemas.openxmlformats.org/drawingml/2006/chart">
  <cdr:relSizeAnchor xmlns:cdr="http://schemas.openxmlformats.org/drawingml/2006/chartDrawing">
    <cdr:from>
      <cdr:x>0.67926</cdr:x>
      <cdr:y>0.95697</cdr:y>
    </cdr:from>
    <cdr:to>
      <cdr:x>1</cdr:x>
      <cdr:y>1</cdr:y>
    </cdr:to>
    <cdr:sp macro="" textlink="">
      <cdr:nvSpPr>
        <cdr:cNvPr id="3" name="TextBox 1"/>
        <cdr:cNvSpPr txBox="1"/>
      </cdr:nvSpPr>
      <cdr:spPr>
        <a:xfrm xmlns:a="http://schemas.openxmlformats.org/drawingml/2006/main">
          <a:off x="5227701" y="4010664"/>
          <a:ext cx="2468499" cy="180336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r"/>
          <a:r>
            <a:rPr lang="en-CA" sz="800" dirty="0"/>
            <a:t>© </a:t>
          </a:r>
          <a:r>
            <a:rPr lang="en-US" sz="800" dirty="0"/>
            <a:t>Canadian Institute for Health Information, 2015.</a:t>
          </a:r>
          <a:endParaRPr lang="en-CA" sz="800" dirty="0"/>
        </a:p>
      </cdr:txBody>
    </cdr:sp>
  </cdr:relSizeAnchor>
</c:userShapes>
</file>

<file path=ppt/drawings/drawing98.xml><?xml version="1.0" encoding="utf-8"?>
<c:userShapes xmlns:c="http://schemas.openxmlformats.org/drawingml/2006/chart">
  <cdr:relSizeAnchor xmlns:cdr="http://schemas.openxmlformats.org/drawingml/2006/chartDrawing">
    <cdr:from>
      <cdr:x>0.67605</cdr:x>
      <cdr:y>0.9566</cdr:y>
    </cdr:from>
    <cdr:to>
      <cdr:x>1</cdr:x>
      <cdr:y>1</cdr:y>
    </cdr:to>
    <cdr:sp macro="" textlink="">
      <cdr:nvSpPr>
        <cdr:cNvPr id="3" name="TextBox 1"/>
        <cdr:cNvSpPr txBox="1"/>
      </cdr:nvSpPr>
      <cdr:spPr>
        <a:xfrm xmlns:a="http://schemas.openxmlformats.org/drawingml/2006/main">
          <a:off x="5151501" y="3974892"/>
          <a:ext cx="2468499" cy="180336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r"/>
          <a:r>
            <a:rPr lang="en-CA" sz="800" dirty="0"/>
            <a:t>© </a:t>
          </a:r>
          <a:r>
            <a:rPr lang="en-US" sz="800" dirty="0"/>
            <a:t>Canadian Institute for Health Information, 2015.</a:t>
          </a:r>
          <a:endParaRPr lang="en-CA" sz="800" dirty="0"/>
        </a:p>
      </cdr:txBody>
    </cdr:sp>
  </cdr:relSizeAnchor>
</c:userShapes>
</file>

<file path=ppt/drawings/drawing99.xml><?xml version="1.0" encoding="utf-8"?>
<c:userShapes xmlns:c="http://schemas.openxmlformats.org/drawingml/2006/chart">
  <cdr:relSizeAnchor xmlns:cdr="http://schemas.openxmlformats.org/drawingml/2006/chartDrawing">
    <cdr:from>
      <cdr:x>0.67605</cdr:x>
      <cdr:y>0.95931</cdr:y>
    </cdr:from>
    <cdr:to>
      <cdr:x>1</cdr:x>
      <cdr:y>1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5616575" y="4802257"/>
          <a:ext cx="2667000" cy="201543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r"/>
          <a:r>
            <a:rPr lang="en-CA" sz="800" dirty="0"/>
            <a:t>© </a:t>
          </a:r>
          <a:r>
            <a:rPr lang="en-US" sz="800" dirty="0"/>
            <a:t>Canadian Institute for Health Information, 2015.</a:t>
          </a:r>
          <a:endParaRPr lang="en-CA" sz="800" dirty="0"/>
        </a:p>
      </cdr:txBody>
    </cdr: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8" y="9119475"/>
            <a:ext cx="3169920" cy="480060"/>
          </a:xfrm>
          <a:prstGeom prst="rect">
            <a:avLst/>
          </a:prstGeom>
        </p:spPr>
        <p:txBody>
          <a:bodyPr vert="horz" lIns="96623" tIns="48311" rIns="96623" bIns="48311" rtlCol="0" anchor="b"/>
          <a:lstStyle>
            <a:lvl1pPr algn="r">
              <a:defRPr sz="1300"/>
            </a:lvl1pPr>
          </a:lstStyle>
          <a:p>
            <a:fld id="{F09CB400-3055-4A31-8617-05DD901D5A7C}" type="slidenum">
              <a:rPr lang="en-US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179269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23" tIns="48311" rIns="96623" bIns="48311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1"/>
            <a:ext cx="5852160" cy="4320540"/>
          </a:xfrm>
          <a:prstGeom prst="rect">
            <a:avLst/>
          </a:prstGeom>
        </p:spPr>
        <p:txBody>
          <a:bodyPr vert="horz" lIns="96623" tIns="48311" rIns="96623" bIns="48311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8" y="9119475"/>
            <a:ext cx="3169920" cy="480060"/>
          </a:xfrm>
          <a:prstGeom prst="rect">
            <a:avLst/>
          </a:prstGeom>
        </p:spPr>
        <p:txBody>
          <a:bodyPr vert="horz" lIns="96623" tIns="48311" rIns="96623" bIns="48311" rtlCol="0" anchor="b"/>
          <a:lstStyle>
            <a:lvl1pPr algn="r">
              <a:defRPr sz="13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E58747D6-994D-4A71-A977-6A4D8DAB1D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49674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defTabSz="914400" rtl="0" eaLnBrk="1" latinLnBrk="0" hangingPunct="1">
      <a:defRPr sz="12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defTabSz="914400" rtl="0" eaLnBrk="1" latinLnBrk="0" hangingPunct="1">
      <a:defRPr sz="12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defTabSz="914400" rtl="0" eaLnBrk="1" latinLnBrk="0" hangingPunct="1">
      <a:defRPr sz="12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defTabSz="914400" rtl="0" eaLnBrk="1" latinLnBrk="0" hangingPunct="1">
      <a:defRPr sz="12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8747D6-994D-4A71-A977-6A4D8DAB1D81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41626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CA" i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8747D6-994D-4A71-A977-6A4D8DAB1D81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14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8747D6-994D-4A71-A977-6A4D8DAB1D81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104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CA" dirty="0" smtClean="0"/>
              <a:t>The share</a:t>
            </a:r>
            <a:r>
              <a:rPr lang="en-CA" baseline="0" dirty="0" smtClean="0"/>
              <a:t> of health spending on seniors is lowest in Alberta, although it is increasing.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8747D6-994D-4A71-A977-6A4D8DAB1D81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105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1257300" y="719138"/>
            <a:ext cx="4800600" cy="3600450"/>
          </a:xfrm>
          <a:prstGeom prst="rect">
            <a:avLst/>
          </a:prstGeom>
          <a:noFill/>
          <a:ln>
            <a:miter lim="800000"/>
            <a:headEnd/>
            <a:tailEnd/>
          </a:ln>
        </p:spPr>
      </p:sp>
      <p:sp>
        <p:nvSpPr>
          <p:cNvPr id="7065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 smtClean="0"/>
          </a:p>
        </p:txBody>
      </p:sp>
      <p:sp>
        <p:nvSpPr>
          <p:cNvPr id="69636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defTabSz="932523" fontAlgn="base">
              <a:spcBef>
                <a:spcPct val="0"/>
              </a:spcBef>
              <a:spcAft>
                <a:spcPct val="0"/>
              </a:spcAft>
              <a:defRPr/>
            </a:pPr>
            <a:fld id="{AF88D814-CB6E-42D0-9685-10E87D897996}" type="slidenum">
              <a:rPr lang="en-US">
                <a:solidFill>
                  <a:prstClr val="black"/>
                </a:solidFill>
                <a:latin typeface="Calibri"/>
              </a:rPr>
              <a:pPr defTabSz="932523" fontAlgn="base">
                <a:spcBef>
                  <a:spcPct val="0"/>
                </a:spcBef>
                <a:spcAft>
                  <a:spcPct val="0"/>
                </a:spcAft>
                <a:defRPr/>
              </a:pPr>
              <a:t>106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8747D6-994D-4A71-A977-6A4D8DAB1D81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107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48439">
              <a:defRPr/>
            </a:pP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8747D6-994D-4A71-A977-6A4D8DAB1D81}" type="slidenum">
              <a:rPr lang="en-US" smtClean="0"/>
              <a:pPr/>
              <a:t>108</a:t>
            </a:fld>
            <a:endParaRPr lang="en-US" dirty="0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48439">
              <a:defRPr/>
            </a:pP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8747D6-994D-4A71-A977-6A4D8DAB1D81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109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1257300" y="719138"/>
            <a:ext cx="4800600" cy="3600450"/>
          </a:xfrm>
          <a:prstGeom prst="rect">
            <a:avLst/>
          </a:prstGeom>
          <a:noFill/>
          <a:ln>
            <a:miter lim="800000"/>
            <a:headEnd/>
            <a:tailEnd/>
          </a:ln>
        </p:spPr>
      </p:sp>
      <p:sp>
        <p:nvSpPr>
          <p:cNvPr id="7065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defTabSz="948439">
              <a:defRPr/>
            </a:pPr>
            <a:endParaRPr lang="en-CA" dirty="0"/>
          </a:p>
        </p:txBody>
      </p:sp>
      <p:sp>
        <p:nvSpPr>
          <p:cNvPr id="69636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defTabSz="932523" fontAlgn="base">
              <a:spcBef>
                <a:spcPct val="0"/>
              </a:spcBef>
              <a:spcAft>
                <a:spcPct val="0"/>
              </a:spcAft>
              <a:defRPr/>
            </a:pPr>
            <a:fld id="{AF88D814-CB6E-42D0-9685-10E87D897996}" type="slidenum">
              <a:rPr lang="en-US">
                <a:solidFill>
                  <a:prstClr val="black"/>
                </a:solidFill>
                <a:latin typeface="Calibri"/>
              </a:rPr>
              <a:pPr defTabSz="932523" fontAlgn="base">
                <a:spcBef>
                  <a:spcPct val="0"/>
                </a:spcBef>
                <a:spcAft>
                  <a:spcPct val="0"/>
                </a:spcAft>
                <a:defRPr/>
              </a:pPr>
              <a:t>110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8747D6-994D-4A71-A977-6A4D8DAB1D81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111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8747D6-994D-4A71-A977-6A4D8DAB1D81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112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1257300" y="719138"/>
            <a:ext cx="4800600" cy="3600450"/>
          </a:xfrm>
          <a:prstGeom prst="rect">
            <a:avLst/>
          </a:prstGeom>
          <a:noFill/>
          <a:ln>
            <a:miter lim="800000"/>
            <a:headEnd/>
            <a:tailEnd/>
          </a:ln>
        </p:spPr>
      </p:sp>
      <p:sp>
        <p:nvSpPr>
          <p:cNvPr id="7065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 smtClean="0"/>
          </a:p>
        </p:txBody>
      </p:sp>
      <p:sp>
        <p:nvSpPr>
          <p:cNvPr id="69636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defTabSz="932523" fontAlgn="base">
              <a:spcBef>
                <a:spcPct val="0"/>
              </a:spcBef>
              <a:spcAft>
                <a:spcPct val="0"/>
              </a:spcAft>
              <a:defRPr/>
            </a:pPr>
            <a:fld id="{AF88D814-CB6E-42D0-9685-10E87D897996}" type="slidenum">
              <a:rPr lang="en-US">
                <a:solidFill>
                  <a:prstClr val="black"/>
                </a:solidFill>
                <a:latin typeface="Calibri"/>
              </a:rPr>
              <a:pPr defTabSz="932523" fontAlgn="base">
                <a:spcBef>
                  <a:spcPct val="0"/>
                </a:spcBef>
                <a:spcAft>
                  <a:spcPct val="0"/>
                </a:spcAft>
                <a:defRPr/>
              </a:pPr>
              <a:t>113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CA" i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8747D6-994D-4A71-A977-6A4D8DAB1D81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15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8747D6-994D-4A71-A977-6A4D8DAB1D81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114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1257300" y="719138"/>
            <a:ext cx="4800600" cy="3600450"/>
          </a:xfrm>
          <a:prstGeom prst="rect">
            <a:avLst/>
          </a:prstGeom>
          <a:noFill/>
          <a:ln>
            <a:miter lim="800000"/>
            <a:headEnd/>
            <a:tailEnd/>
          </a:ln>
        </p:spPr>
      </p:sp>
      <p:sp>
        <p:nvSpPr>
          <p:cNvPr id="7065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 smtClean="0"/>
          </a:p>
        </p:txBody>
      </p:sp>
      <p:sp>
        <p:nvSpPr>
          <p:cNvPr id="69636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defTabSz="932523" fontAlgn="base">
              <a:spcBef>
                <a:spcPct val="0"/>
              </a:spcBef>
              <a:spcAft>
                <a:spcPct val="0"/>
              </a:spcAft>
              <a:defRPr/>
            </a:pPr>
            <a:fld id="{AF88D814-CB6E-42D0-9685-10E87D897996}" type="slidenum">
              <a:rPr lang="en-US">
                <a:solidFill>
                  <a:prstClr val="black"/>
                </a:solidFill>
                <a:latin typeface="Calibri"/>
              </a:rPr>
              <a:pPr defTabSz="932523" fontAlgn="base">
                <a:spcBef>
                  <a:spcPct val="0"/>
                </a:spcBef>
                <a:spcAft>
                  <a:spcPct val="0"/>
                </a:spcAft>
                <a:defRPr/>
              </a:pPr>
              <a:t>115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1257300" y="719138"/>
            <a:ext cx="4800600" cy="3600450"/>
          </a:xfrm>
          <a:prstGeom prst="rect">
            <a:avLst/>
          </a:prstGeom>
          <a:noFill/>
          <a:ln>
            <a:miter lim="800000"/>
            <a:headEnd/>
            <a:tailEnd/>
          </a:ln>
        </p:spPr>
      </p:sp>
      <p:sp>
        <p:nvSpPr>
          <p:cNvPr id="7065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 smtClean="0"/>
          </a:p>
        </p:txBody>
      </p:sp>
      <p:sp>
        <p:nvSpPr>
          <p:cNvPr id="69636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defTabSz="932523" fontAlgn="base">
              <a:spcBef>
                <a:spcPct val="0"/>
              </a:spcBef>
              <a:spcAft>
                <a:spcPct val="0"/>
              </a:spcAft>
              <a:defRPr/>
            </a:pPr>
            <a:fld id="{AF88D814-CB6E-42D0-9685-10E87D897996}" type="slidenum">
              <a:rPr lang="en-US">
                <a:solidFill>
                  <a:prstClr val="black"/>
                </a:solidFill>
                <a:latin typeface="Calibri"/>
              </a:rPr>
              <a:pPr defTabSz="932523" fontAlgn="base">
                <a:spcBef>
                  <a:spcPct val="0"/>
                </a:spcBef>
                <a:spcAft>
                  <a:spcPct val="0"/>
                </a:spcAft>
                <a:defRPr/>
              </a:pPr>
              <a:t>116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1257300" y="719138"/>
            <a:ext cx="4800600" cy="3600450"/>
          </a:xfrm>
          <a:prstGeom prst="rect">
            <a:avLst/>
          </a:prstGeom>
          <a:noFill/>
          <a:ln>
            <a:miter lim="800000"/>
            <a:headEnd/>
            <a:tailEnd/>
          </a:ln>
        </p:spPr>
      </p:sp>
      <p:sp>
        <p:nvSpPr>
          <p:cNvPr id="7065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 smtClean="0"/>
          </a:p>
        </p:txBody>
      </p:sp>
      <p:sp>
        <p:nvSpPr>
          <p:cNvPr id="69636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defTabSz="932523" fontAlgn="base">
              <a:spcBef>
                <a:spcPct val="0"/>
              </a:spcBef>
              <a:spcAft>
                <a:spcPct val="0"/>
              </a:spcAft>
              <a:defRPr/>
            </a:pPr>
            <a:fld id="{AF88D814-CB6E-42D0-9685-10E87D897996}" type="slidenum">
              <a:rPr lang="en-US">
                <a:solidFill>
                  <a:prstClr val="black"/>
                </a:solidFill>
                <a:latin typeface="Calibri"/>
              </a:rPr>
              <a:pPr defTabSz="932523" fontAlgn="base">
                <a:spcBef>
                  <a:spcPct val="0"/>
                </a:spcBef>
                <a:spcAft>
                  <a:spcPct val="0"/>
                </a:spcAft>
                <a:defRPr/>
              </a:pPr>
              <a:t>117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8747D6-994D-4A71-A977-6A4D8DAB1D81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118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8747D6-994D-4A71-A977-6A4D8DAB1D81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119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8747D6-994D-4A71-A977-6A4D8DAB1D81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120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CA" i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8747D6-994D-4A71-A977-6A4D8DAB1D81}" type="slidenum">
              <a:rPr lang="en-US" smtClean="0"/>
              <a:pPr/>
              <a:t>121</a:t>
            </a:fld>
            <a:endParaRPr lang="en-US" dirty="0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8747D6-994D-4A71-A977-6A4D8DAB1D81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122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i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8747D6-994D-4A71-A977-6A4D8DAB1D81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123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565644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CA" i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8747D6-994D-4A71-A977-6A4D8DAB1D81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16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i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372727B-500E-43E6-A0EC-7FC4392421A1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124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7787896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8747D6-994D-4A71-A977-6A4D8DAB1D81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125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i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8747D6-994D-4A71-A977-6A4D8DAB1D81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126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56564452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i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8747D6-994D-4A71-A977-6A4D8DAB1D81}" type="slidenum">
              <a:rPr lang="en-US" smtClean="0"/>
              <a:pPr/>
              <a:t>127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5693893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8747D6-994D-4A71-A977-6A4D8DAB1D81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128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96939605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8747D6-994D-4A71-A977-6A4D8DAB1D81}" type="slidenum">
              <a:rPr lang="en-US" smtClean="0"/>
              <a:pPr/>
              <a:t>129</a:t>
            </a:fld>
            <a:endParaRPr lang="en-US" dirty="0"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8747D6-994D-4A71-A977-6A4D8DAB1D81}" type="slidenum">
              <a:rPr lang="en-US" smtClean="0"/>
              <a:pPr/>
              <a:t>130</a:t>
            </a:fld>
            <a:endParaRPr lang="en-US" dirty="0"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8747D6-994D-4A71-A977-6A4D8DAB1D81}" type="slidenum">
              <a:rPr lang="en-US" smtClean="0"/>
              <a:pPr/>
              <a:t>131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1180842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CA" sz="19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8747D6-994D-4A71-A977-6A4D8DAB1D81}" type="slidenum">
              <a:rPr lang="en-US" smtClean="0"/>
              <a:pPr/>
              <a:t>132</a:t>
            </a:fld>
            <a:endParaRPr lang="en-US" dirty="0"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8747D6-994D-4A71-A977-6A4D8DAB1D81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133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CA" i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8747D6-994D-4A71-A977-6A4D8DAB1D81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17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8747D6-994D-4A71-A977-6A4D8DAB1D81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134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8747D6-994D-4A71-A977-6A4D8DAB1D81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135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8747D6-994D-4A71-A977-6A4D8DAB1D81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136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8747D6-994D-4A71-A977-6A4D8DAB1D81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137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8747D6-994D-4A71-A977-6A4D8DAB1D81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18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8747D6-994D-4A71-A977-6A4D8DAB1D81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19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8747D6-994D-4A71-A977-6A4D8DAB1D81}" type="slidenum">
              <a:rPr lang="en-US" smtClean="0"/>
              <a:pPr/>
              <a:t>20</a:t>
            </a:fld>
            <a:endParaRPr lang="en-US"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8747D6-994D-4A71-A977-6A4D8DAB1D81}" type="slidenum">
              <a:rPr lang="en-US" smtClean="0"/>
              <a:pPr/>
              <a:t>21</a:t>
            </a:fld>
            <a:endParaRPr lang="en-US"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i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8747D6-994D-4A71-A977-6A4D8DAB1D81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17580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8747D6-994D-4A71-A977-6A4D8DAB1D81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23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8747D6-994D-4A71-A977-6A4D8DAB1D81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5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8747D6-994D-4A71-A977-6A4D8DAB1D81}" type="slidenum">
              <a:rPr lang="en-US" smtClean="0"/>
              <a:pPr/>
              <a:t>24</a:t>
            </a:fld>
            <a:endParaRPr lang="en-US"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i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8747D6-994D-4A71-A977-6A4D8DAB1D81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569389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8747D6-994D-4A71-A977-6A4D8DAB1D81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26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i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8747D6-994D-4A71-A977-6A4D8DAB1D81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27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4569389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CA" i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8747D6-994D-4A71-A977-6A4D8DAB1D81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28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8747D6-994D-4A71-A977-6A4D8DAB1D81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29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8747D6-994D-4A71-A977-6A4D8DAB1D81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30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8747D6-994D-4A71-A977-6A4D8DAB1D81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569389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i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8747D6-994D-4A71-A977-6A4D8DAB1D81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569389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i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8747D6-994D-4A71-A977-6A4D8DAB1D81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17580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i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8747D6-994D-4A71-A977-6A4D8DAB1D81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290126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8747D6-994D-4A71-A977-6A4D8DAB1D81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34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8747D6-994D-4A71-A977-6A4D8DAB1D81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35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8747D6-994D-4A71-A977-6A4D8DAB1D81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36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8747D6-994D-4A71-A977-6A4D8DAB1D81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37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8747D6-994D-4A71-A977-6A4D8DAB1D81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38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8747D6-994D-4A71-A977-6A4D8DAB1D81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39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8747D6-994D-4A71-A977-6A4D8DAB1D81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40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8747D6-994D-4A71-A977-6A4D8DAB1D81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41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8747D6-994D-4A71-A977-6A4D8DAB1D81}" type="slidenum">
              <a:rPr lang="en-US" smtClean="0"/>
              <a:pPr/>
              <a:t>42</a:t>
            </a:fld>
            <a:endParaRPr lang="en-US" dirty="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8747D6-994D-4A71-A977-6A4D8DAB1D81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43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8747D6-994D-4A71-A977-6A4D8DAB1D81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679650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eaLnBrk="1" hangingPunct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8747D6-994D-4A71-A977-6A4D8DAB1D81}" type="slidenum">
              <a:rPr lang="en-US" smtClean="0"/>
              <a:pPr/>
              <a:t>44</a:t>
            </a:fld>
            <a:endParaRPr lang="en-US" dirty="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48439">
              <a:defRPr/>
            </a:pP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8747D6-994D-4A71-A977-6A4D8DAB1D81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45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1257300" y="719138"/>
            <a:ext cx="4800600" cy="3600450"/>
          </a:xfrm>
          <a:prstGeom prst="rect">
            <a:avLst/>
          </a:prstGeom>
          <a:noFill/>
          <a:ln>
            <a:miter lim="800000"/>
            <a:headEnd/>
            <a:tailEnd/>
          </a:ln>
        </p:spPr>
      </p:sp>
      <p:sp>
        <p:nvSpPr>
          <p:cNvPr id="7065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 smtClean="0"/>
          </a:p>
        </p:txBody>
      </p:sp>
      <p:sp>
        <p:nvSpPr>
          <p:cNvPr id="69636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defTabSz="932523" fontAlgn="base">
              <a:spcBef>
                <a:spcPct val="0"/>
              </a:spcBef>
              <a:spcAft>
                <a:spcPct val="0"/>
              </a:spcAft>
              <a:defRPr/>
            </a:pPr>
            <a:fld id="{AF88D814-CB6E-42D0-9685-10E87D897996}" type="slidenum">
              <a:rPr lang="en-US">
                <a:solidFill>
                  <a:prstClr val="black"/>
                </a:solidFill>
                <a:latin typeface="Calibri"/>
              </a:rPr>
              <a:pPr defTabSz="932523" fontAlgn="base">
                <a:spcBef>
                  <a:spcPct val="0"/>
                </a:spcBef>
                <a:spcAft>
                  <a:spcPct val="0"/>
                </a:spcAft>
                <a:defRPr/>
              </a:pPr>
              <a:t>46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8747D6-994D-4A71-A977-6A4D8DAB1D81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47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8747D6-994D-4A71-A977-6A4D8DAB1D81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48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1257300" y="719138"/>
            <a:ext cx="4800600" cy="3600450"/>
          </a:xfrm>
          <a:prstGeom prst="rect">
            <a:avLst/>
          </a:prstGeom>
          <a:noFill/>
          <a:ln>
            <a:miter lim="800000"/>
            <a:headEnd/>
            <a:tailEnd/>
          </a:ln>
        </p:spPr>
      </p:sp>
      <p:sp>
        <p:nvSpPr>
          <p:cNvPr id="7065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 smtClean="0"/>
          </a:p>
        </p:txBody>
      </p:sp>
      <p:sp>
        <p:nvSpPr>
          <p:cNvPr id="69636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defTabSz="932523" fontAlgn="base">
              <a:spcBef>
                <a:spcPct val="0"/>
              </a:spcBef>
              <a:spcAft>
                <a:spcPct val="0"/>
              </a:spcAft>
              <a:defRPr/>
            </a:pPr>
            <a:fld id="{AF88D814-CB6E-42D0-9685-10E87D897996}" type="slidenum">
              <a:rPr lang="en-US">
                <a:solidFill>
                  <a:prstClr val="black"/>
                </a:solidFill>
                <a:latin typeface="Calibri"/>
              </a:rPr>
              <a:pPr defTabSz="932523" fontAlgn="base">
                <a:spcBef>
                  <a:spcPct val="0"/>
                </a:spcBef>
                <a:spcAft>
                  <a:spcPct val="0"/>
                </a:spcAft>
                <a:defRPr/>
              </a:pPr>
              <a:t>49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8747D6-994D-4A71-A977-6A4D8DAB1D81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50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eaLnBrk="1" hangingPunct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8747D6-994D-4A71-A977-6A4D8DAB1D81}" type="slidenum">
              <a:rPr lang="en-US" smtClean="0"/>
              <a:pPr/>
              <a:t>51</a:t>
            </a:fld>
            <a:endParaRPr lang="en-US" dirty="0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48439">
              <a:defRPr/>
            </a:pP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8747D6-994D-4A71-A977-6A4D8DAB1D81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52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1257300" y="719138"/>
            <a:ext cx="4800600" cy="3600450"/>
          </a:xfrm>
          <a:prstGeom prst="rect">
            <a:avLst/>
          </a:prstGeom>
          <a:noFill/>
          <a:ln>
            <a:miter lim="800000"/>
            <a:headEnd/>
            <a:tailEnd/>
          </a:ln>
        </p:spPr>
      </p:sp>
      <p:sp>
        <p:nvSpPr>
          <p:cNvPr id="7065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 smtClean="0"/>
          </a:p>
        </p:txBody>
      </p:sp>
      <p:sp>
        <p:nvSpPr>
          <p:cNvPr id="69636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defTabSz="932523" fontAlgn="base">
              <a:spcBef>
                <a:spcPct val="0"/>
              </a:spcBef>
              <a:spcAft>
                <a:spcPct val="0"/>
              </a:spcAft>
              <a:defRPr/>
            </a:pPr>
            <a:fld id="{AF88D814-CB6E-42D0-9685-10E87D897996}" type="slidenum">
              <a:rPr lang="en-US">
                <a:solidFill>
                  <a:prstClr val="black"/>
                </a:solidFill>
                <a:latin typeface="Calibri"/>
              </a:rPr>
              <a:pPr defTabSz="932523" fontAlgn="base">
                <a:spcBef>
                  <a:spcPct val="0"/>
                </a:spcBef>
                <a:spcAft>
                  <a:spcPct val="0"/>
                </a:spcAft>
                <a:defRPr/>
              </a:pPr>
              <a:t>53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8747D6-994D-4A71-A977-6A4D8DAB1D81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351033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8747D6-994D-4A71-A977-6A4D8DAB1D81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54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8747D6-994D-4A71-A977-6A4D8DAB1D81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55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1257300" y="719138"/>
            <a:ext cx="4800600" cy="3600450"/>
          </a:xfrm>
          <a:prstGeom prst="rect">
            <a:avLst/>
          </a:prstGeom>
          <a:noFill/>
          <a:ln>
            <a:miter lim="800000"/>
            <a:headEnd/>
            <a:tailEnd/>
          </a:ln>
        </p:spPr>
      </p:sp>
      <p:sp>
        <p:nvSpPr>
          <p:cNvPr id="7065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 smtClean="0"/>
          </a:p>
        </p:txBody>
      </p:sp>
      <p:sp>
        <p:nvSpPr>
          <p:cNvPr id="69636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defTabSz="932523" fontAlgn="base">
              <a:spcBef>
                <a:spcPct val="0"/>
              </a:spcBef>
              <a:spcAft>
                <a:spcPct val="0"/>
              </a:spcAft>
              <a:defRPr/>
            </a:pPr>
            <a:fld id="{AF88D814-CB6E-42D0-9685-10E87D897996}" type="slidenum">
              <a:rPr lang="en-US">
                <a:solidFill>
                  <a:prstClr val="black"/>
                </a:solidFill>
                <a:latin typeface="Calibri"/>
              </a:rPr>
              <a:pPr defTabSz="932523" fontAlgn="base">
                <a:spcBef>
                  <a:spcPct val="0"/>
                </a:spcBef>
                <a:spcAft>
                  <a:spcPct val="0"/>
                </a:spcAft>
                <a:defRPr/>
              </a:pPr>
              <a:t>56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8747D6-994D-4A71-A977-6A4D8DAB1D81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57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eaLnBrk="1" hangingPunct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8747D6-994D-4A71-A977-6A4D8DAB1D81}" type="slidenum">
              <a:rPr lang="en-US" smtClean="0"/>
              <a:pPr/>
              <a:t>58</a:t>
            </a:fld>
            <a:endParaRPr lang="en-US" dirty="0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48439">
              <a:defRPr/>
            </a:pP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8747D6-994D-4A71-A977-6A4D8DAB1D81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59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1257300" y="719138"/>
            <a:ext cx="4800600" cy="3600450"/>
          </a:xfrm>
          <a:prstGeom prst="rect">
            <a:avLst/>
          </a:prstGeom>
          <a:noFill/>
          <a:ln>
            <a:miter lim="800000"/>
            <a:headEnd/>
            <a:tailEnd/>
          </a:ln>
        </p:spPr>
      </p:sp>
      <p:sp>
        <p:nvSpPr>
          <p:cNvPr id="7065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 smtClean="0"/>
          </a:p>
        </p:txBody>
      </p:sp>
      <p:sp>
        <p:nvSpPr>
          <p:cNvPr id="69636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defTabSz="932523" fontAlgn="base">
              <a:spcBef>
                <a:spcPct val="0"/>
              </a:spcBef>
              <a:spcAft>
                <a:spcPct val="0"/>
              </a:spcAft>
              <a:defRPr/>
            </a:pPr>
            <a:fld id="{AF88D814-CB6E-42D0-9685-10E87D897996}" type="slidenum">
              <a:rPr lang="en-US">
                <a:solidFill>
                  <a:prstClr val="black"/>
                </a:solidFill>
                <a:latin typeface="Calibri"/>
              </a:rPr>
              <a:pPr defTabSz="932523" fontAlgn="base">
                <a:spcBef>
                  <a:spcPct val="0"/>
                </a:spcBef>
                <a:spcAft>
                  <a:spcPct val="0"/>
                </a:spcAft>
                <a:defRPr/>
              </a:pPr>
              <a:t>60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8747D6-994D-4A71-A977-6A4D8DAB1D81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61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8747D6-994D-4A71-A977-6A4D8DAB1D81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62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1257300" y="719138"/>
            <a:ext cx="4800600" cy="3600450"/>
          </a:xfrm>
          <a:prstGeom prst="rect">
            <a:avLst/>
          </a:prstGeom>
          <a:noFill/>
          <a:ln>
            <a:miter lim="800000"/>
            <a:headEnd/>
            <a:tailEnd/>
          </a:ln>
        </p:spPr>
      </p:sp>
      <p:sp>
        <p:nvSpPr>
          <p:cNvPr id="7065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 smtClean="0"/>
          </a:p>
        </p:txBody>
      </p:sp>
      <p:sp>
        <p:nvSpPr>
          <p:cNvPr id="69636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defTabSz="932523" fontAlgn="base">
              <a:spcBef>
                <a:spcPct val="0"/>
              </a:spcBef>
              <a:spcAft>
                <a:spcPct val="0"/>
              </a:spcAft>
              <a:defRPr/>
            </a:pPr>
            <a:fld id="{AF88D814-CB6E-42D0-9685-10E87D897996}" type="slidenum">
              <a:rPr lang="en-US">
                <a:solidFill>
                  <a:prstClr val="black"/>
                </a:solidFill>
                <a:latin typeface="Calibri"/>
              </a:rPr>
              <a:pPr defTabSz="932523" fontAlgn="base">
                <a:spcBef>
                  <a:spcPct val="0"/>
                </a:spcBef>
                <a:spcAft>
                  <a:spcPct val="0"/>
                </a:spcAft>
                <a:defRPr/>
              </a:pPr>
              <a:t>63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8747D6-994D-4A71-A977-6A4D8DAB1D81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687328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8747D6-994D-4A71-A977-6A4D8DAB1D81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64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eaLnBrk="1" hangingPunct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8747D6-994D-4A71-A977-6A4D8DAB1D81}" type="slidenum">
              <a:rPr lang="en-US" smtClean="0"/>
              <a:pPr/>
              <a:t>65</a:t>
            </a:fld>
            <a:endParaRPr lang="en-US" dirty="0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48439">
              <a:defRPr/>
            </a:pP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8747D6-994D-4A71-A977-6A4D8DAB1D81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66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1257300" y="719138"/>
            <a:ext cx="4800600" cy="3600450"/>
          </a:xfrm>
          <a:prstGeom prst="rect">
            <a:avLst/>
          </a:prstGeom>
          <a:noFill/>
          <a:ln>
            <a:miter lim="800000"/>
            <a:headEnd/>
            <a:tailEnd/>
          </a:ln>
        </p:spPr>
      </p:sp>
      <p:sp>
        <p:nvSpPr>
          <p:cNvPr id="7065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defTabSz="948439">
              <a:defRPr/>
            </a:pPr>
            <a:endParaRPr lang="en-CA" dirty="0"/>
          </a:p>
        </p:txBody>
      </p:sp>
      <p:sp>
        <p:nvSpPr>
          <p:cNvPr id="69636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defTabSz="932523" fontAlgn="base">
              <a:spcBef>
                <a:spcPct val="0"/>
              </a:spcBef>
              <a:spcAft>
                <a:spcPct val="0"/>
              </a:spcAft>
              <a:defRPr/>
            </a:pPr>
            <a:fld id="{AF88D814-CB6E-42D0-9685-10E87D897996}" type="slidenum">
              <a:rPr lang="en-US">
                <a:solidFill>
                  <a:prstClr val="black"/>
                </a:solidFill>
                <a:latin typeface="Calibri"/>
              </a:rPr>
              <a:pPr defTabSz="932523" fontAlgn="base">
                <a:spcBef>
                  <a:spcPct val="0"/>
                </a:spcBef>
                <a:spcAft>
                  <a:spcPct val="0"/>
                </a:spcAft>
                <a:defRPr/>
              </a:pPr>
              <a:t>67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8747D6-994D-4A71-A977-6A4D8DAB1D81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68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8747D6-994D-4A71-A977-6A4D8DAB1D81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69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1257300" y="719138"/>
            <a:ext cx="4800600" cy="3600450"/>
          </a:xfrm>
          <a:prstGeom prst="rect">
            <a:avLst/>
          </a:prstGeom>
          <a:noFill/>
          <a:ln>
            <a:miter lim="800000"/>
            <a:headEnd/>
            <a:tailEnd/>
          </a:ln>
        </p:spPr>
      </p:sp>
      <p:sp>
        <p:nvSpPr>
          <p:cNvPr id="7065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 smtClean="0"/>
          </a:p>
        </p:txBody>
      </p:sp>
      <p:sp>
        <p:nvSpPr>
          <p:cNvPr id="69636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defTabSz="932523" fontAlgn="base">
              <a:spcBef>
                <a:spcPct val="0"/>
              </a:spcBef>
              <a:spcAft>
                <a:spcPct val="0"/>
              </a:spcAft>
              <a:defRPr/>
            </a:pPr>
            <a:fld id="{AF88D814-CB6E-42D0-9685-10E87D897996}" type="slidenum">
              <a:rPr lang="en-US">
                <a:solidFill>
                  <a:prstClr val="black"/>
                </a:solidFill>
                <a:latin typeface="Calibri"/>
              </a:rPr>
              <a:pPr defTabSz="932523" fontAlgn="base">
                <a:spcBef>
                  <a:spcPct val="0"/>
                </a:spcBef>
                <a:spcAft>
                  <a:spcPct val="0"/>
                </a:spcAft>
                <a:defRPr/>
              </a:pPr>
              <a:t>70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8747D6-994D-4A71-A977-6A4D8DAB1D81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71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eaLnBrk="1" hangingPunct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8747D6-994D-4A71-A977-6A4D8DAB1D81}" type="slidenum">
              <a:rPr lang="en-US" smtClean="0"/>
              <a:pPr/>
              <a:t>72</a:t>
            </a:fld>
            <a:endParaRPr lang="en-US" dirty="0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48439">
              <a:defRPr/>
            </a:pP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8747D6-994D-4A71-A977-6A4D8DAB1D81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73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8747D6-994D-4A71-A977-6A4D8DAB1D81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6804777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1257300" y="719138"/>
            <a:ext cx="4800600" cy="3600450"/>
          </a:xfrm>
          <a:prstGeom prst="rect">
            <a:avLst/>
          </a:prstGeom>
          <a:noFill/>
          <a:ln>
            <a:miter lim="800000"/>
            <a:headEnd/>
            <a:tailEnd/>
          </a:ln>
        </p:spPr>
      </p:sp>
      <p:sp>
        <p:nvSpPr>
          <p:cNvPr id="7065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defTabSz="948439">
              <a:defRPr/>
            </a:pPr>
            <a:endParaRPr lang="en-CA" dirty="0"/>
          </a:p>
        </p:txBody>
      </p:sp>
      <p:sp>
        <p:nvSpPr>
          <p:cNvPr id="69636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defTabSz="932523" fontAlgn="base">
              <a:spcBef>
                <a:spcPct val="0"/>
              </a:spcBef>
              <a:spcAft>
                <a:spcPct val="0"/>
              </a:spcAft>
              <a:defRPr/>
            </a:pPr>
            <a:fld id="{AF88D814-CB6E-42D0-9685-10E87D897996}" type="slidenum">
              <a:rPr lang="en-US">
                <a:solidFill>
                  <a:prstClr val="black"/>
                </a:solidFill>
                <a:latin typeface="Calibri"/>
              </a:rPr>
              <a:pPr defTabSz="932523" fontAlgn="base">
                <a:spcBef>
                  <a:spcPct val="0"/>
                </a:spcBef>
                <a:spcAft>
                  <a:spcPct val="0"/>
                </a:spcAft>
                <a:defRPr/>
              </a:pPr>
              <a:t>74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8747D6-994D-4A71-A977-6A4D8DAB1D81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75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8747D6-994D-4A71-A977-6A4D8DAB1D81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76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1257300" y="719138"/>
            <a:ext cx="4800600" cy="3600450"/>
          </a:xfrm>
          <a:prstGeom prst="rect">
            <a:avLst/>
          </a:prstGeom>
          <a:noFill/>
          <a:ln>
            <a:miter lim="800000"/>
            <a:headEnd/>
            <a:tailEnd/>
          </a:ln>
        </p:spPr>
      </p:sp>
      <p:sp>
        <p:nvSpPr>
          <p:cNvPr id="7065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 smtClean="0"/>
          </a:p>
        </p:txBody>
      </p:sp>
      <p:sp>
        <p:nvSpPr>
          <p:cNvPr id="69636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defTabSz="932523" fontAlgn="base">
              <a:spcBef>
                <a:spcPct val="0"/>
              </a:spcBef>
              <a:spcAft>
                <a:spcPct val="0"/>
              </a:spcAft>
              <a:defRPr/>
            </a:pPr>
            <a:fld id="{AF88D814-CB6E-42D0-9685-10E87D897996}" type="slidenum">
              <a:rPr lang="en-US">
                <a:solidFill>
                  <a:prstClr val="black"/>
                </a:solidFill>
                <a:latin typeface="Calibri"/>
              </a:rPr>
              <a:pPr defTabSz="932523" fontAlgn="base">
                <a:spcBef>
                  <a:spcPct val="0"/>
                </a:spcBef>
                <a:spcAft>
                  <a:spcPct val="0"/>
                </a:spcAft>
                <a:defRPr/>
              </a:pPr>
              <a:t>77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i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8747D6-994D-4A71-A977-6A4D8DAB1D81}" type="slidenum">
              <a:rPr lang="en-US" smtClean="0"/>
              <a:pPr/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5693893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8747D6-994D-4A71-A977-6A4D8DAB1D81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79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eaLnBrk="1" hangingPunct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8747D6-994D-4A71-A977-6A4D8DAB1D81}" type="slidenum">
              <a:rPr lang="en-US" smtClean="0"/>
              <a:pPr/>
              <a:t>80</a:t>
            </a:fld>
            <a:endParaRPr lang="en-US" dirty="0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48439">
              <a:defRPr/>
            </a:pP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8747D6-994D-4A71-A977-6A4D8DAB1D81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81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1257300" y="719138"/>
            <a:ext cx="4800600" cy="3600450"/>
          </a:xfrm>
          <a:prstGeom prst="rect">
            <a:avLst/>
          </a:prstGeom>
          <a:noFill/>
          <a:ln>
            <a:miter lim="800000"/>
            <a:headEnd/>
            <a:tailEnd/>
          </a:ln>
        </p:spPr>
      </p:sp>
      <p:sp>
        <p:nvSpPr>
          <p:cNvPr id="7065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defTabSz="948439">
              <a:defRPr/>
            </a:pPr>
            <a:endParaRPr lang="en-CA" dirty="0"/>
          </a:p>
        </p:txBody>
      </p:sp>
      <p:sp>
        <p:nvSpPr>
          <p:cNvPr id="69636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defTabSz="932523" fontAlgn="base">
              <a:spcBef>
                <a:spcPct val="0"/>
              </a:spcBef>
              <a:spcAft>
                <a:spcPct val="0"/>
              </a:spcAft>
              <a:defRPr/>
            </a:pPr>
            <a:fld id="{AF88D814-CB6E-42D0-9685-10E87D897996}" type="slidenum">
              <a:rPr lang="en-US">
                <a:solidFill>
                  <a:prstClr val="black"/>
                </a:solidFill>
                <a:latin typeface="Calibri"/>
              </a:rPr>
              <a:pPr defTabSz="932523" fontAlgn="base">
                <a:spcBef>
                  <a:spcPct val="0"/>
                </a:spcBef>
                <a:spcAft>
                  <a:spcPct val="0"/>
                </a:spcAft>
                <a:defRPr/>
              </a:pPr>
              <a:t>82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8747D6-994D-4A71-A977-6A4D8DAB1D81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83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8747D6-994D-4A71-A977-6A4D8DAB1D81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0802640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48439">
              <a:defRPr/>
            </a:pP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8747D6-994D-4A71-A977-6A4D8DAB1D81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84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1257300" y="719138"/>
            <a:ext cx="4800600" cy="3600450"/>
          </a:xfrm>
          <a:prstGeom prst="rect">
            <a:avLst/>
          </a:prstGeom>
          <a:noFill/>
          <a:ln>
            <a:miter lim="800000"/>
            <a:headEnd/>
            <a:tailEnd/>
          </a:ln>
        </p:spPr>
      </p:sp>
      <p:sp>
        <p:nvSpPr>
          <p:cNvPr id="7065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 smtClean="0"/>
          </a:p>
        </p:txBody>
      </p:sp>
      <p:sp>
        <p:nvSpPr>
          <p:cNvPr id="69636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defTabSz="932523" fontAlgn="base">
              <a:spcBef>
                <a:spcPct val="0"/>
              </a:spcBef>
              <a:spcAft>
                <a:spcPct val="0"/>
              </a:spcAft>
              <a:defRPr/>
            </a:pPr>
            <a:fld id="{AF88D814-CB6E-42D0-9685-10E87D897996}" type="slidenum">
              <a:rPr lang="en-US">
                <a:solidFill>
                  <a:prstClr val="black"/>
                </a:solidFill>
                <a:latin typeface="Calibri"/>
              </a:rPr>
              <a:pPr defTabSz="932523" fontAlgn="base">
                <a:spcBef>
                  <a:spcPct val="0"/>
                </a:spcBef>
                <a:spcAft>
                  <a:spcPct val="0"/>
                </a:spcAft>
                <a:defRPr/>
              </a:pPr>
              <a:t>85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8747D6-994D-4A71-A977-6A4D8DAB1D81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86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eaLnBrk="1" hangingPunct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8747D6-994D-4A71-A977-6A4D8DAB1D81}" type="slidenum">
              <a:rPr lang="en-US" smtClean="0"/>
              <a:pPr/>
              <a:t>87</a:t>
            </a:fld>
            <a:endParaRPr lang="en-US" dirty="0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48439">
              <a:defRPr/>
            </a:pP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8747D6-994D-4A71-A977-6A4D8DAB1D81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88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1257300" y="719138"/>
            <a:ext cx="4800600" cy="3600450"/>
          </a:xfrm>
          <a:prstGeom prst="rect">
            <a:avLst/>
          </a:prstGeom>
          <a:noFill/>
          <a:ln>
            <a:miter lim="800000"/>
            <a:headEnd/>
            <a:tailEnd/>
          </a:ln>
        </p:spPr>
      </p:sp>
      <p:sp>
        <p:nvSpPr>
          <p:cNvPr id="7065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defTabSz="948439">
              <a:defRPr/>
            </a:pPr>
            <a:endParaRPr lang="en-CA" dirty="0"/>
          </a:p>
        </p:txBody>
      </p:sp>
      <p:sp>
        <p:nvSpPr>
          <p:cNvPr id="69636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defTabSz="932523" fontAlgn="base">
              <a:spcBef>
                <a:spcPct val="0"/>
              </a:spcBef>
              <a:spcAft>
                <a:spcPct val="0"/>
              </a:spcAft>
              <a:defRPr/>
            </a:pPr>
            <a:fld id="{AF88D814-CB6E-42D0-9685-10E87D897996}" type="slidenum">
              <a:rPr lang="en-US">
                <a:solidFill>
                  <a:prstClr val="black"/>
                </a:solidFill>
                <a:latin typeface="Calibri"/>
              </a:rPr>
              <a:pPr defTabSz="932523" fontAlgn="base">
                <a:spcBef>
                  <a:spcPct val="0"/>
                </a:spcBef>
                <a:spcAft>
                  <a:spcPct val="0"/>
                </a:spcAft>
                <a:defRPr/>
              </a:pPr>
              <a:t>89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8747D6-994D-4A71-A977-6A4D8DAB1D81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90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8747D6-994D-4A71-A977-6A4D8DAB1D81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91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1257300" y="719138"/>
            <a:ext cx="4800600" cy="3600450"/>
          </a:xfrm>
          <a:prstGeom prst="rect">
            <a:avLst/>
          </a:prstGeom>
          <a:noFill/>
          <a:ln>
            <a:miter lim="800000"/>
            <a:headEnd/>
            <a:tailEnd/>
          </a:ln>
        </p:spPr>
      </p:sp>
      <p:sp>
        <p:nvSpPr>
          <p:cNvPr id="7065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 smtClean="0"/>
          </a:p>
        </p:txBody>
      </p:sp>
      <p:sp>
        <p:nvSpPr>
          <p:cNvPr id="69636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defTabSz="932523" fontAlgn="base">
              <a:spcBef>
                <a:spcPct val="0"/>
              </a:spcBef>
              <a:spcAft>
                <a:spcPct val="0"/>
              </a:spcAft>
              <a:defRPr/>
            </a:pPr>
            <a:fld id="{AF88D814-CB6E-42D0-9685-10E87D897996}" type="slidenum">
              <a:rPr lang="en-US">
                <a:solidFill>
                  <a:prstClr val="black"/>
                </a:solidFill>
                <a:latin typeface="Calibri"/>
              </a:rPr>
              <a:pPr defTabSz="932523" fontAlgn="base">
                <a:spcBef>
                  <a:spcPct val="0"/>
                </a:spcBef>
                <a:spcAft>
                  <a:spcPct val="0"/>
                </a:spcAft>
                <a:defRPr/>
              </a:pPr>
              <a:t>92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8747D6-994D-4A71-A977-6A4D8DAB1D81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93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8747D6-994D-4A71-A977-6A4D8DAB1D81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13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eaLnBrk="1" hangingPunct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8747D6-994D-4A71-A977-6A4D8DAB1D81}" type="slidenum">
              <a:rPr lang="en-US" smtClean="0"/>
              <a:pPr/>
              <a:t>94</a:t>
            </a:fld>
            <a:endParaRPr lang="en-US" dirty="0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48439">
              <a:defRPr/>
            </a:pP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8747D6-994D-4A71-A977-6A4D8DAB1D81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95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1257300" y="719138"/>
            <a:ext cx="4800600" cy="3600450"/>
          </a:xfrm>
          <a:prstGeom prst="rect">
            <a:avLst/>
          </a:prstGeom>
          <a:noFill/>
          <a:ln>
            <a:miter lim="800000"/>
            <a:headEnd/>
            <a:tailEnd/>
          </a:ln>
        </p:spPr>
      </p:sp>
      <p:sp>
        <p:nvSpPr>
          <p:cNvPr id="7065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defTabSz="948439">
              <a:defRPr/>
            </a:pPr>
            <a:endParaRPr lang="en-CA" dirty="0"/>
          </a:p>
        </p:txBody>
      </p:sp>
      <p:sp>
        <p:nvSpPr>
          <p:cNvPr id="69636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defTabSz="932523" fontAlgn="base">
              <a:spcBef>
                <a:spcPct val="0"/>
              </a:spcBef>
              <a:spcAft>
                <a:spcPct val="0"/>
              </a:spcAft>
              <a:defRPr/>
            </a:pPr>
            <a:fld id="{AF88D814-CB6E-42D0-9685-10E87D897996}" type="slidenum">
              <a:rPr lang="en-US">
                <a:solidFill>
                  <a:prstClr val="black"/>
                </a:solidFill>
                <a:latin typeface="Calibri"/>
              </a:rPr>
              <a:pPr defTabSz="932523" fontAlgn="base">
                <a:spcBef>
                  <a:spcPct val="0"/>
                </a:spcBef>
                <a:spcAft>
                  <a:spcPct val="0"/>
                </a:spcAft>
                <a:defRPr/>
              </a:pPr>
              <a:t>96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8747D6-994D-4A71-A977-6A4D8DAB1D81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97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8747D6-994D-4A71-A977-6A4D8DAB1D81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98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1257300" y="719138"/>
            <a:ext cx="4800600" cy="3600450"/>
          </a:xfrm>
          <a:prstGeom prst="rect">
            <a:avLst/>
          </a:prstGeom>
          <a:noFill/>
          <a:ln>
            <a:miter lim="800000"/>
            <a:headEnd/>
            <a:tailEnd/>
          </a:ln>
        </p:spPr>
      </p:sp>
      <p:sp>
        <p:nvSpPr>
          <p:cNvPr id="7065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 smtClean="0"/>
          </a:p>
        </p:txBody>
      </p:sp>
      <p:sp>
        <p:nvSpPr>
          <p:cNvPr id="69636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defTabSz="932523" fontAlgn="base">
              <a:spcBef>
                <a:spcPct val="0"/>
              </a:spcBef>
              <a:spcAft>
                <a:spcPct val="0"/>
              </a:spcAft>
              <a:defRPr/>
            </a:pPr>
            <a:fld id="{AF88D814-CB6E-42D0-9685-10E87D897996}" type="slidenum">
              <a:rPr lang="en-US">
                <a:solidFill>
                  <a:prstClr val="black"/>
                </a:solidFill>
                <a:latin typeface="Calibri"/>
              </a:rPr>
              <a:pPr defTabSz="932523" fontAlgn="base">
                <a:spcBef>
                  <a:spcPct val="0"/>
                </a:spcBef>
                <a:spcAft>
                  <a:spcPct val="0"/>
                </a:spcAft>
                <a:defRPr/>
              </a:pPr>
              <a:t>99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8747D6-994D-4A71-A977-6A4D8DAB1D81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100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eaLnBrk="1" hangingPunct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8747D6-994D-4A71-A977-6A4D8DAB1D81}" type="slidenum">
              <a:rPr lang="en-US" smtClean="0"/>
              <a:pPr/>
              <a:t>101</a:t>
            </a:fld>
            <a:endParaRPr lang="en-US" dirty="0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48439">
              <a:defRPr/>
            </a:pP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8747D6-994D-4A71-A977-6A4D8DAB1D81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102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1257300" y="719138"/>
            <a:ext cx="4800600" cy="3600450"/>
          </a:xfrm>
          <a:prstGeom prst="rect">
            <a:avLst/>
          </a:prstGeom>
          <a:noFill/>
          <a:ln>
            <a:miter lim="800000"/>
            <a:headEnd/>
            <a:tailEnd/>
          </a:ln>
        </p:spPr>
      </p:sp>
      <p:sp>
        <p:nvSpPr>
          <p:cNvPr id="7065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defTabSz="948439">
              <a:defRPr/>
            </a:pPr>
            <a:endParaRPr lang="en-CA" dirty="0"/>
          </a:p>
        </p:txBody>
      </p:sp>
      <p:sp>
        <p:nvSpPr>
          <p:cNvPr id="69636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defTabSz="932523" fontAlgn="base">
              <a:spcBef>
                <a:spcPct val="0"/>
              </a:spcBef>
              <a:spcAft>
                <a:spcPct val="0"/>
              </a:spcAft>
              <a:defRPr/>
            </a:pPr>
            <a:fld id="{AF88D814-CB6E-42D0-9685-10E87D897996}" type="slidenum">
              <a:rPr lang="en-US">
                <a:solidFill>
                  <a:prstClr val="black"/>
                </a:solidFill>
                <a:latin typeface="Calibri"/>
              </a:rPr>
              <a:pPr defTabSz="932523" fontAlgn="base">
                <a:spcBef>
                  <a:spcPct val="0"/>
                </a:spcBef>
                <a:spcAft>
                  <a:spcPct val="0"/>
                </a:spcAft>
                <a:defRPr/>
              </a:pPr>
              <a:t>103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591844" y="384048"/>
            <a:ext cx="7635240" cy="912089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>
              <a:defRPr lang="en-US" sz="2700" b="0" kern="1200" noProof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591844" y="1524000"/>
            <a:ext cx="8232648" cy="4953000"/>
          </a:xfrm>
        </p:spPr>
        <p:txBody>
          <a:bodyPr/>
          <a:lstStyle>
            <a:lvl1pPr>
              <a:buFont typeface="Arial" pitchFamily="34" charset="0"/>
              <a:buChar char="•"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8153400" y="6553200"/>
            <a:ext cx="990600" cy="304800"/>
          </a:xfrm>
        </p:spPr>
        <p:txBody>
          <a:bodyPr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5FCC756A-20BE-4B75-95FF-A00C9F1FCD09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>
          <a:xfrm>
            <a:off x="609600" y="6553200"/>
            <a:ext cx="7467600" cy="304800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endParaRPr lang="en-US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ntro/Conculs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new branding_pptINTRO&amp;CONCL-lines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828800" y="990600"/>
            <a:ext cx="5486400" cy="2911475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CA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8153400" y="6553200"/>
            <a:ext cx="990600" cy="304800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5FCC756A-20BE-4B75-95FF-A00C9F1FCD09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17" name="Picture 16" descr="cihi_4c_horizENG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56148" y="5756031"/>
            <a:ext cx="1562100" cy="7209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Title 15"/>
          <p:cNvSpPr>
            <a:spLocks noGrp="1"/>
          </p:cNvSpPr>
          <p:nvPr>
            <p:ph type="title"/>
          </p:nvPr>
        </p:nvSpPr>
        <p:spPr>
          <a:xfrm>
            <a:off x="1840992" y="3946555"/>
            <a:ext cx="5477256" cy="400110"/>
          </a:xfrm>
          <a:solidFill>
            <a:schemeClr val="tx1"/>
          </a:solidFill>
        </p:spPr>
        <p:txBody>
          <a:bodyPr anchor="t">
            <a:spAutoFit/>
          </a:bodyPr>
          <a:lstStyle>
            <a:lvl1pPr algn="l"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new branding_pptTITLE-lines.jp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8839200" cy="6858000"/>
          </a:xfrm>
          <a:prstGeom prst="rect">
            <a:avLst/>
          </a:prstGeom>
        </p:spPr>
      </p:pic>
      <p:sp>
        <p:nvSpPr>
          <p:cNvPr id="8" name="Rectangle 8"/>
          <p:cNvSpPr>
            <a:spLocks noChangeArrowheads="1"/>
          </p:cNvSpPr>
          <p:nvPr userDrawn="1"/>
        </p:nvSpPr>
        <p:spPr bwMode="auto">
          <a:xfrm>
            <a:off x="408373" y="1320800"/>
            <a:ext cx="1154097" cy="5178426"/>
          </a:xfrm>
          <a:prstGeom prst="rect">
            <a:avLst/>
          </a:prstGeom>
          <a:solidFill>
            <a:schemeClr val="accent5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905000" y="1923283"/>
            <a:ext cx="6324600" cy="1143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500" b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905000" y="3276600"/>
            <a:ext cx="6324600" cy="17526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 typeface="Arial" charset="0"/>
              <a:buNone/>
              <a:defRPr sz="25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18" name="Picture 9" descr="cihi_4c_horizENG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7730"/>
          <a:stretch>
            <a:fillRect/>
          </a:stretch>
        </p:blipFill>
        <p:spPr bwMode="auto">
          <a:xfrm>
            <a:off x="8305800" y="374650"/>
            <a:ext cx="481012" cy="844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8153400" y="6553200"/>
            <a:ext cx="990600" cy="304800"/>
          </a:xfrm>
        </p:spPr>
        <p:txBody>
          <a:bodyPr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5FCC756A-20BE-4B75-95FF-A00C9F1FCD09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>
          <a:xfrm>
            <a:off x="3581400" y="6553200"/>
            <a:ext cx="4495800" cy="3048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373" y="404711"/>
            <a:ext cx="1152144" cy="865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3234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591844" y="384048"/>
            <a:ext cx="7635240" cy="912089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>
              <a:defRPr lang="en-US" sz="2700" b="0" kern="1200" noProof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591844" y="1524000"/>
            <a:ext cx="8232648" cy="4953000"/>
          </a:xfrm>
        </p:spPr>
        <p:txBody>
          <a:bodyPr/>
          <a:lstStyle>
            <a:lvl1pPr>
              <a:buFont typeface="Arial" pitchFamily="34" charset="0"/>
              <a:buChar char="•"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8153400" y="6553200"/>
            <a:ext cx="990600" cy="304800"/>
          </a:xfrm>
        </p:spPr>
        <p:txBody>
          <a:bodyPr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5FCC756A-20BE-4B75-95FF-A00C9F1FCD09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75366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9" descr="cihi_4c_horizENG.png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7730"/>
          <a:stretch>
            <a:fillRect/>
          </a:stretch>
        </p:blipFill>
        <p:spPr bwMode="auto">
          <a:xfrm>
            <a:off x="8305800" y="374650"/>
            <a:ext cx="481012" cy="844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itle Placeholder 9"/>
          <p:cNvSpPr>
            <a:spLocks noGrp="1"/>
          </p:cNvSpPr>
          <p:nvPr>
            <p:ph type="title"/>
          </p:nvPr>
        </p:nvSpPr>
        <p:spPr>
          <a:xfrm>
            <a:off x="598464" y="384048"/>
            <a:ext cx="7631135" cy="914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idx="1"/>
          </p:nvPr>
        </p:nvSpPr>
        <p:spPr>
          <a:xfrm>
            <a:off x="598464" y="1524000"/>
            <a:ext cx="8232648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4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8153400" y="6553200"/>
            <a:ext cx="990600" cy="304800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5FCC756A-20BE-4B75-95FF-A00C9F1FCD0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609600" y="6553200"/>
            <a:ext cx="7467600" cy="304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© 2014 Canadian Institute for Health Information</a:t>
            </a:r>
            <a:endParaRPr lang="en-US" dirty="0" smtClean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5" r:id="rId1"/>
    <p:sldLayoutId id="2147483796" r:id="rId2"/>
    <p:sldLayoutId id="2147483797" r:id="rId3"/>
    <p:sldLayoutId id="2147483798" r:id="rId4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700" b="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000" b="1">
          <a:solidFill>
            <a:srgbClr val="6E6A12"/>
          </a:solidFill>
          <a:latin typeface="Arial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000" b="1">
          <a:solidFill>
            <a:srgbClr val="6E6A12"/>
          </a:solidFill>
          <a:latin typeface="Arial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000" b="1">
          <a:solidFill>
            <a:srgbClr val="6E6A12"/>
          </a:solidFill>
          <a:latin typeface="Arial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000" b="1">
          <a:solidFill>
            <a:srgbClr val="6E6A12"/>
          </a:solidFill>
          <a:latin typeface="Arial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000" b="1">
          <a:solidFill>
            <a:srgbClr val="6E6A12"/>
          </a:solidFill>
          <a:latin typeface="Arial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000" b="1">
          <a:solidFill>
            <a:srgbClr val="6E6A12"/>
          </a:solidFill>
          <a:latin typeface="Arial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000" b="1">
          <a:solidFill>
            <a:srgbClr val="6E6A12"/>
          </a:solidFill>
          <a:latin typeface="Arial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000" b="1">
          <a:solidFill>
            <a:srgbClr val="6E6A12"/>
          </a:solidFill>
          <a:latin typeface="Arial" pitchFamily="34" charset="0"/>
        </a:defRPr>
      </a:lvl9pPr>
    </p:titleStyle>
    <p:bodyStyle>
      <a:lvl1pPr marL="342900" indent="-342900" algn="l" rtl="0" eaLnBrk="1" fontAlgn="base" hangingPunct="1">
        <a:spcBef>
          <a:spcPct val="50000"/>
        </a:spcBef>
        <a:spcAft>
          <a:spcPct val="0"/>
        </a:spcAft>
        <a:buClrTx/>
        <a:buFont typeface="Arial" pitchFamily="34" charset="0"/>
        <a:buChar char="•"/>
        <a:defRPr sz="25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ts val="1200"/>
        </a:spcBef>
        <a:spcAft>
          <a:spcPct val="0"/>
        </a:spcAft>
        <a:buClrTx/>
        <a:buFont typeface="Arial" pitchFamily="34" charset="0"/>
        <a:buChar char="–"/>
        <a:defRPr sz="22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ts val="1200"/>
        </a:spcBef>
        <a:spcAft>
          <a:spcPct val="0"/>
        </a:spcAft>
        <a:buClrTx/>
        <a:buFont typeface="Arial" pitchFamily="34" charset="0"/>
        <a:buChar char="•"/>
        <a:defRPr sz="20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ts val="600"/>
        </a:spcBef>
        <a:spcAft>
          <a:spcPct val="0"/>
        </a:spcAft>
        <a:buClrTx/>
        <a:buFont typeface="Arial" pitchFamily="34" charset="0"/>
        <a:buChar char="–"/>
        <a:defRPr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ts val="600"/>
        </a:spcBef>
        <a:spcAft>
          <a:spcPct val="0"/>
        </a:spcAft>
        <a:buClrTx/>
        <a:buFont typeface="Arial" pitchFamily="34" charset="0"/>
        <a:buChar char="•"/>
        <a:defRPr sz="16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5000"/>
        </a:spcBef>
        <a:spcAft>
          <a:spcPct val="0"/>
        </a:spcAft>
        <a:buClr>
          <a:srgbClr val="007E64"/>
        </a:buClr>
        <a:buChar char="»"/>
        <a:defRPr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5000"/>
        </a:spcBef>
        <a:spcAft>
          <a:spcPct val="0"/>
        </a:spcAft>
        <a:buClr>
          <a:srgbClr val="007E64"/>
        </a:buClr>
        <a:buChar char="»"/>
        <a:defRPr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5000"/>
        </a:spcBef>
        <a:spcAft>
          <a:spcPct val="0"/>
        </a:spcAft>
        <a:buClr>
          <a:srgbClr val="007E64"/>
        </a:buClr>
        <a:buChar char="»"/>
        <a:defRPr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5000"/>
        </a:spcBef>
        <a:spcAft>
          <a:spcPct val="0"/>
        </a:spcAft>
        <a:buClr>
          <a:srgbClr val="007E64"/>
        </a:buClr>
        <a:buChar char="»"/>
        <a:defRPr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4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0.xml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1.xml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2.xml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3.xml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4.xml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5.xml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6.xml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7.xml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8.xml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9.xml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0.xml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1.xml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3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2.xml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3.xml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4.xml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3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5.xml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6.xml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7.xml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8.xml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9.xml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00.xml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3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01.xml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02.xml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1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03.xml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04.xml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1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05.xml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1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06.xml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1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07.xml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1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08.xml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1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09.xml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10.xml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1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11.xml"/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1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hyperlink" Target="mailto:nhex@cihi.ca" TargetMode="External"/><Relationship Id="rId2" Type="http://schemas.openxmlformats.org/officeDocument/2006/relationships/hyperlink" Target="http://www.cihi.ca/nhex" TargetMode="Externa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0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1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2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3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4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5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1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7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mailto:media@cihi.ca" TargetMode="External"/><Relationship Id="rId2" Type="http://schemas.openxmlformats.org/officeDocument/2006/relationships/hyperlink" Target="mailto:nhex@cihi.ca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www.cihi.ca/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8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9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0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1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2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3.xm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4.xm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5" Type="http://schemas.openxmlformats.org/officeDocument/2006/relationships/chart" Target="../charts/chart26.xml"/><Relationship Id="rId4" Type="http://schemas.openxmlformats.org/officeDocument/2006/relationships/chart" Target="../charts/chart2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7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8.xm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9.xm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0.xm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1.xm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2.xm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3.xm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4.xm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5.xm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6.xm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7.xm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8.xm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9.xm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0.xm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1.xm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2.xm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3.xm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4.xml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5.xml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6.xml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7.xml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8.xml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9.xml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0.xml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1.xml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2.xml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3.xml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4.xml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5.xml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6.xml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7.xml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8.xml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9.xml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0.xml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1.xml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4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4.emf"/><Relationship Id="rId5" Type="http://schemas.openxmlformats.org/officeDocument/2006/relationships/package" Target="../embeddings/Microsoft_Excel_Worksheet62.xlsx"/><Relationship Id="rId4" Type="http://schemas.openxmlformats.org/officeDocument/2006/relationships/oleObject" Target="../embeddings/oleObject1.bin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2.xml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3.xml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4.xml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5.xml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6.xml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7.xml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8.xml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9.xml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0.xml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1.xml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2.xml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3.xml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4.xml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5.xml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6.xml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7.xml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8.xml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9.xml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840992" y="3946555"/>
            <a:ext cx="5477256" cy="707886"/>
          </a:xfrm>
          <a:solidFill>
            <a:schemeClr val="accent5"/>
          </a:solidFill>
        </p:spPr>
        <p:txBody>
          <a:bodyPr/>
          <a:lstStyle/>
          <a:p>
            <a:r>
              <a:rPr lang="en-CA" dirty="0"/>
              <a:t>National Health Expenditure Trends, </a:t>
            </a:r>
            <a:r>
              <a:rPr lang="en-CA" dirty="0" smtClean="0"/>
              <a:t/>
            </a:r>
            <a:br>
              <a:rPr lang="en-CA" dirty="0" smtClean="0"/>
            </a:br>
            <a:r>
              <a:rPr lang="en-CA" dirty="0" smtClean="0"/>
              <a:t>1975 </a:t>
            </a:r>
            <a:r>
              <a:rPr lang="en-CA" dirty="0"/>
              <a:t>to </a:t>
            </a:r>
            <a:r>
              <a:rPr lang="en-CA" dirty="0" smtClean="0"/>
              <a:t>2015</a:t>
            </a:r>
            <a:endParaRPr lang="en-CA" dirty="0"/>
          </a:p>
        </p:txBody>
      </p:sp>
      <p:sp>
        <p:nvSpPr>
          <p:cNvPr id="22" name="TextBox 21"/>
          <p:cNvSpPr txBox="1"/>
          <p:nvPr/>
        </p:nvSpPr>
        <p:spPr>
          <a:xfrm>
            <a:off x="1828800" y="4648200"/>
            <a:ext cx="15240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 smtClean="0">
                <a:solidFill>
                  <a:schemeClr val="accent5"/>
                </a:solidFill>
              </a:rPr>
              <a:t>Chartbook</a:t>
            </a:r>
            <a:endParaRPr lang="en-CA" dirty="0">
              <a:solidFill>
                <a:schemeClr val="accent5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410200" y="4648200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dirty="0" smtClean="0">
                <a:solidFill>
                  <a:schemeClr val="accent5"/>
                </a:solidFill>
              </a:rPr>
              <a:t>October 2015</a:t>
            </a:r>
            <a:endParaRPr lang="en-CA" dirty="0">
              <a:solidFill>
                <a:schemeClr val="accent5"/>
              </a:solidFill>
            </a:endParaRPr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" b="4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18680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91844" y="384048"/>
            <a:ext cx="7635240" cy="912089"/>
          </a:xfrm>
        </p:spPr>
        <p:txBody>
          <a:bodyPr>
            <a:normAutofit/>
          </a:bodyPr>
          <a:lstStyle/>
          <a:p>
            <a:r>
              <a:rPr lang="en-CA" sz="2700" dirty="0" smtClean="0"/>
              <a:t>Has health spending on seniors changed?</a:t>
            </a:r>
            <a:endParaRPr lang="en-CA" sz="27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CC756A-20BE-4B75-95FF-A00C9F1FCD09}" type="slidenum">
              <a:rPr lang="en-US" smtClean="0"/>
              <a:pPr/>
              <a:t>10</a:t>
            </a:fld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838200" y="1317937"/>
            <a:ext cx="7162800" cy="5311463"/>
            <a:chOff x="913075" y="838200"/>
            <a:chExt cx="7162800" cy="5311463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420"/>
            <a:stretch/>
          </p:blipFill>
          <p:spPr>
            <a:xfrm>
              <a:off x="913075" y="838200"/>
              <a:ext cx="7162800" cy="5311463"/>
            </a:xfrm>
            <a:prstGeom prst="rect">
              <a:avLst/>
            </a:prstGeom>
          </p:spPr>
        </p:pic>
        <p:sp>
          <p:nvSpPr>
            <p:cNvPr id="7" name="TextBox 1"/>
            <p:cNvSpPr txBox="1"/>
            <p:nvPr/>
          </p:nvSpPr>
          <p:spPr>
            <a:xfrm>
              <a:off x="5257793" y="5638800"/>
              <a:ext cx="2667007" cy="228581"/>
            </a:xfrm>
            <a:prstGeom prst="rect">
              <a:avLst/>
            </a:prstGeom>
          </p:spPr>
          <p:txBody>
            <a:bodyPr wrap="square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CA" sz="800" dirty="0"/>
                <a:t>© </a:t>
              </a:r>
              <a:r>
                <a:rPr lang="en-US" sz="800" dirty="0"/>
                <a:t>Canadian Institute for Health Information, 2015.</a:t>
              </a:r>
              <a:endParaRPr lang="en-CA" sz="800" dirty="0"/>
            </a:p>
          </p:txBody>
        </p:sp>
      </p:grpSp>
    </p:spTree>
    <p:extLst>
      <p:ext uri="{BB962C8B-B14F-4D97-AF65-F5344CB8AC3E}">
        <p14:creationId xmlns:p14="http://schemas.microsoft.com/office/powerpoint/2010/main" val="3245211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sz="2000" dirty="0" smtClean="0"/>
              <a:t>Provincial chapter </a:t>
            </a:r>
            <a:br>
              <a:rPr lang="en-CA" sz="2000" dirty="0" smtClean="0"/>
            </a:br>
            <a:r>
              <a:rPr lang="en-CA" dirty="0" smtClean="0"/>
              <a:t>Alberta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CC756A-20BE-4B75-95FF-A00C9F1FCD09}" type="slidenum">
              <a:rPr lang="en-US" smtClean="0">
                <a:solidFill>
                  <a:srgbClr val="000000"/>
                </a:solidFill>
              </a:rPr>
              <a:pPr/>
              <a:t>100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9503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600" dirty="0" smtClean="0"/>
              <a:t>How has total health spending changed over time?</a:t>
            </a:r>
            <a:endParaRPr lang="en-US" sz="2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CC756A-20BE-4B75-95FF-A00C9F1FCD09}" type="slidenum">
              <a:rPr lang="en-US" smtClean="0"/>
              <a:pPr/>
              <a:t>101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09600" y="6019800"/>
            <a:ext cx="3733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/>
              <a:t>Source</a:t>
            </a:r>
          </a:p>
          <a:p>
            <a:r>
              <a:rPr lang="en-US" sz="1000" dirty="0" smtClean="0"/>
              <a:t>National Health Expenditure Database, CIHI.</a:t>
            </a:r>
            <a:endParaRPr lang="en-CA" sz="1000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6004464" y="3505200"/>
            <a:ext cx="0" cy="1175724"/>
          </a:xfrm>
          <a:prstGeom prst="line">
            <a:avLst/>
          </a:prstGeom>
          <a:ln w="12700" cap="rnd"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7551904" y="2286000"/>
            <a:ext cx="0" cy="2400533"/>
          </a:xfrm>
          <a:prstGeom prst="line">
            <a:avLst/>
          </a:prstGeom>
          <a:ln w="12700" cap="rnd"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0" y="0"/>
            <a:ext cx="3124200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CA" b="1" dirty="0" smtClean="0">
                <a:solidFill>
                  <a:srgbClr val="8B9B3C"/>
                </a:solidFill>
              </a:rPr>
              <a:t>Alberta</a:t>
            </a:r>
          </a:p>
        </p:txBody>
      </p:sp>
      <p:graphicFrame>
        <p:nvGraphicFramePr>
          <p:cNvPr id="5" name="Content Placeholder 4" title="Provincial Health Expenditures ($`000,000,000)"/>
          <p:cNvGraphicFramePr>
            <a:graphicFrameLocks noGrp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val="2784341329"/>
              </p:ext>
            </p:extLst>
          </p:nvPr>
        </p:nvGraphicFramePr>
        <p:xfrm>
          <a:off x="685801" y="1295400"/>
          <a:ext cx="7620000" cy="4495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334076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Provincial government health expenditure per capita, annual growth rates*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CC756A-20BE-4B75-95FF-A00C9F1FCD09}" type="slidenum">
              <a:rPr lang="en-US" smtClean="0"/>
              <a:pPr/>
              <a:t>102</a:t>
            </a:fld>
            <a:endParaRPr lang="en-US" dirty="0"/>
          </a:p>
        </p:txBody>
      </p:sp>
      <p:graphicFrame>
        <p:nvGraphicFramePr>
          <p:cNvPr id="7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16780177"/>
              </p:ext>
            </p:extLst>
          </p:nvPr>
        </p:nvGraphicFramePr>
        <p:xfrm>
          <a:off x="669924" y="1498597"/>
          <a:ext cx="7635876" cy="429260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0" y="0"/>
            <a:ext cx="3124200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CA" b="1" dirty="0" smtClean="0">
                <a:solidFill>
                  <a:srgbClr val="8B9B3C"/>
                </a:solidFill>
              </a:rPr>
              <a:t>Alberta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09600" y="6019800"/>
            <a:ext cx="3733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Note</a:t>
            </a:r>
          </a:p>
          <a:p>
            <a:r>
              <a:rPr lang="en-US" sz="1000" dirty="0"/>
              <a:t>* Calculated in constant 1997 dollars.</a:t>
            </a:r>
            <a:endParaRPr lang="en-US" sz="1000" b="1" dirty="0"/>
          </a:p>
          <a:p>
            <a:r>
              <a:rPr lang="en-US" sz="1000" b="1" dirty="0" smtClean="0"/>
              <a:t>Source</a:t>
            </a:r>
          </a:p>
          <a:p>
            <a:r>
              <a:rPr lang="en-US" sz="1000" dirty="0" smtClean="0"/>
              <a:t>National Health Expenditure Database, CIHI.</a:t>
            </a:r>
            <a:endParaRPr lang="en-CA" sz="1000" dirty="0"/>
          </a:p>
        </p:txBody>
      </p:sp>
    </p:spTree>
    <p:extLst>
      <p:ext uri="{BB962C8B-B14F-4D97-AF65-F5344CB8AC3E}">
        <p14:creationId xmlns:p14="http://schemas.microsoft.com/office/powerpoint/2010/main" val="3904197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Total health spending–to-GDP ratio</a:t>
            </a:r>
            <a:endParaRPr lang="en-CA" dirty="0"/>
          </a:p>
        </p:txBody>
      </p:sp>
      <p:sp>
        <p:nvSpPr>
          <p:cNvPr id="37891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80CA92-4D56-4CBD-A975-9C8DDC50702E}" type="slidenum">
              <a:rPr lang="en-US" smtClean="0"/>
              <a:pPr/>
              <a:t>103</a:t>
            </a:fld>
            <a:endParaRPr lang="en-US" dirty="0" smtClean="0"/>
          </a:p>
        </p:txBody>
      </p:sp>
      <p:sp>
        <p:nvSpPr>
          <p:cNvPr id="3077" name="TextBox 9"/>
          <p:cNvSpPr txBox="1">
            <a:spLocks noChangeArrowheads="1"/>
          </p:cNvSpPr>
          <p:nvPr/>
        </p:nvSpPr>
        <p:spPr bwMode="auto">
          <a:xfrm>
            <a:off x="609600" y="6019800"/>
            <a:ext cx="6248400" cy="4154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18" tIns="45709" rIns="91418" bIns="45709">
            <a:spAutoFit/>
          </a:bodyPr>
          <a:lstStyle/>
          <a:p>
            <a:r>
              <a:rPr lang="en-US" sz="1000" b="1" dirty="0"/>
              <a:t>Sources</a:t>
            </a:r>
          </a:p>
          <a:p>
            <a:r>
              <a:rPr lang="en-US" sz="1000" dirty="0"/>
              <a:t>National Health Expenditure Database, CIHI; Statistics Canada; The Conference Board of Canada.</a:t>
            </a:r>
            <a:endParaRPr lang="en-CA" sz="1000" dirty="0">
              <a:solidFill>
                <a:srgbClr val="000000"/>
              </a:solidFill>
              <a:latin typeface="Arial Narrow" pitchFamily="34" charset="0"/>
            </a:endParaRPr>
          </a:p>
        </p:txBody>
      </p:sp>
      <p:graphicFrame>
        <p:nvGraphicFramePr>
          <p:cNvPr id="2" name="Chart 1"/>
          <p:cNvGraphicFramePr/>
          <p:nvPr>
            <p:extLst>
              <p:ext uri="{D42A27DB-BD31-4B8C-83A1-F6EECF244321}">
                <p14:modId xmlns:p14="http://schemas.microsoft.com/office/powerpoint/2010/main" val="4214524093"/>
              </p:ext>
            </p:extLst>
          </p:nvPr>
        </p:nvGraphicFramePr>
        <p:xfrm>
          <a:off x="685800" y="1066800"/>
          <a:ext cx="7620000" cy="4724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0" y="0"/>
            <a:ext cx="3124200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CA" b="1" dirty="0" smtClean="0">
                <a:solidFill>
                  <a:srgbClr val="8B9B3C"/>
                </a:solidFill>
              </a:rPr>
              <a:t>Alberta</a:t>
            </a:r>
          </a:p>
        </p:txBody>
      </p:sp>
    </p:spTree>
    <p:extLst>
      <p:ext uri="{BB962C8B-B14F-4D97-AF65-F5344CB8AC3E}">
        <p14:creationId xmlns:p14="http://schemas.microsoft.com/office/powerpoint/2010/main" val="1348401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Category shares of total health spending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CC756A-20BE-4B75-95FF-A00C9F1FCD09}" type="slidenum">
              <a:rPr lang="en-US" smtClean="0"/>
              <a:pPr/>
              <a:t>104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09600" y="6019800"/>
            <a:ext cx="3505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>
                <a:solidFill>
                  <a:srgbClr val="000000"/>
                </a:solidFill>
              </a:rPr>
              <a:t>Note</a:t>
            </a:r>
          </a:p>
          <a:p>
            <a:r>
              <a:rPr lang="en-US" sz="1000" dirty="0" smtClean="0">
                <a:solidFill>
                  <a:srgbClr val="000000"/>
                </a:solidFill>
              </a:rPr>
              <a:t>2015 </a:t>
            </a:r>
            <a:r>
              <a:rPr lang="en-US" sz="1000" dirty="0">
                <a:solidFill>
                  <a:srgbClr val="000000"/>
                </a:solidFill>
              </a:rPr>
              <a:t>forecast data. </a:t>
            </a:r>
            <a:endParaRPr lang="en-US" sz="1000" dirty="0" smtClean="0">
              <a:solidFill>
                <a:srgbClr val="000000"/>
              </a:solidFill>
            </a:endParaRPr>
          </a:p>
          <a:p>
            <a:r>
              <a:rPr lang="en-US" sz="1000" b="1" dirty="0" smtClean="0">
                <a:solidFill>
                  <a:srgbClr val="000000"/>
                </a:solidFill>
              </a:rPr>
              <a:t>Source</a:t>
            </a:r>
          </a:p>
          <a:p>
            <a:r>
              <a:rPr lang="en-US" sz="1000" dirty="0" smtClean="0">
                <a:solidFill>
                  <a:srgbClr val="000000"/>
                </a:solidFill>
              </a:rPr>
              <a:t>National Health Expenditure Database, CIHI.</a:t>
            </a:r>
            <a:endParaRPr lang="en-CA" sz="1000" dirty="0">
              <a:solidFill>
                <a:srgbClr val="00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1488"/>
            <a:ext cx="3124200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CA" b="1" dirty="0" smtClean="0">
                <a:solidFill>
                  <a:srgbClr val="8B9B3C"/>
                </a:solidFill>
              </a:rPr>
              <a:t>Alberta</a:t>
            </a:r>
          </a:p>
        </p:txBody>
      </p:sp>
      <p:graphicFrame>
        <p:nvGraphicFramePr>
          <p:cNvPr id="11" name="Content Placeholder 4"/>
          <p:cNvGraphicFramePr>
            <a:graphicFrameLocks noGrp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val="2424575132"/>
              </p:ext>
            </p:extLst>
          </p:nvPr>
        </p:nvGraphicFramePr>
        <p:xfrm>
          <a:off x="685800" y="1219200"/>
          <a:ext cx="8129049" cy="4572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079144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Shares of provincial government health </a:t>
            </a:r>
            <a:br>
              <a:rPr lang="en-US" dirty="0" smtClean="0"/>
            </a:br>
            <a:r>
              <a:rPr lang="en-US" dirty="0" smtClean="0"/>
              <a:t>spending by age group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val="2985235172"/>
              </p:ext>
            </p:extLst>
          </p:nvPr>
        </p:nvGraphicFramePr>
        <p:xfrm>
          <a:off x="685801" y="1524000"/>
          <a:ext cx="7620000" cy="4267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CC756A-20BE-4B75-95FF-A00C9F1FCD09}" type="slidenum">
              <a:rPr lang="en-US" smtClean="0"/>
              <a:pPr/>
              <a:t>105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09600" y="6019800"/>
            <a:ext cx="4495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>
                <a:solidFill>
                  <a:srgbClr val="000000"/>
                </a:solidFill>
              </a:rPr>
              <a:t>Sources</a:t>
            </a:r>
          </a:p>
          <a:p>
            <a:r>
              <a:rPr lang="en-US" sz="1000" dirty="0" smtClean="0">
                <a:solidFill>
                  <a:srgbClr val="000000"/>
                </a:solidFill>
              </a:rPr>
              <a:t>National Health Expenditure Database, CIHI; Statistics Canada.</a:t>
            </a:r>
            <a:endParaRPr lang="en-CA" sz="1000" dirty="0">
              <a:solidFill>
                <a:srgbClr val="00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0"/>
            <a:ext cx="3124200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CA" b="1" dirty="0" smtClean="0">
                <a:solidFill>
                  <a:srgbClr val="8B9B3C"/>
                </a:solidFill>
              </a:rPr>
              <a:t>Alberta</a:t>
            </a:r>
          </a:p>
        </p:txBody>
      </p:sp>
    </p:spTree>
    <p:extLst>
      <p:ext uri="{BB962C8B-B14F-4D97-AF65-F5344CB8AC3E}">
        <p14:creationId xmlns:p14="http://schemas.microsoft.com/office/powerpoint/2010/main" val="963158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Public- and private-sector health spending per person in constant 1997 dollars</a:t>
            </a:r>
            <a:endParaRPr lang="en-CA" dirty="0"/>
          </a:p>
        </p:txBody>
      </p:sp>
      <p:sp>
        <p:nvSpPr>
          <p:cNvPr id="37891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80CA92-4D56-4CBD-A975-9C8DDC50702E}" type="slidenum">
              <a:rPr lang="en-US" smtClean="0"/>
              <a:pPr/>
              <a:t>106</a:t>
            </a:fld>
            <a:endParaRPr lang="en-US" dirty="0" smtClean="0"/>
          </a:p>
        </p:txBody>
      </p:sp>
      <p:sp>
        <p:nvSpPr>
          <p:cNvPr id="3077" name="TextBox 9"/>
          <p:cNvSpPr txBox="1">
            <a:spLocks noChangeArrowheads="1"/>
          </p:cNvSpPr>
          <p:nvPr/>
        </p:nvSpPr>
        <p:spPr bwMode="auto">
          <a:xfrm>
            <a:off x="609600" y="6019800"/>
            <a:ext cx="6858000" cy="400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18" tIns="45709" rIns="91418" bIns="45709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Sources</a:t>
            </a:r>
          </a:p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National Health Expenditure Database, CIHI; Statistics Canada; The Conference Board of Canada</a:t>
            </a:r>
            <a:r>
              <a:rPr lang="en-US" sz="10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CA" sz="10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2" name="Chart 1"/>
          <p:cNvGraphicFramePr/>
          <p:nvPr>
            <p:extLst>
              <p:ext uri="{D42A27DB-BD31-4B8C-83A1-F6EECF244321}">
                <p14:modId xmlns:p14="http://schemas.microsoft.com/office/powerpoint/2010/main" val="4162507347"/>
              </p:ext>
            </p:extLst>
          </p:nvPr>
        </p:nvGraphicFramePr>
        <p:xfrm>
          <a:off x="685800" y="1371601"/>
          <a:ext cx="7620000" cy="4419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0" y="0"/>
            <a:ext cx="3733800" cy="369332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CA" b="1" dirty="0">
                <a:solidFill>
                  <a:srgbClr val="8B9B3C"/>
                </a:solidFill>
              </a:rPr>
              <a:t>Alberta</a:t>
            </a:r>
          </a:p>
        </p:txBody>
      </p:sp>
    </p:spTree>
    <p:extLst>
      <p:ext uri="{BB962C8B-B14F-4D97-AF65-F5344CB8AC3E}">
        <p14:creationId xmlns:p14="http://schemas.microsoft.com/office/powerpoint/2010/main" val="4201735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sz="2000" dirty="0" smtClean="0"/>
              <a:t>Provincial chapter </a:t>
            </a:r>
            <a:br>
              <a:rPr lang="en-CA" sz="2000" dirty="0" smtClean="0"/>
            </a:br>
            <a:r>
              <a:rPr lang="en-CA" dirty="0" smtClean="0"/>
              <a:t>British Columbia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CC756A-20BE-4B75-95FF-A00C9F1FCD09}" type="slidenum">
              <a:rPr lang="en-US" smtClean="0">
                <a:solidFill>
                  <a:srgbClr val="000000"/>
                </a:solidFill>
              </a:rPr>
              <a:pPr/>
              <a:t>107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9503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600" dirty="0" smtClean="0"/>
              <a:t>How has total health spending changed over time?</a:t>
            </a:r>
            <a:endParaRPr lang="en-US" sz="2600" dirty="0"/>
          </a:p>
        </p:txBody>
      </p:sp>
      <p:graphicFrame>
        <p:nvGraphicFramePr>
          <p:cNvPr id="5" name="Content Placeholder 4" title="Provincial Health Expenditures ($`000,000,000)"/>
          <p:cNvGraphicFramePr>
            <a:graphicFrameLocks noGrp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val="2285022989"/>
              </p:ext>
            </p:extLst>
          </p:nvPr>
        </p:nvGraphicFramePr>
        <p:xfrm>
          <a:off x="685801" y="1219200"/>
          <a:ext cx="7620000" cy="4572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CC756A-20BE-4B75-95FF-A00C9F1FCD09}" type="slidenum">
              <a:rPr lang="en-US" smtClean="0"/>
              <a:pPr/>
              <a:t>108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09600" y="6019800"/>
            <a:ext cx="3733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/>
              <a:t>Source</a:t>
            </a:r>
          </a:p>
          <a:p>
            <a:r>
              <a:rPr lang="en-US" sz="1000" dirty="0" smtClean="0"/>
              <a:t>National Health Expenditure Database, CIHI.</a:t>
            </a:r>
            <a:endParaRPr lang="en-CA" sz="1000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5438730" y="3276600"/>
            <a:ext cx="0" cy="1308734"/>
          </a:xfrm>
          <a:prstGeom prst="line">
            <a:avLst/>
          </a:prstGeom>
          <a:ln w="12700" cap="rnd"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7387509" y="1981200"/>
            <a:ext cx="0" cy="2664796"/>
          </a:xfrm>
          <a:prstGeom prst="line">
            <a:avLst/>
          </a:prstGeom>
          <a:ln w="12700" cap="rnd"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0" y="0"/>
            <a:ext cx="3124200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CA" b="1" dirty="0" smtClean="0">
                <a:solidFill>
                  <a:srgbClr val="8B9B3C"/>
                </a:solidFill>
              </a:rPr>
              <a:t>British Columbia</a:t>
            </a:r>
          </a:p>
        </p:txBody>
      </p:sp>
    </p:spTree>
    <p:extLst>
      <p:ext uri="{BB962C8B-B14F-4D97-AF65-F5344CB8AC3E}">
        <p14:creationId xmlns:p14="http://schemas.microsoft.com/office/powerpoint/2010/main" val="2719587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Provincial government health expenditure per capita, annual growth rates*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CC756A-20BE-4B75-95FF-A00C9F1FCD09}" type="slidenum">
              <a:rPr lang="en-US" smtClean="0"/>
              <a:pPr/>
              <a:t>109</a:t>
            </a:fld>
            <a:endParaRPr lang="en-US" dirty="0"/>
          </a:p>
        </p:txBody>
      </p:sp>
      <p:graphicFrame>
        <p:nvGraphicFramePr>
          <p:cNvPr id="7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48904122"/>
              </p:ext>
            </p:extLst>
          </p:nvPr>
        </p:nvGraphicFramePr>
        <p:xfrm>
          <a:off x="685800" y="1498597"/>
          <a:ext cx="7620000" cy="429260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0" y="0"/>
            <a:ext cx="3124200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CA" b="1" dirty="0" smtClean="0">
                <a:solidFill>
                  <a:srgbClr val="8B9B3C"/>
                </a:solidFill>
              </a:rPr>
              <a:t>British Columbia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09600" y="6019800"/>
            <a:ext cx="3733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Note</a:t>
            </a:r>
          </a:p>
          <a:p>
            <a:r>
              <a:rPr lang="en-US" sz="1000" dirty="0"/>
              <a:t>* Calculated in constant 1997 dollars.</a:t>
            </a:r>
            <a:endParaRPr lang="en-US" sz="1000" b="1" dirty="0"/>
          </a:p>
          <a:p>
            <a:r>
              <a:rPr lang="en-US" sz="1000" b="1" dirty="0" smtClean="0"/>
              <a:t>Source</a:t>
            </a:r>
          </a:p>
          <a:p>
            <a:r>
              <a:rPr lang="en-US" sz="1000" dirty="0" smtClean="0"/>
              <a:t>National Health Expenditure Database, CIHI.</a:t>
            </a:r>
            <a:endParaRPr lang="en-CA" sz="1000" dirty="0"/>
          </a:p>
        </p:txBody>
      </p:sp>
    </p:spTree>
    <p:extLst>
      <p:ext uri="{BB962C8B-B14F-4D97-AF65-F5344CB8AC3E}">
        <p14:creationId xmlns:p14="http://schemas.microsoft.com/office/powerpoint/2010/main" val="3474050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219199" y="931413"/>
            <a:ext cx="6553201" cy="5663599"/>
            <a:chOff x="1219199" y="931413"/>
            <a:chExt cx="6553201" cy="5663599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666" b="2840"/>
            <a:stretch/>
          </p:blipFill>
          <p:spPr>
            <a:xfrm>
              <a:off x="1219199" y="931413"/>
              <a:ext cx="6553201" cy="5663599"/>
            </a:xfrm>
            <a:prstGeom prst="rect">
              <a:avLst/>
            </a:prstGeom>
          </p:spPr>
        </p:pic>
        <p:sp>
          <p:nvSpPr>
            <p:cNvPr id="10" name="TextBox 1"/>
            <p:cNvSpPr txBox="1"/>
            <p:nvPr/>
          </p:nvSpPr>
          <p:spPr>
            <a:xfrm>
              <a:off x="5029193" y="6357994"/>
              <a:ext cx="2667007" cy="228581"/>
            </a:xfrm>
            <a:prstGeom prst="rect">
              <a:avLst/>
            </a:prstGeom>
          </p:spPr>
          <p:txBody>
            <a:bodyPr wrap="square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CA" sz="800" dirty="0"/>
                <a:t>© </a:t>
              </a:r>
              <a:r>
                <a:rPr lang="en-US" sz="800" dirty="0"/>
                <a:t>Canadian Institute for Health Information, 2015.</a:t>
              </a:r>
              <a:endParaRPr lang="en-CA" sz="800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 smtClean="0"/>
              <a:t>How do the provinces and territories compare?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CC756A-20BE-4B75-95FF-A00C9F1FCD09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3094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Total health spending–to-GDP ratio</a:t>
            </a:r>
            <a:endParaRPr lang="en-CA" dirty="0"/>
          </a:p>
        </p:txBody>
      </p:sp>
      <p:sp>
        <p:nvSpPr>
          <p:cNvPr id="37891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80CA92-4D56-4CBD-A975-9C8DDC50702E}" type="slidenum">
              <a:rPr lang="en-US" smtClean="0"/>
              <a:pPr/>
              <a:t>110</a:t>
            </a:fld>
            <a:endParaRPr lang="en-US" dirty="0" smtClean="0"/>
          </a:p>
        </p:txBody>
      </p:sp>
      <p:sp>
        <p:nvSpPr>
          <p:cNvPr id="3077" name="TextBox 9"/>
          <p:cNvSpPr txBox="1">
            <a:spLocks noChangeArrowheads="1"/>
          </p:cNvSpPr>
          <p:nvPr/>
        </p:nvSpPr>
        <p:spPr bwMode="auto">
          <a:xfrm>
            <a:off x="609600" y="6019800"/>
            <a:ext cx="6248400" cy="4154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18" tIns="45709" rIns="91418" bIns="45709">
            <a:spAutoFit/>
          </a:bodyPr>
          <a:lstStyle/>
          <a:p>
            <a:r>
              <a:rPr lang="en-US" sz="1000" b="1" dirty="0"/>
              <a:t>Sources</a:t>
            </a:r>
          </a:p>
          <a:p>
            <a:r>
              <a:rPr lang="en-US" sz="1000" dirty="0"/>
              <a:t>National Health Expenditure Database, CIHI; Statistics Canada; The Conference Board of Canada.</a:t>
            </a:r>
            <a:endParaRPr lang="en-CA" sz="1000" dirty="0">
              <a:solidFill>
                <a:srgbClr val="000000"/>
              </a:solidFill>
              <a:latin typeface="Arial Narrow" pitchFamily="34" charset="0"/>
            </a:endParaRPr>
          </a:p>
        </p:txBody>
      </p:sp>
      <p:graphicFrame>
        <p:nvGraphicFramePr>
          <p:cNvPr id="2" name="Chart 1"/>
          <p:cNvGraphicFramePr/>
          <p:nvPr>
            <p:extLst>
              <p:ext uri="{D42A27DB-BD31-4B8C-83A1-F6EECF244321}">
                <p14:modId xmlns:p14="http://schemas.microsoft.com/office/powerpoint/2010/main" val="2661576928"/>
              </p:ext>
            </p:extLst>
          </p:nvPr>
        </p:nvGraphicFramePr>
        <p:xfrm>
          <a:off x="685800" y="1143000"/>
          <a:ext cx="7620000" cy="4648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0" y="0"/>
            <a:ext cx="3124200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CA" b="1" dirty="0" smtClean="0">
                <a:solidFill>
                  <a:srgbClr val="8B9B3C"/>
                </a:solidFill>
              </a:rPr>
              <a:t>British Columbia</a:t>
            </a:r>
          </a:p>
        </p:txBody>
      </p:sp>
    </p:spTree>
    <p:extLst>
      <p:ext uri="{BB962C8B-B14F-4D97-AF65-F5344CB8AC3E}">
        <p14:creationId xmlns:p14="http://schemas.microsoft.com/office/powerpoint/2010/main" val="2452422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Category shares of total health spending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CC756A-20BE-4B75-95FF-A00C9F1FCD09}" type="slidenum">
              <a:rPr lang="en-US" smtClean="0"/>
              <a:pPr/>
              <a:t>111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09600" y="6019800"/>
            <a:ext cx="3505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>
                <a:solidFill>
                  <a:srgbClr val="000000"/>
                </a:solidFill>
              </a:rPr>
              <a:t>Note</a:t>
            </a:r>
          </a:p>
          <a:p>
            <a:r>
              <a:rPr lang="en-US" sz="1000" dirty="0" smtClean="0">
                <a:solidFill>
                  <a:srgbClr val="000000"/>
                </a:solidFill>
              </a:rPr>
              <a:t>2015 </a:t>
            </a:r>
            <a:r>
              <a:rPr lang="en-US" sz="1000" dirty="0">
                <a:solidFill>
                  <a:srgbClr val="000000"/>
                </a:solidFill>
              </a:rPr>
              <a:t>forecast data. </a:t>
            </a:r>
            <a:endParaRPr lang="en-US" sz="1000" dirty="0" smtClean="0">
              <a:solidFill>
                <a:srgbClr val="000000"/>
              </a:solidFill>
            </a:endParaRPr>
          </a:p>
          <a:p>
            <a:r>
              <a:rPr lang="en-US" sz="1000" b="1" dirty="0" smtClean="0">
                <a:solidFill>
                  <a:srgbClr val="000000"/>
                </a:solidFill>
              </a:rPr>
              <a:t>Source</a:t>
            </a:r>
          </a:p>
          <a:p>
            <a:r>
              <a:rPr lang="en-US" sz="1000" dirty="0" smtClean="0">
                <a:solidFill>
                  <a:srgbClr val="000000"/>
                </a:solidFill>
              </a:rPr>
              <a:t>National Health Expenditure Database, CIHI.</a:t>
            </a:r>
            <a:endParaRPr lang="en-CA" sz="1000" dirty="0">
              <a:solidFill>
                <a:srgbClr val="00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1488"/>
            <a:ext cx="3124200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CA" b="1" dirty="0" smtClean="0">
                <a:solidFill>
                  <a:srgbClr val="8B9B3C"/>
                </a:solidFill>
              </a:rPr>
              <a:t>British Columbia</a:t>
            </a:r>
          </a:p>
        </p:txBody>
      </p:sp>
      <p:graphicFrame>
        <p:nvGraphicFramePr>
          <p:cNvPr id="11" name="Content Placeholder 4"/>
          <p:cNvGraphicFramePr>
            <a:graphicFrameLocks noGrp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val="3001918358"/>
              </p:ext>
            </p:extLst>
          </p:nvPr>
        </p:nvGraphicFramePr>
        <p:xfrm>
          <a:off x="685799" y="1219200"/>
          <a:ext cx="7924801" cy="4572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357833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Shares of provincial government health </a:t>
            </a:r>
            <a:br>
              <a:rPr lang="en-US" dirty="0" smtClean="0"/>
            </a:br>
            <a:r>
              <a:rPr lang="en-US" dirty="0" smtClean="0"/>
              <a:t>spending by age group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val="700239697"/>
              </p:ext>
            </p:extLst>
          </p:nvPr>
        </p:nvGraphicFramePr>
        <p:xfrm>
          <a:off x="685801" y="1524000"/>
          <a:ext cx="7696200" cy="4267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CC756A-20BE-4B75-95FF-A00C9F1FCD09}" type="slidenum">
              <a:rPr lang="en-US" smtClean="0"/>
              <a:pPr/>
              <a:t>112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09600" y="6019800"/>
            <a:ext cx="44958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>
                <a:solidFill>
                  <a:srgbClr val="000000"/>
                </a:solidFill>
              </a:rPr>
              <a:t>Sources</a:t>
            </a:r>
          </a:p>
          <a:p>
            <a:r>
              <a:rPr lang="en-US" sz="1000" dirty="0" smtClean="0">
                <a:solidFill>
                  <a:srgbClr val="000000"/>
                </a:solidFill>
              </a:rPr>
              <a:t>National Health Expenditure Database, CIHI; Statistics Canada</a:t>
            </a:r>
            <a:r>
              <a:rPr lang="en-US" sz="1100" dirty="0" smtClean="0">
                <a:solidFill>
                  <a:srgbClr val="000000"/>
                </a:solidFill>
                <a:latin typeface="Arial Narrow" pitchFamily="34" charset="0"/>
              </a:rPr>
              <a:t>.</a:t>
            </a:r>
            <a:endParaRPr lang="en-CA" sz="1100" dirty="0">
              <a:solidFill>
                <a:srgbClr val="000000"/>
              </a:solidFill>
              <a:latin typeface="Arial Narrow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0"/>
            <a:ext cx="3124200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CA" b="1" dirty="0" smtClean="0">
                <a:solidFill>
                  <a:srgbClr val="8B9B3C"/>
                </a:solidFill>
              </a:rPr>
              <a:t>British Columbia</a:t>
            </a:r>
          </a:p>
        </p:txBody>
      </p:sp>
    </p:spTree>
    <p:extLst>
      <p:ext uri="{BB962C8B-B14F-4D97-AF65-F5344CB8AC3E}">
        <p14:creationId xmlns:p14="http://schemas.microsoft.com/office/powerpoint/2010/main" val="626319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Public- and private-sector health spending per person in constant 1997 dollars</a:t>
            </a:r>
            <a:endParaRPr lang="en-CA" dirty="0"/>
          </a:p>
        </p:txBody>
      </p:sp>
      <p:sp>
        <p:nvSpPr>
          <p:cNvPr id="37891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80CA92-4D56-4CBD-A975-9C8DDC50702E}" type="slidenum">
              <a:rPr lang="en-US" smtClean="0"/>
              <a:pPr/>
              <a:t>113</a:t>
            </a:fld>
            <a:endParaRPr lang="en-US" dirty="0" smtClean="0"/>
          </a:p>
        </p:txBody>
      </p:sp>
      <p:sp>
        <p:nvSpPr>
          <p:cNvPr id="3077" name="TextBox 9"/>
          <p:cNvSpPr txBox="1">
            <a:spLocks noChangeArrowheads="1"/>
          </p:cNvSpPr>
          <p:nvPr/>
        </p:nvSpPr>
        <p:spPr bwMode="auto">
          <a:xfrm>
            <a:off x="609600" y="6019800"/>
            <a:ext cx="6858000" cy="400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18" tIns="45709" rIns="91418" bIns="45709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Sources</a:t>
            </a:r>
          </a:p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National Health Expenditure Database, CIHI; Statistics Canada; The Conference Board of Canada</a:t>
            </a:r>
            <a:r>
              <a:rPr lang="en-US" sz="10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CA" sz="10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0"/>
            <a:ext cx="3733800" cy="369332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CA" b="1" dirty="0">
                <a:solidFill>
                  <a:srgbClr val="8B9B3C"/>
                </a:solidFill>
              </a:rPr>
              <a:t>British </a:t>
            </a:r>
            <a:r>
              <a:rPr lang="en-CA" b="1" dirty="0" smtClean="0">
                <a:solidFill>
                  <a:srgbClr val="8B9B3C"/>
                </a:solidFill>
              </a:rPr>
              <a:t>Columbia</a:t>
            </a:r>
            <a:endParaRPr lang="en-CA" b="1" dirty="0">
              <a:solidFill>
                <a:srgbClr val="8B9B3C"/>
              </a:solidFill>
            </a:endParaRPr>
          </a:p>
        </p:txBody>
      </p:sp>
      <p:graphicFrame>
        <p:nvGraphicFramePr>
          <p:cNvPr id="11" name="Chart 10"/>
          <p:cNvGraphicFramePr/>
          <p:nvPr>
            <p:extLst>
              <p:ext uri="{D42A27DB-BD31-4B8C-83A1-F6EECF244321}">
                <p14:modId xmlns:p14="http://schemas.microsoft.com/office/powerpoint/2010/main" val="281717783"/>
              </p:ext>
            </p:extLst>
          </p:nvPr>
        </p:nvGraphicFramePr>
        <p:xfrm>
          <a:off x="685800" y="1371601"/>
          <a:ext cx="7620000" cy="4419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25344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sz="2000" dirty="0" smtClean="0"/>
              <a:t>Territorial chapter </a:t>
            </a:r>
            <a:br>
              <a:rPr lang="en-CA" sz="2000" dirty="0" smtClean="0"/>
            </a:br>
            <a:r>
              <a:rPr lang="en-CA" dirty="0"/>
              <a:t>T</a:t>
            </a:r>
            <a:r>
              <a:rPr lang="en-CA" dirty="0" smtClean="0"/>
              <a:t>erritories trends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CC756A-20BE-4B75-95FF-A00C9F1FCD09}" type="slidenum">
              <a:rPr lang="en-US" smtClean="0">
                <a:solidFill>
                  <a:srgbClr val="000000"/>
                </a:solidFill>
              </a:rPr>
              <a:pPr/>
              <a:t>114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3147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Public- and private-sector health spending per person in constant 1997 dollars</a:t>
            </a:r>
            <a:endParaRPr lang="en-CA" dirty="0"/>
          </a:p>
        </p:txBody>
      </p:sp>
      <p:sp>
        <p:nvSpPr>
          <p:cNvPr id="37891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80CA92-4D56-4CBD-A975-9C8DDC50702E}" type="slidenum">
              <a:rPr lang="en-US" smtClean="0"/>
              <a:pPr/>
              <a:t>115</a:t>
            </a:fld>
            <a:endParaRPr lang="en-US" dirty="0" smtClean="0"/>
          </a:p>
        </p:txBody>
      </p:sp>
      <p:sp>
        <p:nvSpPr>
          <p:cNvPr id="3077" name="TextBox 9"/>
          <p:cNvSpPr txBox="1">
            <a:spLocks noChangeArrowheads="1"/>
          </p:cNvSpPr>
          <p:nvPr/>
        </p:nvSpPr>
        <p:spPr bwMode="auto">
          <a:xfrm>
            <a:off x="609600" y="6019800"/>
            <a:ext cx="6858000" cy="400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18" tIns="45709" rIns="91418" bIns="45709">
            <a:spAutoFit/>
          </a:bodyPr>
          <a:lstStyle/>
          <a:p>
            <a:r>
              <a:rPr lang="en-US" sz="1000" b="1" dirty="0">
                <a:solidFill>
                  <a:prstClr val="black"/>
                </a:solidFill>
                <a:cs typeface="Arial" panose="020B0604020202020204" pitchFamily="34" charset="0"/>
              </a:rPr>
              <a:t>Sources</a:t>
            </a:r>
          </a:p>
          <a:p>
            <a:r>
              <a:rPr lang="en-US" sz="1000" dirty="0">
                <a:solidFill>
                  <a:prstClr val="black"/>
                </a:solidFill>
                <a:cs typeface="Arial" panose="020B0604020202020204" pitchFamily="34" charset="0"/>
              </a:rPr>
              <a:t>National Health Expenditure Database, CIHI; Statistics Canada; The Conference Board of Canada</a:t>
            </a:r>
            <a:r>
              <a:rPr lang="en-US" sz="1000" dirty="0" smtClean="0">
                <a:solidFill>
                  <a:srgbClr val="000000"/>
                </a:solidFill>
                <a:cs typeface="Arial" panose="020B0604020202020204" pitchFamily="34" charset="0"/>
              </a:rPr>
              <a:t>.</a:t>
            </a:r>
            <a:endParaRPr lang="en-CA" sz="1000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graphicFrame>
        <p:nvGraphicFramePr>
          <p:cNvPr id="2" name="Chart 1"/>
          <p:cNvGraphicFramePr/>
          <p:nvPr>
            <p:extLst>
              <p:ext uri="{D42A27DB-BD31-4B8C-83A1-F6EECF244321}">
                <p14:modId xmlns:p14="http://schemas.microsoft.com/office/powerpoint/2010/main" val="303742968"/>
              </p:ext>
            </p:extLst>
          </p:nvPr>
        </p:nvGraphicFramePr>
        <p:xfrm>
          <a:off x="685800" y="1447799"/>
          <a:ext cx="7543800" cy="43434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0" y="0"/>
            <a:ext cx="3733800" cy="369332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CA" b="1" dirty="0" smtClean="0">
                <a:solidFill>
                  <a:srgbClr val="8B9B3C"/>
                </a:solidFill>
              </a:rPr>
              <a:t>Yukon</a:t>
            </a:r>
            <a:endParaRPr lang="en-CA" b="1" dirty="0">
              <a:solidFill>
                <a:srgbClr val="8B9B3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1497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Public- and private-sector health spending per person in constant 1997 dollars</a:t>
            </a:r>
            <a:endParaRPr lang="en-CA" dirty="0"/>
          </a:p>
        </p:txBody>
      </p:sp>
      <p:sp>
        <p:nvSpPr>
          <p:cNvPr id="37891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80CA92-4D56-4CBD-A975-9C8DDC50702E}" type="slidenum">
              <a:rPr lang="en-US" smtClean="0"/>
              <a:pPr/>
              <a:t>116</a:t>
            </a:fld>
            <a:endParaRPr lang="en-US" dirty="0" smtClean="0"/>
          </a:p>
        </p:txBody>
      </p:sp>
      <p:sp>
        <p:nvSpPr>
          <p:cNvPr id="3077" name="TextBox 9"/>
          <p:cNvSpPr txBox="1">
            <a:spLocks noChangeArrowheads="1"/>
          </p:cNvSpPr>
          <p:nvPr/>
        </p:nvSpPr>
        <p:spPr bwMode="auto">
          <a:xfrm>
            <a:off x="609600" y="6019800"/>
            <a:ext cx="6858000" cy="400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18" tIns="45709" rIns="91418" bIns="45709">
            <a:spAutoFit/>
          </a:bodyPr>
          <a:lstStyle/>
          <a:p>
            <a:r>
              <a:rPr lang="en-US" sz="1000" b="1" dirty="0">
                <a:solidFill>
                  <a:prstClr val="black"/>
                </a:solidFill>
                <a:cs typeface="Arial" panose="020B0604020202020204" pitchFamily="34" charset="0"/>
              </a:rPr>
              <a:t>Sources</a:t>
            </a:r>
          </a:p>
          <a:p>
            <a:r>
              <a:rPr lang="en-US" sz="1000" dirty="0">
                <a:solidFill>
                  <a:prstClr val="black"/>
                </a:solidFill>
                <a:cs typeface="Arial" panose="020B0604020202020204" pitchFamily="34" charset="0"/>
              </a:rPr>
              <a:t>National Health Expenditure Database, CIHI; Statistics Canada; The Conference Board of Canada</a:t>
            </a:r>
            <a:r>
              <a:rPr lang="en-US" sz="1000" dirty="0" smtClean="0">
                <a:solidFill>
                  <a:srgbClr val="000000"/>
                </a:solidFill>
                <a:cs typeface="Arial" panose="020B0604020202020204" pitchFamily="34" charset="0"/>
              </a:rPr>
              <a:t>.</a:t>
            </a:r>
            <a:endParaRPr lang="en-CA" sz="1000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1167" y="-10067"/>
            <a:ext cx="3733800" cy="369332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CA" b="1" dirty="0" smtClean="0">
                <a:solidFill>
                  <a:srgbClr val="8B9B3C"/>
                </a:solidFill>
              </a:rPr>
              <a:t>Northwest Territories</a:t>
            </a:r>
            <a:endParaRPr lang="en-CA" b="1" dirty="0">
              <a:solidFill>
                <a:srgbClr val="8B9B3C"/>
              </a:solidFill>
            </a:endParaRPr>
          </a:p>
        </p:txBody>
      </p:sp>
      <p:graphicFrame>
        <p:nvGraphicFramePr>
          <p:cNvPr id="11" name="Chart 10"/>
          <p:cNvGraphicFramePr/>
          <p:nvPr>
            <p:extLst>
              <p:ext uri="{D42A27DB-BD31-4B8C-83A1-F6EECF244321}">
                <p14:modId xmlns:p14="http://schemas.microsoft.com/office/powerpoint/2010/main" val="608510329"/>
              </p:ext>
            </p:extLst>
          </p:nvPr>
        </p:nvGraphicFramePr>
        <p:xfrm>
          <a:off x="685800" y="1447799"/>
          <a:ext cx="7543800" cy="43434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837562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Public- and private-sector health spending per person in constant 1997 dollars</a:t>
            </a:r>
            <a:endParaRPr lang="en-CA" dirty="0"/>
          </a:p>
        </p:txBody>
      </p:sp>
      <p:sp>
        <p:nvSpPr>
          <p:cNvPr id="37891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80CA92-4D56-4CBD-A975-9C8DDC50702E}" type="slidenum">
              <a:rPr lang="en-US" smtClean="0"/>
              <a:pPr/>
              <a:t>117</a:t>
            </a:fld>
            <a:endParaRPr lang="en-US" dirty="0" smtClean="0"/>
          </a:p>
        </p:txBody>
      </p:sp>
      <p:sp>
        <p:nvSpPr>
          <p:cNvPr id="3077" name="TextBox 9"/>
          <p:cNvSpPr txBox="1">
            <a:spLocks noChangeArrowheads="1"/>
          </p:cNvSpPr>
          <p:nvPr/>
        </p:nvSpPr>
        <p:spPr bwMode="auto">
          <a:xfrm>
            <a:off x="609600" y="6019800"/>
            <a:ext cx="6858000" cy="400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18" tIns="45709" rIns="91418" bIns="45709">
            <a:spAutoFit/>
          </a:bodyPr>
          <a:lstStyle/>
          <a:p>
            <a:r>
              <a:rPr lang="en-US" sz="1000" b="1" dirty="0">
                <a:solidFill>
                  <a:prstClr val="black"/>
                </a:solidFill>
                <a:cs typeface="Arial" panose="020B0604020202020204" pitchFamily="34" charset="0"/>
              </a:rPr>
              <a:t>Sources</a:t>
            </a:r>
          </a:p>
          <a:p>
            <a:r>
              <a:rPr lang="en-US" sz="1000" dirty="0">
                <a:solidFill>
                  <a:prstClr val="black"/>
                </a:solidFill>
                <a:cs typeface="Arial" panose="020B0604020202020204" pitchFamily="34" charset="0"/>
              </a:rPr>
              <a:t>National Health Expenditure Database, CIHI; Statistics Canada; The Conference Board of Canada</a:t>
            </a:r>
            <a:r>
              <a:rPr lang="en-US" sz="1000" dirty="0" smtClean="0">
                <a:solidFill>
                  <a:srgbClr val="000000"/>
                </a:solidFill>
                <a:cs typeface="Arial" panose="020B0604020202020204" pitchFamily="34" charset="0"/>
              </a:rPr>
              <a:t>.</a:t>
            </a:r>
            <a:endParaRPr lang="en-CA" sz="1000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graphicFrame>
        <p:nvGraphicFramePr>
          <p:cNvPr id="2" name="Chart 1"/>
          <p:cNvGraphicFramePr/>
          <p:nvPr>
            <p:extLst>
              <p:ext uri="{D42A27DB-BD31-4B8C-83A1-F6EECF244321}">
                <p14:modId xmlns:p14="http://schemas.microsoft.com/office/powerpoint/2010/main" val="3513258482"/>
              </p:ext>
            </p:extLst>
          </p:nvPr>
        </p:nvGraphicFramePr>
        <p:xfrm>
          <a:off x="762000" y="1381125"/>
          <a:ext cx="7543800" cy="44100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0" y="0"/>
            <a:ext cx="3733800" cy="369332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CA" b="1" dirty="0" smtClean="0">
                <a:solidFill>
                  <a:srgbClr val="8B9B3C"/>
                </a:solidFill>
              </a:rPr>
              <a:t>Nunavut</a:t>
            </a:r>
            <a:endParaRPr lang="en-CA" b="1" dirty="0">
              <a:solidFill>
                <a:srgbClr val="8B9B3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927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ctrTitle"/>
          </p:nvPr>
        </p:nvSpPr>
        <p:spPr>
          <a:xfrm>
            <a:off x="1981200" y="1905000"/>
            <a:ext cx="6324600" cy="1143000"/>
          </a:xfrm>
        </p:spPr>
        <p:txBody>
          <a:bodyPr/>
          <a:lstStyle/>
          <a:p>
            <a:r>
              <a:rPr lang="en-CA" dirty="0" smtClean="0"/>
              <a:t>Provincial and territorial government health expenditure by age and sex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CC756A-20BE-4B75-95FF-A00C9F1FCD09}" type="slidenum">
              <a:rPr lang="en-US" smtClean="0">
                <a:solidFill>
                  <a:srgbClr val="000000"/>
                </a:solidFill>
              </a:rPr>
              <a:pPr/>
              <a:t>118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1657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1844" y="345228"/>
            <a:ext cx="7635240" cy="912089"/>
          </a:xfrm>
        </p:spPr>
        <p:txBody>
          <a:bodyPr>
            <a:normAutofit/>
          </a:bodyPr>
          <a:lstStyle/>
          <a:p>
            <a:r>
              <a:rPr lang="en-US" dirty="0" smtClean="0"/>
              <a:t>Canadian </a:t>
            </a:r>
            <a:r>
              <a:rPr lang="en-US" sz="2700" dirty="0" smtClean="0"/>
              <a:t>age distribution in 2000 and 2013</a:t>
            </a:r>
            <a:endParaRPr lang="en-US" sz="2700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val="2085439827"/>
              </p:ext>
            </p:extLst>
          </p:nvPr>
        </p:nvGraphicFramePr>
        <p:xfrm>
          <a:off x="685799" y="1295400"/>
          <a:ext cx="7620001" cy="4495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CC756A-20BE-4B75-95FF-A00C9F1FCD09}" type="slidenum">
              <a:rPr lang="en-US" smtClean="0">
                <a:solidFill>
                  <a:prstClr val="black"/>
                </a:solidFill>
              </a:rPr>
              <a:pPr/>
              <a:t>119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09600" y="6019800"/>
            <a:ext cx="4495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>
                <a:solidFill>
                  <a:prstClr val="black"/>
                </a:solidFill>
              </a:rPr>
              <a:t>Sources</a:t>
            </a:r>
          </a:p>
          <a:p>
            <a:r>
              <a:rPr lang="en-US" sz="1000" dirty="0" smtClean="0">
                <a:solidFill>
                  <a:prstClr val="black"/>
                </a:solidFill>
              </a:rPr>
              <a:t>National Health Expenditure Database, CIHI; Statistics Canada.</a:t>
            </a:r>
            <a:endParaRPr lang="en-CA" sz="10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7740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How does Canada compare internationally?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CC756A-20BE-4B75-95FF-A00C9F1FCD09}" type="slidenum">
              <a:rPr lang="en-US" smtClean="0"/>
              <a:pPr/>
              <a:t>12</a:t>
            </a:fld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1682035" y="999215"/>
            <a:ext cx="5480765" cy="5553985"/>
            <a:chOff x="1542218" y="999215"/>
            <a:chExt cx="5480765" cy="5553985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462"/>
            <a:stretch/>
          </p:blipFill>
          <p:spPr>
            <a:xfrm>
              <a:off x="1542218" y="999215"/>
              <a:ext cx="5480765" cy="5553985"/>
            </a:xfrm>
            <a:prstGeom prst="rect">
              <a:avLst/>
            </a:prstGeom>
          </p:spPr>
        </p:pic>
        <p:sp>
          <p:nvSpPr>
            <p:cNvPr id="9" name="TextBox 1"/>
            <p:cNvSpPr txBox="1"/>
            <p:nvPr/>
          </p:nvSpPr>
          <p:spPr>
            <a:xfrm>
              <a:off x="3886200" y="6096000"/>
              <a:ext cx="2667007" cy="228581"/>
            </a:xfrm>
            <a:prstGeom prst="rect">
              <a:avLst/>
            </a:prstGeom>
          </p:spPr>
          <p:txBody>
            <a:bodyPr wrap="square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CA" sz="800" dirty="0"/>
                <a:t>© </a:t>
              </a:r>
              <a:r>
                <a:rPr lang="en-US" sz="800" dirty="0"/>
                <a:t>Canadian Institute for Health Information, 2015.</a:t>
              </a:r>
              <a:endParaRPr lang="en-CA" sz="800" dirty="0"/>
            </a:p>
          </p:txBody>
        </p:sp>
      </p:grpSp>
    </p:spTree>
    <p:extLst>
      <p:ext uri="{BB962C8B-B14F-4D97-AF65-F5344CB8AC3E}">
        <p14:creationId xmlns:p14="http://schemas.microsoft.com/office/powerpoint/2010/main" val="29565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1844" y="345228"/>
            <a:ext cx="7635240" cy="912089"/>
          </a:xfrm>
        </p:spPr>
        <p:txBody>
          <a:bodyPr>
            <a:noAutofit/>
          </a:bodyPr>
          <a:lstStyle/>
          <a:p>
            <a:r>
              <a:rPr lang="en-US" dirty="0" smtClean="0"/>
              <a:t>Total provincial/territorial government health spending by age and sex in 2013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val="1964078717"/>
              </p:ext>
            </p:extLst>
          </p:nvPr>
        </p:nvGraphicFramePr>
        <p:xfrm>
          <a:off x="685799" y="1447800"/>
          <a:ext cx="7620001" cy="4343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CC756A-20BE-4B75-95FF-A00C9F1FCD09}" type="slidenum">
              <a:rPr lang="en-US" smtClean="0">
                <a:solidFill>
                  <a:prstClr val="black"/>
                </a:solidFill>
              </a:rPr>
              <a:pPr/>
              <a:t>120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09600" y="6019800"/>
            <a:ext cx="4495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>
                <a:solidFill>
                  <a:prstClr val="black"/>
                </a:solidFill>
              </a:rPr>
              <a:t>Sources</a:t>
            </a:r>
          </a:p>
          <a:p>
            <a:r>
              <a:rPr lang="en-US" sz="1000" dirty="0" smtClean="0">
                <a:solidFill>
                  <a:prstClr val="black"/>
                </a:solidFill>
              </a:rPr>
              <a:t>National Health Expenditure Database, CIHI; Statistics Canada.</a:t>
            </a:r>
            <a:endParaRPr lang="en-CA" sz="10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6907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91844" y="353007"/>
            <a:ext cx="7635240" cy="912089"/>
          </a:xfrm>
        </p:spPr>
        <p:txBody>
          <a:bodyPr>
            <a:noAutofit/>
          </a:bodyPr>
          <a:lstStyle/>
          <a:p>
            <a:r>
              <a:rPr lang="en-US" dirty="0" smtClean="0"/>
              <a:t>On average, we spend more than double</a:t>
            </a:r>
            <a:br>
              <a:rPr lang="en-US" dirty="0" smtClean="0"/>
            </a:br>
            <a:r>
              <a:rPr lang="en-US" dirty="0" smtClean="0"/>
              <a:t>on older seniors than on younger seniors</a:t>
            </a:r>
            <a:endParaRPr lang="en-CA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val="3761384044"/>
              </p:ext>
            </p:extLst>
          </p:nvPr>
        </p:nvGraphicFramePr>
        <p:xfrm>
          <a:off x="685800" y="1295400"/>
          <a:ext cx="7696199" cy="4495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CC756A-20BE-4B75-95FF-A00C9F1FCD09}" type="slidenum">
              <a:rPr lang="en-US" smtClean="0"/>
              <a:pPr/>
              <a:t>121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09600" y="6019800"/>
            <a:ext cx="533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/>
              <a:t>Sources</a:t>
            </a:r>
          </a:p>
          <a:p>
            <a:r>
              <a:rPr lang="en-US" sz="1000" dirty="0" smtClean="0"/>
              <a:t>National Health Expenditure Database, CIHI; Statistics Canada.</a:t>
            </a:r>
            <a:endParaRPr lang="en-CA" sz="1000" dirty="0"/>
          </a:p>
        </p:txBody>
      </p:sp>
    </p:spTree>
    <p:extLst>
      <p:ext uri="{BB962C8B-B14F-4D97-AF65-F5344CB8AC3E}">
        <p14:creationId xmlns:p14="http://schemas.microsoft.com/office/powerpoint/2010/main" val="823128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1844" y="345228"/>
            <a:ext cx="7635240" cy="912089"/>
          </a:xfrm>
        </p:spPr>
        <p:txBody>
          <a:bodyPr>
            <a:noAutofit/>
          </a:bodyPr>
          <a:lstStyle/>
          <a:p>
            <a:r>
              <a:rPr lang="en-CA" dirty="0" smtClean="0"/>
              <a:t>Share of health spending on seniors has risen only slightly since 2000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val="1284747467"/>
              </p:ext>
            </p:extLst>
          </p:nvPr>
        </p:nvGraphicFramePr>
        <p:xfrm>
          <a:off x="685801" y="1447800"/>
          <a:ext cx="7696200" cy="4343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CC756A-20BE-4B75-95FF-A00C9F1FCD09}" type="slidenum">
              <a:rPr lang="en-US" smtClean="0">
                <a:solidFill>
                  <a:prstClr val="black"/>
                </a:solidFill>
              </a:rPr>
              <a:pPr/>
              <a:t>122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09600" y="6019800"/>
            <a:ext cx="4495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>
                <a:solidFill>
                  <a:prstClr val="black"/>
                </a:solidFill>
              </a:rPr>
              <a:t>Sources</a:t>
            </a:r>
          </a:p>
          <a:p>
            <a:r>
              <a:rPr lang="en-US" sz="1000" dirty="0" smtClean="0">
                <a:solidFill>
                  <a:prstClr val="black"/>
                </a:solidFill>
              </a:rPr>
              <a:t>National Health Expenditure Database, CIHI; Statistics Canada.</a:t>
            </a:r>
            <a:endParaRPr lang="en-CA" sz="10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1743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600" dirty="0" smtClean="0"/>
              <a:t>Contribution of aging to the average annual growth of the 4 largest spending types from 2000 to 2013</a:t>
            </a:r>
            <a:endParaRPr lang="en-CA" sz="2600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val="1970913356"/>
              </p:ext>
            </p:extLst>
          </p:nvPr>
        </p:nvGraphicFramePr>
        <p:xfrm>
          <a:off x="685800" y="1447800"/>
          <a:ext cx="7924800" cy="4343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CC756A-20BE-4B75-95FF-A00C9F1FCD09}" type="slidenum">
              <a:rPr lang="en-US" smtClean="0"/>
              <a:pPr/>
              <a:t>123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09600" y="6019800"/>
            <a:ext cx="6248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/>
              <a:t>Sources</a:t>
            </a:r>
          </a:p>
          <a:p>
            <a:r>
              <a:rPr lang="en-US" sz="1000" dirty="0" smtClean="0"/>
              <a:t>National Health Expenditure Database, CIHI; Statistics Canada.</a:t>
            </a:r>
            <a:endParaRPr lang="en-CA" sz="1000" dirty="0"/>
          </a:p>
        </p:txBody>
      </p:sp>
    </p:spTree>
    <p:extLst>
      <p:ext uri="{BB962C8B-B14F-4D97-AF65-F5344CB8AC3E}">
        <p14:creationId xmlns:p14="http://schemas.microsoft.com/office/powerpoint/2010/main" val="889598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 smtClean="0"/>
              <a:t>Impact of population growth and aging varies</a:t>
            </a:r>
            <a:endParaRPr lang="en-CA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val="1684226313"/>
              </p:ext>
            </p:extLst>
          </p:nvPr>
        </p:nvGraphicFramePr>
        <p:xfrm>
          <a:off x="685801" y="1371600"/>
          <a:ext cx="7620000" cy="4419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CC756A-20BE-4B75-95FF-A00C9F1FCD09}" type="slidenum">
              <a:rPr lang="en-US" smtClean="0"/>
              <a:pPr/>
              <a:t>124</a:t>
            </a:fld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6776294"/>
              </p:ext>
            </p:extLst>
          </p:nvPr>
        </p:nvGraphicFramePr>
        <p:xfrm>
          <a:off x="685800" y="4967717"/>
          <a:ext cx="1905000" cy="762523"/>
        </p:xfrm>
        <a:graphic>
          <a:graphicData uri="http://schemas.openxmlformats.org/drawingml/2006/table">
            <a:tbl>
              <a:tblPr firstRow="1" bandRow="1">
                <a:tableStyleId>{FABFCF23-3B69-468F-B69F-88F6DE6A72F2}</a:tableStyleId>
              </a:tblPr>
              <a:tblGrid>
                <a:gridCol w="1428750"/>
                <a:gridCol w="476250"/>
              </a:tblGrid>
              <a:tr h="230313">
                <a:tc gridSpan="2">
                  <a:txBody>
                    <a:bodyPr/>
                    <a:lstStyle/>
                    <a:p>
                      <a:pPr algn="ctr"/>
                      <a:r>
                        <a:rPr lang="en-CA" sz="1000" b="1" dirty="0" smtClean="0">
                          <a:solidFill>
                            <a:schemeClr val="tx1"/>
                          </a:solidFill>
                        </a:rPr>
                        <a:t>Canada average</a:t>
                      </a:r>
                      <a:endParaRPr lang="en-CA" sz="10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</a:tr>
              <a:tr h="230313">
                <a:tc>
                  <a:txBody>
                    <a:bodyPr/>
                    <a:lstStyle/>
                    <a:p>
                      <a:r>
                        <a:rPr lang="en-CA" sz="1000" b="1" dirty="0" smtClean="0">
                          <a:solidFill>
                            <a:schemeClr val="bg1"/>
                          </a:solidFill>
                        </a:rPr>
                        <a:t>Population growth</a:t>
                      </a:r>
                      <a:endParaRPr lang="en-CA" sz="10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B9B3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b="1" dirty="0" smtClean="0">
                          <a:solidFill>
                            <a:schemeClr val="bg1"/>
                          </a:solidFill>
                        </a:rPr>
                        <a:t>1.1%</a:t>
                      </a:r>
                      <a:endParaRPr lang="en-CA" sz="10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B9B3C"/>
                    </a:solidFill>
                  </a:tcPr>
                </a:tc>
              </a:tr>
              <a:tr h="274843">
                <a:tc>
                  <a:txBody>
                    <a:bodyPr/>
                    <a:lstStyle/>
                    <a:p>
                      <a:r>
                        <a:rPr lang="en-CA" sz="1000" b="1" dirty="0" smtClean="0">
                          <a:solidFill>
                            <a:schemeClr val="tx1"/>
                          </a:solidFill>
                        </a:rPr>
                        <a:t>Aging</a:t>
                      </a:r>
                    </a:p>
                  </a:txBody>
                  <a:tcPr>
                    <a:lnL w="12700" cmpd="sng">
                      <a:noFill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b="1" dirty="0" smtClean="0">
                          <a:solidFill>
                            <a:schemeClr val="tx1"/>
                          </a:solidFill>
                        </a:rPr>
                        <a:t>0.9%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609600" y="6019800"/>
            <a:ext cx="381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/>
              <a:t>Sources</a:t>
            </a:r>
          </a:p>
          <a:p>
            <a:r>
              <a:rPr lang="en-US" sz="1000" dirty="0" smtClean="0"/>
              <a:t>National Health Expenditure Database, CIHI; Statistics Canada.</a:t>
            </a:r>
            <a:endParaRPr lang="en-CA" sz="1000" dirty="0"/>
          </a:p>
        </p:txBody>
      </p:sp>
    </p:spTree>
    <p:extLst>
      <p:ext uri="{BB962C8B-B14F-4D97-AF65-F5344CB8AC3E}">
        <p14:creationId xmlns:p14="http://schemas.microsoft.com/office/powerpoint/2010/main" val="3956944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ctrTitle"/>
          </p:nvPr>
        </p:nvSpPr>
        <p:spPr>
          <a:xfrm>
            <a:off x="2057400" y="1905000"/>
            <a:ext cx="6324600" cy="1143000"/>
          </a:xfrm>
        </p:spPr>
        <p:txBody>
          <a:bodyPr/>
          <a:lstStyle/>
          <a:p>
            <a:r>
              <a:rPr lang="en-CA" dirty="0" smtClean="0"/>
              <a:t>Provincial and territorial government fiscal position </a:t>
            </a:r>
            <a:br>
              <a:rPr lang="en-CA" dirty="0" smtClean="0"/>
            </a:br>
            <a:r>
              <a:rPr lang="en-CA" dirty="0" smtClean="0"/>
              <a:t>and health expenditures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CC756A-20BE-4B75-95FF-A00C9F1FCD09}" type="slidenum">
              <a:rPr lang="en-US" smtClean="0">
                <a:solidFill>
                  <a:srgbClr val="000000"/>
                </a:solidFill>
              </a:rPr>
              <a:pPr/>
              <a:t>125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862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81000"/>
            <a:ext cx="7543800" cy="912089"/>
          </a:xfrm>
        </p:spPr>
        <p:txBody>
          <a:bodyPr>
            <a:noAutofit/>
          </a:bodyPr>
          <a:lstStyle/>
          <a:p>
            <a:r>
              <a:rPr lang="en-US" dirty="0" smtClean="0"/>
              <a:t>Modest growth since 2011, similar to that experienced in the mid-1990s</a:t>
            </a:r>
            <a:endParaRPr lang="en-CA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val="3414944267"/>
              </p:ext>
            </p:extLst>
          </p:nvPr>
        </p:nvGraphicFramePr>
        <p:xfrm>
          <a:off x="685801" y="1447800"/>
          <a:ext cx="7620000" cy="4343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CC756A-20BE-4B75-95FF-A00C9F1FCD09}" type="slidenum">
              <a:rPr lang="en-US" smtClean="0"/>
              <a:pPr/>
              <a:t>126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09600" y="6019800"/>
            <a:ext cx="6248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/>
              <a:t>Sources</a:t>
            </a:r>
          </a:p>
          <a:p>
            <a:r>
              <a:rPr lang="en-US" sz="1000" dirty="0" smtClean="0"/>
              <a:t>National Health Expenditure Database, CIHI; Statistics Canada.</a:t>
            </a:r>
            <a:endParaRPr lang="en-CA" sz="1000" dirty="0"/>
          </a:p>
        </p:txBody>
      </p:sp>
    </p:spTree>
    <p:extLst>
      <p:ext uri="{BB962C8B-B14F-4D97-AF65-F5344CB8AC3E}">
        <p14:creationId xmlns:p14="http://schemas.microsoft.com/office/powerpoint/2010/main" val="1175204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1844" y="304800"/>
            <a:ext cx="7635240" cy="912089"/>
          </a:xfrm>
        </p:spPr>
        <p:txBody>
          <a:bodyPr>
            <a:noAutofit/>
          </a:bodyPr>
          <a:lstStyle/>
          <a:p>
            <a:r>
              <a:rPr lang="en-US" dirty="0" smtClean="0"/>
              <a:t>Health spending as a proportion of provincial budgets has increased in recent years for </a:t>
            </a:r>
            <a:br>
              <a:rPr lang="en-US" dirty="0" smtClean="0"/>
            </a:br>
            <a:r>
              <a:rPr lang="en-US" dirty="0" smtClean="0"/>
              <a:t>most provinces</a:t>
            </a:r>
            <a:endParaRPr lang="en-CA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val="694615974"/>
              </p:ext>
            </p:extLst>
          </p:nvPr>
        </p:nvGraphicFramePr>
        <p:xfrm>
          <a:off x="685801" y="1676400"/>
          <a:ext cx="7696200" cy="4114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1FDB6E-CA4C-4A44-ABA5-B6A41381857D}" type="slidenum">
              <a:rPr lang="en-US" smtClean="0"/>
              <a:pPr/>
              <a:t>127</a:t>
            </a:fld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1362350"/>
              </p:ext>
            </p:extLst>
          </p:nvPr>
        </p:nvGraphicFramePr>
        <p:xfrm>
          <a:off x="723181" y="5132716"/>
          <a:ext cx="1524000" cy="634041"/>
        </p:xfrm>
        <a:graphic>
          <a:graphicData uri="http://schemas.openxmlformats.org/drawingml/2006/table">
            <a:tbl>
              <a:tblPr/>
              <a:tblGrid>
                <a:gridCol w="802106"/>
                <a:gridCol w="721894"/>
              </a:tblGrid>
              <a:tr h="231542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CA" sz="1000" b="1" i="0" u="none" strike="noStrike" dirty="0" smtClean="0">
                          <a:solidFill>
                            <a:schemeClr val="tx1"/>
                          </a:solidFill>
                          <a:latin typeface="+mn-lt"/>
                        </a:rPr>
                        <a:t>Canada average</a:t>
                      </a:r>
                      <a:endParaRPr lang="en-CA" sz="1000" b="1" i="0" u="none" strike="noStrike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CA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3106"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000" b="1" i="0" u="none" strike="noStrike" dirty="0" smtClean="0">
                          <a:solidFill>
                            <a:schemeClr val="bg1"/>
                          </a:solidFill>
                          <a:latin typeface="+mn-lt"/>
                        </a:rPr>
                        <a:t>2009</a:t>
                      </a:r>
                      <a:endParaRPr lang="en-CA" sz="1000" b="1" i="0" u="none" strike="noStrike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B9B3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38%</a:t>
                      </a:r>
                      <a:endParaRPr lang="en-CA" sz="10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B9B3C"/>
                    </a:solidFill>
                  </a:tcPr>
                </a:tc>
              </a:tr>
              <a:tr h="189393"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000" b="1" i="0" u="none" strike="noStrike" dirty="0" smtClean="0">
                          <a:solidFill>
                            <a:schemeClr val="tx1"/>
                          </a:solidFill>
                          <a:latin typeface="+mn-lt"/>
                        </a:rPr>
                        <a:t>2014</a:t>
                      </a:r>
                      <a:r>
                        <a:rPr lang="en-CA" sz="1000" b="1" i="0" u="none" strike="noStrike" baseline="30000" dirty="0" smtClean="0">
                          <a:solidFill>
                            <a:schemeClr val="tx1"/>
                          </a:solidFill>
                          <a:latin typeface="+mn-lt"/>
                        </a:rPr>
                        <a:t>f</a:t>
                      </a:r>
                      <a:endParaRPr lang="en-CA" sz="1000" b="1" i="0" u="none" strike="noStrike" baseline="300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38%</a:t>
                      </a:r>
                      <a:endParaRPr lang="en-CA" sz="10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609600" y="6019800"/>
            <a:ext cx="3886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000" b="1" dirty="0" smtClean="0">
                <a:solidFill>
                  <a:srgbClr val="000000"/>
                </a:solidFill>
              </a:rPr>
              <a:t>Note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000" dirty="0" smtClean="0">
                <a:solidFill>
                  <a:srgbClr val="000000"/>
                </a:solidFill>
              </a:rPr>
              <a:t>f: </a:t>
            </a:r>
            <a:r>
              <a:rPr lang="en-US" sz="1000" dirty="0" smtClean="0"/>
              <a:t>Forecast</a:t>
            </a:r>
            <a:r>
              <a:rPr lang="en-US" sz="1000" dirty="0" smtClean="0">
                <a:solidFill>
                  <a:srgbClr val="000000"/>
                </a:solidFill>
              </a:rPr>
              <a:t>.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000" b="1" dirty="0" smtClean="0">
                <a:solidFill>
                  <a:srgbClr val="000000"/>
                </a:solidFill>
              </a:rPr>
              <a:t>Sources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000" dirty="0" smtClean="0">
                <a:solidFill>
                  <a:srgbClr val="000000"/>
                </a:solidFill>
              </a:rPr>
              <a:t>National Health Expenditure Database, CIHI; Statistics Canada.</a:t>
            </a:r>
            <a:endParaRPr lang="en-CA" sz="1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6372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1844" y="297021"/>
            <a:ext cx="7635240" cy="912089"/>
          </a:xfrm>
        </p:spPr>
        <p:txBody>
          <a:bodyPr>
            <a:noAutofit/>
          </a:bodyPr>
          <a:lstStyle/>
          <a:p>
            <a:r>
              <a:rPr lang="en-CA" dirty="0" smtClean="0"/>
              <a:t>Average annual real per capita expenditure growth, Canada, 1998 to 2009</a:t>
            </a:r>
            <a:endParaRPr lang="en-CA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val="3185031568"/>
              </p:ext>
            </p:extLst>
          </p:nvPr>
        </p:nvGraphicFramePr>
        <p:xfrm>
          <a:off x="685801" y="1635972"/>
          <a:ext cx="7620000" cy="41552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CC756A-20BE-4B75-95FF-A00C9F1FCD09}" type="slidenum">
              <a:rPr lang="en-US" smtClean="0">
                <a:solidFill>
                  <a:prstClr val="black"/>
                </a:solidFill>
              </a:rPr>
              <a:pPr/>
              <a:t>128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09600" y="6019800"/>
            <a:ext cx="12121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fr-CA" sz="1000" b="1" dirty="0" smtClean="0">
                <a:solidFill>
                  <a:prstClr val="black"/>
                </a:solidFill>
              </a:rPr>
              <a:t>Source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fr-CA" sz="1000" dirty="0" smtClean="0">
                <a:solidFill>
                  <a:prstClr val="black"/>
                </a:solidFill>
              </a:rPr>
              <a:t>Statistics Canada.</a:t>
            </a:r>
            <a:endParaRPr lang="fr-CA" sz="1000" b="1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8619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ctrTitle"/>
          </p:nvPr>
        </p:nvSpPr>
        <p:spPr>
          <a:noFill/>
        </p:spPr>
        <p:txBody>
          <a:bodyPr/>
          <a:lstStyle/>
          <a:p>
            <a:r>
              <a:rPr lang="en-US" dirty="0" smtClean="0"/>
              <a:t>International comparisons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CC756A-20BE-4B75-95FF-A00C9F1FCD09}" type="slidenum">
              <a:rPr lang="en-US" smtClean="0"/>
              <a:pPr/>
              <a:t>129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4469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dirty="0" smtClean="0"/>
              <a:t>Overview of health spending </a:t>
            </a:r>
            <a:br>
              <a:rPr lang="en-CA" dirty="0" smtClean="0"/>
            </a:br>
            <a:r>
              <a:rPr lang="en-CA" dirty="0" smtClean="0"/>
              <a:t>in Canada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CC756A-20BE-4B75-95FF-A00C9F1FCD09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2278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>
              <a:lnSpc>
                <a:spcPts val="2800"/>
              </a:lnSpc>
            </a:pPr>
            <a:r>
              <a:rPr lang="en-US" sz="2600" dirty="0" smtClean="0"/>
              <a:t>Canada spent more on health care as a percentage of its economy than most OECD countries in 2013</a:t>
            </a:r>
            <a:endParaRPr lang="en-US" sz="2600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val="2826900848"/>
              </p:ext>
            </p:extLst>
          </p:nvPr>
        </p:nvGraphicFramePr>
        <p:xfrm>
          <a:off x="685800" y="1524000"/>
          <a:ext cx="7924800" cy="4267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CC756A-20BE-4B75-95FF-A00C9F1FCD09}" type="slidenum">
              <a:rPr lang="en-US" smtClean="0"/>
              <a:pPr/>
              <a:t>130</a:t>
            </a:fld>
            <a:endParaRPr lang="en-US" dirty="0"/>
          </a:p>
        </p:txBody>
      </p:sp>
      <p:sp>
        <p:nvSpPr>
          <p:cNvPr id="6" name="Text Box 7"/>
          <p:cNvSpPr txBox="1">
            <a:spLocks noChangeArrowheads="1"/>
          </p:cNvSpPr>
          <p:nvPr/>
        </p:nvSpPr>
        <p:spPr bwMode="auto">
          <a:xfrm>
            <a:off x="609600" y="5562600"/>
            <a:ext cx="3733800" cy="11600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82048" tIns="41025" rIns="82048" bIns="41025">
            <a:spAutoFit/>
          </a:bodyPr>
          <a:lstStyle/>
          <a:p>
            <a:pPr defTabSz="820738" eaLnBrk="0" hangingPunct="0">
              <a:spcBef>
                <a:spcPct val="50000"/>
              </a:spcBef>
            </a:pPr>
            <a:r>
              <a:rPr lang="en-US" sz="1000" b="1" dirty="0" smtClean="0"/>
              <a:t>Notes</a:t>
            </a:r>
            <a:r>
              <a:rPr lang="en-US" sz="1000" dirty="0" smtClean="0"/>
              <a:t/>
            </a:r>
            <a:br>
              <a:rPr lang="en-US" sz="1000" dirty="0" smtClean="0"/>
            </a:br>
            <a:r>
              <a:rPr lang="nn-NO" sz="1000" dirty="0" smtClean="0"/>
              <a:t>* Data for 2009.</a:t>
            </a:r>
          </a:p>
          <a:p>
            <a:pPr defTabSz="820738" eaLnBrk="0" hangingPunct="0"/>
            <a:r>
              <a:rPr lang="en-US" sz="1000" dirty="0" smtClean="0"/>
              <a:t>† </a:t>
            </a:r>
            <a:r>
              <a:rPr lang="en-US" sz="1000" dirty="0"/>
              <a:t>Data for 2012.</a:t>
            </a:r>
          </a:p>
          <a:p>
            <a:pPr defTabSz="820738" eaLnBrk="0" hangingPunct="0"/>
            <a:r>
              <a:rPr lang="en-US" sz="1000" dirty="0"/>
              <a:t>‡ Data for 2004.</a:t>
            </a:r>
          </a:p>
          <a:p>
            <a:pPr defTabSz="820738" eaLnBrk="0" hangingPunct="0"/>
            <a:r>
              <a:rPr lang="en-US" sz="1000" dirty="0"/>
              <a:t>§ Data for </a:t>
            </a:r>
            <a:r>
              <a:rPr lang="en-US" sz="1000" dirty="0" smtClean="0"/>
              <a:t>2011.</a:t>
            </a:r>
            <a:r>
              <a:rPr lang="en-US" sz="1000" dirty="0"/>
              <a:t/>
            </a:r>
            <a:br>
              <a:rPr lang="en-US" sz="1000" dirty="0"/>
            </a:br>
            <a:r>
              <a:rPr lang="en-US" sz="1000" b="1" dirty="0"/>
              <a:t>Source</a:t>
            </a:r>
            <a:br>
              <a:rPr lang="en-US" sz="1000" b="1" dirty="0"/>
            </a:br>
            <a:r>
              <a:rPr lang="en-US" sz="1000" i="1" dirty="0"/>
              <a:t>OECD Health Statistics </a:t>
            </a:r>
            <a:r>
              <a:rPr lang="en-US" sz="1000" i="1" dirty="0" smtClean="0"/>
              <a:t>2015 </a:t>
            </a:r>
            <a:r>
              <a:rPr lang="en-US" sz="1000" dirty="0" smtClean="0"/>
              <a:t>(June </a:t>
            </a:r>
            <a:r>
              <a:rPr lang="en-US" sz="1000" dirty="0"/>
              <a:t>edition</a:t>
            </a:r>
            <a:r>
              <a:rPr lang="en-US" sz="1000" dirty="0" smtClean="0"/>
              <a:t>), OECD.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514187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The ratio of health spending to GDP increased </a:t>
            </a:r>
            <a:br>
              <a:rPr lang="en-US" dirty="0" smtClean="0"/>
            </a:br>
            <a:r>
              <a:rPr lang="en-US" dirty="0" smtClean="0"/>
              <a:t>in all G7 countries* in the last decade</a:t>
            </a:r>
            <a:endParaRPr lang="en-CA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val="380755985"/>
              </p:ext>
            </p:extLst>
          </p:nvPr>
        </p:nvGraphicFramePr>
        <p:xfrm>
          <a:off x="685800" y="1524000"/>
          <a:ext cx="7772399" cy="4267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CC756A-20BE-4B75-95FF-A00C9F1FCD09}" type="slidenum">
              <a:rPr lang="en-US" smtClean="0"/>
              <a:pPr/>
              <a:t>131</a:t>
            </a:fld>
            <a:endParaRPr lang="en-US" dirty="0"/>
          </a:p>
        </p:txBody>
      </p:sp>
      <p:sp>
        <p:nvSpPr>
          <p:cNvPr id="6" name="Text Box 7"/>
          <p:cNvSpPr txBox="1">
            <a:spLocks noChangeArrowheads="1"/>
          </p:cNvSpPr>
          <p:nvPr/>
        </p:nvSpPr>
        <p:spPr bwMode="auto">
          <a:xfrm>
            <a:off x="609600" y="6019800"/>
            <a:ext cx="3733800" cy="6984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82048" tIns="41025" rIns="82048" bIns="41025">
            <a:spAutoFit/>
          </a:bodyPr>
          <a:lstStyle/>
          <a:p>
            <a:pPr defTabSz="820738" eaLnBrk="0" hangingPunct="0">
              <a:spcBef>
                <a:spcPct val="50000"/>
              </a:spcBef>
            </a:pPr>
            <a:r>
              <a:rPr lang="en-US" sz="1000" b="1" dirty="0"/>
              <a:t>Note</a:t>
            </a:r>
            <a:r>
              <a:rPr lang="en-US" sz="1000" dirty="0"/>
              <a:t/>
            </a:r>
            <a:br>
              <a:rPr lang="en-US" sz="1000" dirty="0"/>
            </a:br>
            <a:r>
              <a:rPr lang="en-US" sz="1000" dirty="0" smtClean="0"/>
              <a:t>* </a:t>
            </a:r>
            <a:r>
              <a:rPr lang="en-CA" sz="1000" dirty="0" smtClean="0"/>
              <a:t>Data for Italy unavailable.</a:t>
            </a:r>
            <a:endParaRPr lang="en-US" sz="1000" dirty="0"/>
          </a:p>
          <a:p>
            <a:pPr defTabSz="820738" eaLnBrk="0" hangingPunct="0"/>
            <a:r>
              <a:rPr lang="en-US" sz="1000" b="1" dirty="0" smtClean="0"/>
              <a:t>Source</a:t>
            </a:r>
            <a:r>
              <a:rPr lang="en-US" sz="1000" b="1" dirty="0"/>
              <a:t/>
            </a:r>
            <a:br>
              <a:rPr lang="en-US" sz="1000" b="1" dirty="0"/>
            </a:br>
            <a:r>
              <a:rPr lang="en-US" sz="1000" i="1" dirty="0"/>
              <a:t>OECD Health Statistics </a:t>
            </a:r>
            <a:r>
              <a:rPr lang="en-US" sz="1000" i="1" dirty="0" smtClean="0"/>
              <a:t>2015 </a:t>
            </a:r>
            <a:r>
              <a:rPr lang="en-US" sz="1000" dirty="0" smtClean="0"/>
              <a:t>(June </a:t>
            </a:r>
            <a:r>
              <a:rPr lang="en-US" sz="1000" dirty="0"/>
              <a:t>edition</a:t>
            </a:r>
            <a:r>
              <a:rPr lang="en-US" sz="1000" dirty="0" smtClean="0"/>
              <a:t>), OECD.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359307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609600" y="5410200"/>
            <a:ext cx="8001000" cy="13139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82048" tIns="41025" rIns="82048" bIns="41025">
            <a:spAutoFit/>
          </a:bodyPr>
          <a:lstStyle/>
          <a:p>
            <a:pPr defTabSz="820738" eaLnBrk="0" hangingPunct="0">
              <a:spcBef>
                <a:spcPct val="50000"/>
              </a:spcBef>
            </a:pPr>
            <a:r>
              <a:rPr lang="en-US" sz="1000" b="1" dirty="0" smtClean="0"/>
              <a:t>Notes</a:t>
            </a:r>
            <a:r>
              <a:rPr lang="en-US" sz="1000" dirty="0"/>
              <a:t/>
            </a:r>
            <a:br>
              <a:rPr lang="en-US" sz="1000" dirty="0"/>
            </a:br>
            <a:r>
              <a:rPr lang="nn-NO" sz="1000" dirty="0" smtClean="0"/>
              <a:t>* Data </a:t>
            </a:r>
            <a:r>
              <a:rPr lang="nn-NO" sz="1000" dirty="0"/>
              <a:t>for </a:t>
            </a:r>
            <a:r>
              <a:rPr lang="nn-NO" sz="1000" dirty="0" smtClean="0"/>
              <a:t>2009.</a:t>
            </a:r>
          </a:p>
          <a:p>
            <a:pPr defTabSz="820738" eaLnBrk="0" hangingPunct="0"/>
            <a:r>
              <a:rPr lang="en-US" sz="1000" dirty="0"/>
              <a:t>† Data for 2012</a:t>
            </a:r>
            <a:r>
              <a:rPr lang="en-US" sz="1000" dirty="0" smtClean="0"/>
              <a:t>.</a:t>
            </a:r>
          </a:p>
          <a:p>
            <a:pPr defTabSz="820738" eaLnBrk="0" hangingPunct="0"/>
            <a:r>
              <a:rPr lang="en-US" sz="1000" dirty="0" smtClean="0"/>
              <a:t>‡ Data for 2004.</a:t>
            </a:r>
          </a:p>
          <a:p>
            <a:pPr defTabSz="820738" eaLnBrk="0" hangingPunct="0"/>
            <a:r>
              <a:rPr lang="en-US" sz="1000" dirty="0" smtClean="0"/>
              <a:t>§ Data for 2011.</a:t>
            </a:r>
          </a:p>
          <a:p>
            <a:pPr defTabSz="820738" eaLnBrk="0" hangingPunct="0"/>
            <a:r>
              <a:rPr lang="en-US" sz="1000" dirty="0" smtClean="0"/>
              <a:t>PPP: Purchasing power parity.</a:t>
            </a:r>
            <a:r>
              <a:rPr lang="en-US" sz="1000" dirty="0"/>
              <a:t/>
            </a:r>
            <a:br>
              <a:rPr lang="en-US" sz="1000" dirty="0"/>
            </a:br>
            <a:r>
              <a:rPr lang="en-US" sz="1000" b="1" dirty="0"/>
              <a:t>Source</a:t>
            </a:r>
            <a:br>
              <a:rPr lang="en-US" sz="1000" b="1" dirty="0"/>
            </a:br>
            <a:r>
              <a:rPr lang="en-US" sz="1000" i="1" dirty="0"/>
              <a:t>OECD Health </a:t>
            </a:r>
            <a:r>
              <a:rPr lang="en-US" sz="1000" i="1" dirty="0" smtClean="0"/>
              <a:t>Statistics 2015 </a:t>
            </a:r>
            <a:r>
              <a:rPr lang="en-US" sz="1000" dirty="0" smtClean="0"/>
              <a:t>(June edition), OECD.</a:t>
            </a:r>
            <a:endParaRPr lang="en-US" sz="1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1844" y="304800"/>
            <a:ext cx="7635240" cy="912089"/>
          </a:xfrm>
        </p:spPr>
        <p:txBody>
          <a:bodyPr>
            <a:noAutofit/>
          </a:bodyPr>
          <a:lstStyle/>
          <a:p>
            <a:pPr>
              <a:lnSpc>
                <a:spcPts val="2800"/>
              </a:lnSpc>
            </a:pPr>
            <a:r>
              <a:rPr lang="en-US" sz="2600" dirty="0" smtClean="0"/>
              <a:t>Canada’s per person spending is just more than half of what is spent on health care in the U.S. </a:t>
            </a:r>
            <a:br>
              <a:rPr lang="en-US" sz="2600" dirty="0" smtClean="0"/>
            </a:br>
            <a:r>
              <a:rPr lang="en-US" sz="2600" dirty="0" smtClean="0"/>
              <a:t>but higher than the OECD average</a:t>
            </a:r>
            <a:endParaRPr lang="en-US" sz="2600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val="3650199762"/>
              </p:ext>
            </p:extLst>
          </p:nvPr>
        </p:nvGraphicFramePr>
        <p:xfrm>
          <a:off x="592138" y="1447800"/>
          <a:ext cx="8232775" cy="4343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CC756A-20BE-4B75-95FF-A00C9F1FCD09}" type="slidenum">
              <a:rPr lang="en-US" smtClean="0"/>
              <a:pPr/>
              <a:t>132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6709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Annual growth in total health expenditure per person in current national currency units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val="2062858250"/>
              </p:ext>
            </p:extLst>
          </p:nvPr>
        </p:nvGraphicFramePr>
        <p:xfrm>
          <a:off x="685801" y="1524000"/>
          <a:ext cx="7696200" cy="4267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CC756A-20BE-4B75-95FF-A00C9F1FCD09}" type="slidenum">
              <a:rPr lang="en-US" smtClean="0"/>
              <a:pPr/>
              <a:t>133</a:t>
            </a:fld>
            <a:endParaRPr lang="en-US" dirty="0"/>
          </a:p>
        </p:txBody>
      </p:sp>
      <p:sp>
        <p:nvSpPr>
          <p:cNvPr id="8" name="Text Box 7"/>
          <p:cNvSpPr txBox="1">
            <a:spLocks noChangeArrowheads="1"/>
          </p:cNvSpPr>
          <p:nvPr/>
        </p:nvSpPr>
        <p:spPr bwMode="auto">
          <a:xfrm>
            <a:off x="609600" y="6019800"/>
            <a:ext cx="3733800" cy="3906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82048" tIns="41025" rIns="82048" bIns="41025">
            <a:spAutoFit/>
          </a:bodyPr>
          <a:lstStyle/>
          <a:p>
            <a:pPr defTabSz="820738" eaLnBrk="0" hangingPunct="0">
              <a:spcBef>
                <a:spcPct val="50000"/>
              </a:spcBef>
            </a:pPr>
            <a:r>
              <a:rPr lang="en-US" sz="1000" b="1" dirty="0" smtClean="0">
                <a:solidFill>
                  <a:srgbClr val="000000"/>
                </a:solidFill>
              </a:rPr>
              <a:t>Source</a:t>
            </a:r>
            <a:r>
              <a:rPr lang="en-US" sz="1000" b="1" dirty="0">
                <a:solidFill>
                  <a:srgbClr val="000000"/>
                </a:solidFill>
              </a:rPr>
              <a:t/>
            </a:r>
            <a:br>
              <a:rPr lang="en-US" sz="1000" b="1" dirty="0">
                <a:solidFill>
                  <a:srgbClr val="000000"/>
                </a:solidFill>
              </a:rPr>
            </a:br>
            <a:r>
              <a:rPr lang="en-US" sz="1000" i="1" dirty="0"/>
              <a:t>OECD Health Statistics </a:t>
            </a:r>
            <a:r>
              <a:rPr lang="en-US" sz="1000" i="1" dirty="0" smtClean="0"/>
              <a:t>2015 </a:t>
            </a:r>
            <a:r>
              <a:rPr lang="en-US" sz="1000" dirty="0" smtClean="0"/>
              <a:t>(June </a:t>
            </a:r>
            <a:r>
              <a:rPr lang="en-US" sz="1000" dirty="0"/>
              <a:t>edition</a:t>
            </a:r>
            <a:r>
              <a:rPr lang="en-US" sz="1000" dirty="0" smtClean="0"/>
              <a:t>), OECD.</a:t>
            </a:r>
            <a:endParaRPr lang="en-US" sz="1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0440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7848600" cy="912089"/>
          </a:xfrm>
        </p:spPr>
        <p:txBody>
          <a:bodyPr>
            <a:noAutofit/>
          </a:bodyPr>
          <a:lstStyle/>
          <a:p>
            <a:pPr>
              <a:lnSpc>
                <a:spcPts val="2800"/>
              </a:lnSpc>
            </a:pPr>
            <a:r>
              <a:rPr lang="en-US" sz="2600" dirty="0" smtClean="0"/>
              <a:t>The share of health spending funded by the </a:t>
            </a:r>
            <a:br>
              <a:rPr lang="en-US" sz="2600" dirty="0" smtClean="0"/>
            </a:br>
            <a:r>
              <a:rPr lang="en-US" sz="2600" dirty="0" smtClean="0"/>
              <a:t>public sector in Canada was less than the </a:t>
            </a:r>
            <a:br>
              <a:rPr lang="en-US" sz="2600" dirty="0" smtClean="0"/>
            </a:br>
            <a:r>
              <a:rPr lang="en-US" sz="2600" dirty="0" smtClean="0"/>
              <a:t>OECD average in 2013</a:t>
            </a:r>
            <a:endParaRPr lang="en-US" sz="2600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val="1443839555"/>
              </p:ext>
            </p:extLst>
          </p:nvPr>
        </p:nvGraphicFramePr>
        <p:xfrm>
          <a:off x="685800" y="1524000"/>
          <a:ext cx="7772399" cy="4267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CC756A-20BE-4B75-95FF-A00C9F1FCD09}" type="slidenum">
              <a:rPr lang="en-US" smtClean="0"/>
              <a:pPr/>
              <a:t>134</a:t>
            </a:fld>
            <a:endParaRPr lang="en-US" dirty="0"/>
          </a:p>
        </p:txBody>
      </p:sp>
      <p:sp>
        <p:nvSpPr>
          <p:cNvPr id="8" name="Text Box 7"/>
          <p:cNvSpPr txBox="1">
            <a:spLocks noChangeArrowheads="1"/>
          </p:cNvSpPr>
          <p:nvPr/>
        </p:nvSpPr>
        <p:spPr bwMode="auto">
          <a:xfrm>
            <a:off x="609600" y="5867400"/>
            <a:ext cx="3733800" cy="8522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82048" tIns="41025" rIns="82048" bIns="41025">
            <a:spAutoFit/>
          </a:bodyPr>
          <a:lstStyle/>
          <a:p>
            <a:pPr defTabSz="820738" eaLnBrk="0" hangingPunct="0">
              <a:spcBef>
                <a:spcPct val="50000"/>
              </a:spcBef>
            </a:pPr>
            <a:r>
              <a:rPr lang="en-US" sz="1000" b="1" dirty="0" smtClean="0">
                <a:solidFill>
                  <a:srgbClr val="000000"/>
                </a:solidFill>
              </a:rPr>
              <a:t>Notes</a:t>
            </a:r>
          </a:p>
          <a:p>
            <a:pPr defTabSz="820738" eaLnBrk="0" hangingPunct="0"/>
            <a:r>
              <a:rPr lang="en-US" sz="1000" dirty="0" smtClean="0">
                <a:solidFill>
                  <a:srgbClr val="000000"/>
                </a:solidFill>
              </a:rPr>
              <a:t>* Data for 2012.</a:t>
            </a:r>
          </a:p>
          <a:p>
            <a:pPr defTabSz="820738" eaLnBrk="0" hangingPunct="0"/>
            <a:r>
              <a:rPr lang="en-US" sz="1000" dirty="0">
                <a:solidFill>
                  <a:srgbClr val="000000"/>
                </a:solidFill>
              </a:rPr>
              <a:t>Total current expenditure (capital excluded).</a:t>
            </a:r>
            <a:br>
              <a:rPr lang="en-US" sz="1000" dirty="0">
                <a:solidFill>
                  <a:srgbClr val="000000"/>
                </a:solidFill>
              </a:rPr>
            </a:br>
            <a:r>
              <a:rPr lang="en-US" sz="1000" b="1" dirty="0" smtClean="0">
                <a:solidFill>
                  <a:srgbClr val="000000"/>
                </a:solidFill>
              </a:rPr>
              <a:t>Source</a:t>
            </a:r>
            <a:r>
              <a:rPr lang="en-US" sz="1000" b="1" dirty="0">
                <a:solidFill>
                  <a:srgbClr val="000000"/>
                </a:solidFill>
              </a:rPr>
              <a:t/>
            </a:r>
            <a:br>
              <a:rPr lang="en-US" sz="1000" b="1" dirty="0">
                <a:solidFill>
                  <a:srgbClr val="000000"/>
                </a:solidFill>
              </a:rPr>
            </a:br>
            <a:r>
              <a:rPr lang="en-US" sz="1000" i="1" dirty="0"/>
              <a:t>OECD Health Statistics </a:t>
            </a:r>
            <a:r>
              <a:rPr lang="en-US" sz="1000" i="1" dirty="0" smtClean="0"/>
              <a:t>2015 </a:t>
            </a:r>
            <a:r>
              <a:rPr lang="en-US" sz="1000" dirty="0" smtClean="0"/>
              <a:t>(June </a:t>
            </a:r>
            <a:r>
              <a:rPr lang="en-US" sz="1000" dirty="0"/>
              <a:t>edition</a:t>
            </a:r>
            <a:r>
              <a:rPr lang="en-US" sz="1000" dirty="0" smtClean="0"/>
              <a:t>), OECD.</a:t>
            </a:r>
            <a:endParaRPr lang="en-US" sz="1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2128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04800"/>
            <a:ext cx="7467600" cy="912089"/>
          </a:xfrm>
        </p:spPr>
        <p:txBody>
          <a:bodyPr>
            <a:noAutofit/>
          </a:bodyPr>
          <a:lstStyle/>
          <a:p>
            <a:r>
              <a:rPr lang="en-US" sz="2500" dirty="0" smtClean="0"/>
              <a:t>Expenditure on services provided by hospitals per person in US PPP for 29 selected countries in 2013</a:t>
            </a:r>
            <a:endParaRPr lang="en-US" sz="2500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val="1902859488"/>
              </p:ext>
            </p:extLst>
          </p:nvPr>
        </p:nvGraphicFramePr>
        <p:xfrm>
          <a:off x="685800" y="1371600"/>
          <a:ext cx="8077199" cy="4419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CC756A-20BE-4B75-95FF-A00C9F1FCD09}" type="slidenum">
              <a:rPr lang="en-US" smtClean="0"/>
              <a:pPr/>
              <a:t>135</a:t>
            </a:fld>
            <a:endParaRPr lang="en-US" dirty="0"/>
          </a:p>
        </p:txBody>
      </p:sp>
      <p:sp>
        <p:nvSpPr>
          <p:cNvPr id="8" name="Text Box 7"/>
          <p:cNvSpPr txBox="1">
            <a:spLocks noChangeArrowheads="1"/>
          </p:cNvSpPr>
          <p:nvPr/>
        </p:nvSpPr>
        <p:spPr bwMode="auto">
          <a:xfrm>
            <a:off x="609600" y="5439021"/>
            <a:ext cx="3733800" cy="13139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82048" tIns="41025" rIns="82048" bIns="41025">
            <a:spAutoFit/>
          </a:bodyPr>
          <a:lstStyle/>
          <a:p>
            <a:pPr defTabSz="820738" eaLnBrk="0" hangingPunct="0">
              <a:spcBef>
                <a:spcPct val="50000"/>
              </a:spcBef>
            </a:pPr>
            <a:r>
              <a:rPr lang="en-US" sz="1000" b="1" dirty="0" smtClean="0">
                <a:solidFill>
                  <a:srgbClr val="000000"/>
                </a:solidFill>
              </a:rPr>
              <a:t>Notes</a:t>
            </a:r>
            <a:r>
              <a:rPr lang="en-US" sz="1000" dirty="0">
                <a:solidFill>
                  <a:srgbClr val="000000"/>
                </a:solidFill>
              </a:rPr>
              <a:t/>
            </a:r>
            <a:br>
              <a:rPr lang="en-US" sz="1000" dirty="0">
                <a:solidFill>
                  <a:srgbClr val="000000"/>
                </a:solidFill>
              </a:rPr>
            </a:br>
            <a:r>
              <a:rPr lang="nn-NO" sz="1000" dirty="0" smtClean="0">
                <a:solidFill>
                  <a:srgbClr val="000000"/>
                </a:solidFill>
              </a:rPr>
              <a:t>* Data </a:t>
            </a:r>
            <a:r>
              <a:rPr lang="nn-NO" sz="1000" dirty="0">
                <a:solidFill>
                  <a:srgbClr val="000000"/>
                </a:solidFill>
              </a:rPr>
              <a:t>for </a:t>
            </a:r>
            <a:r>
              <a:rPr lang="nn-NO" sz="1000" dirty="0" smtClean="0">
                <a:solidFill>
                  <a:srgbClr val="000000"/>
                </a:solidFill>
              </a:rPr>
              <a:t>2012.</a:t>
            </a:r>
          </a:p>
          <a:p>
            <a:pPr defTabSz="820738" eaLnBrk="0" hangingPunct="0"/>
            <a:r>
              <a:rPr lang="nn-NO" sz="1000" dirty="0">
                <a:solidFill>
                  <a:srgbClr val="000000"/>
                </a:solidFill>
              </a:rPr>
              <a:t>† </a:t>
            </a:r>
            <a:r>
              <a:rPr lang="nn-NO" sz="1000" dirty="0" smtClean="0">
                <a:solidFill>
                  <a:srgbClr val="000000"/>
                </a:solidFill>
              </a:rPr>
              <a:t>Data for 2007.</a:t>
            </a:r>
          </a:p>
          <a:p>
            <a:pPr defTabSz="820738" eaLnBrk="0" hangingPunct="0"/>
            <a:r>
              <a:rPr lang="en-US" sz="1000" dirty="0" smtClean="0">
                <a:solidFill>
                  <a:srgbClr val="000000"/>
                </a:solidFill>
              </a:rPr>
              <a:t>‡ Data for 2011.</a:t>
            </a:r>
          </a:p>
          <a:p>
            <a:pPr defTabSz="820738" eaLnBrk="0" hangingPunct="0"/>
            <a:r>
              <a:rPr lang="nn-NO" sz="1000" dirty="0" smtClean="0">
                <a:solidFill>
                  <a:srgbClr val="000000"/>
                </a:solidFill>
              </a:rPr>
              <a:t>PPP: Purchasing power parity.</a:t>
            </a:r>
          </a:p>
          <a:p>
            <a:pPr defTabSz="820738" eaLnBrk="0" hangingPunct="0"/>
            <a:r>
              <a:rPr lang="nn-NO" sz="1000" dirty="0" smtClean="0">
                <a:solidFill>
                  <a:srgbClr val="000000"/>
                </a:solidFill>
              </a:rPr>
              <a:t>Total </a:t>
            </a:r>
            <a:r>
              <a:rPr lang="nn-NO" sz="1000" dirty="0">
                <a:solidFill>
                  <a:srgbClr val="000000"/>
                </a:solidFill>
              </a:rPr>
              <a:t>current expenditure (capital excluded).</a:t>
            </a:r>
          </a:p>
          <a:p>
            <a:pPr defTabSz="820738" eaLnBrk="0" hangingPunct="0"/>
            <a:r>
              <a:rPr lang="en-US" sz="1000" b="1" dirty="0" smtClean="0">
                <a:solidFill>
                  <a:srgbClr val="000000"/>
                </a:solidFill>
              </a:rPr>
              <a:t>Source</a:t>
            </a:r>
            <a:r>
              <a:rPr lang="en-US" sz="1000" b="1" dirty="0">
                <a:solidFill>
                  <a:srgbClr val="000000"/>
                </a:solidFill>
              </a:rPr>
              <a:t/>
            </a:r>
            <a:br>
              <a:rPr lang="en-US" sz="1000" b="1" dirty="0">
                <a:solidFill>
                  <a:srgbClr val="000000"/>
                </a:solidFill>
              </a:rPr>
            </a:br>
            <a:r>
              <a:rPr lang="en-US" sz="1000" i="1" dirty="0"/>
              <a:t>OECD Health Statistics </a:t>
            </a:r>
            <a:r>
              <a:rPr lang="en-US" sz="1000" i="1" dirty="0" smtClean="0"/>
              <a:t>2015 </a:t>
            </a:r>
            <a:r>
              <a:rPr lang="en-US" sz="1000" dirty="0" smtClean="0"/>
              <a:t>(June </a:t>
            </a:r>
            <a:r>
              <a:rPr lang="en-US" sz="1000" dirty="0"/>
              <a:t>edition</a:t>
            </a:r>
            <a:r>
              <a:rPr lang="en-US" sz="1000" dirty="0" smtClean="0"/>
              <a:t>), OECD.</a:t>
            </a:r>
            <a:endParaRPr lang="en-US" sz="1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8854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04800"/>
            <a:ext cx="7467600" cy="912089"/>
          </a:xfrm>
        </p:spPr>
        <p:txBody>
          <a:bodyPr>
            <a:noAutofit/>
          </a:bodyPr>
          <a:lstStyle/>
          <a:p>
            <a:r>
              <a:rPr lang="en-US" sz="2600" dirty="0" smtClean="0"/>
              <a:t>Total expenditure on drugs per person in US PPP for 29 selected countries in 2013</a:t>
            </a:r>
            <a:endParaRPr lang="en-US" sz="2600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val="2884949289"/>
              </p:ext>
            </p:extLst>
          </p:nvPr>
        </p:nvGraphicFramePr>
        <p:xfrm>
          <a:off x="685800" y="1295400"/>
          <a:ext cx="8139113" cy="4495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CC756A-20BE-4B75-95FF-A00C9F1FCD09}" type="slidenum">
              <a:rPr lang="en-US" smtClean="0"/>
              <a:pPr/>
              <a:t>136</a:t>
            </a:fld>
            <a:endParaRPr lang="en-US" dirty="0"/>
          </a:p>
        </p:txBody>
      </p:sp>
      <p:sp>
        <p:nvSpPr>
          <p:cNvPr id="8" name="Text Box 7"/>
          <p:cNvSpPr txBox="1">
            <a:spLocks noChangeArrowheads="1"/>
          </p:cNvSpPr>
          <p:nvPr/>
        </p:nvSpPr>
        <p:spPr bwMode="auto">
          <a:xfrm>
            <a:off x="609600" y="5313954"/>
            <a:ext cx="3733800" cy="14678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82048" tIns="41025" rIns="82048" bIns="41025">
            <a:spAutoFit/>
          </a:bodyPr>
          <a:lstStyle/>
          <a:p>
            <a:pPr defTabSz="820738" eaLnBrk="0" hangingPunct="0">
              <a:spcBef>
                <a:spcPct val="50000"/>
              </a:spcBef>
            </a:pPr>
            <a:r>
              <a:rPr lang="en-US" sz="1000" b="1" dirty="0" smtClean="0">
                <a:solidFill>
                  <a:srgbClr val="000000"/>
                </a:solidFill>
              </a:rPr>
              <a:t>Notes</a:t>
            </a:r>
          </a:p>
          <a:p>
            <a:pPr defTabSz="820738" eaLnBrk="0" hangingPunct="0"/>
            <a:r>
              <a:rPr lang="en-US" sz="1000" dirty="0" smtClean="0">
                <a:solidFill>
                  <a:srgbClr val="000000"/>
                </a:solidFill>
              </a:rPr>
              <a:t>* Data for 2012.</a:t>
            </a:r>
            <a:endParaRPr lang="en-US" sz="1000" dirty="0">
              <a:solidFill>
                <a:srgbClr val="000000"/>
              </a:solidFill>
            </a:endParaRPr>
          </a:p>
          <a:p>
            <a:pPr defTabSz="820738" eaLnBrk="0" hangingPunct="0"/>
            <a:r>
              <a:rPr lang="nn-NO" sz="1000" dirty="0">
                <a:solidFill>
                  <a:srgbClr val="000000"/>
                </a:solidFill>
              </a:rPr>
              <a:t>† Data for </a:t>
            </a:r>
            <a:r>
              <a:rPr lang="nn-NO" sz="1000" dirty="0" smtClean="0">
                <a:solidFill>
                  <a:srgbClr val="000000"/>
                </a:solidFill>
              </a:rPr>
              <a:t>2008.</a:t>
            </a:r>
            <a:endParaRPr lang="nn-NO" sz="1000" dirty="0">
              <a:solidFill>
                <a:srgbClr val="000000"/>
              </a:solidFill>
            </a:endParaRPr>
          </a:p>
          <a:p>
            <a:pPr defTabSz="820738" eaLnBrk="0" hangingPunct="0"/>
            <a:r>
              <a:rPr lang="en-US" sz="1000" dirty="0">
                <a:solidFill>
                  <a:srgbClr val="000000"/>
                </a:solidFill>
              </a:rPr>
              <a:t>‡ Data for </a:t>
            </a:r>
            <a:r>
              <a:rPr lang="en-US" sz="1000" dirty="0" smtClean="0">
                <a:solidFill>
                  <a:srgbClr val="000000"/>
                </a:solidFill>
              </a:rPr>
              <a:t>2011.</a:t>
            </a:r>
            <a:endParaRPr lang="en-US" sz="1000" dirty="0">
              <a:solidFill>
                <a:srgbClr val="000000"/>
              </a:solidFill>
            </a:endParaRPr>
          </a:p>
          <a:p>
            <a:pPr defTabSz="820738" eaLnBrk="0" hangingPunct="0"/>
            <a:r>
              <a:rPr lang="en-US" sz="1000" dirty="0">
                <a:solidFill>
                  <a:srgbClr val="000000"/>
                </a:solidFill>
              </a:rPr>
              <a:t>§ Data for </a:t>
            </a:r>
            <a:r>
              <a:rPr lang="en-US" sz="1000" dirty="0" smtClean="0">
                <a:solidFill>
                  <a:srgbClr val="000000"/>
                </a:solidFill>
              </a:rPr>
              <a:t>2007.</a:t>
            </a:r>
          </a:p>
          <a:p>
            <a:pPr defTabSz="820738" eaLnBrk="0" hangingPunct="0"/>
            <a:r>
              <a:rPr lang="nn-NO" sz="1000" dirty="0">
                <a:solidFill>
                  <a:srgbClr val="000000"/>
                </a:solidFill>
              </a:rPr>
              <a:t>PPP: Purchasing power parity.</a:t>
            </a:r>
          </a:p>
          <a:p>
            <a:pPr defTabSz="820738" eaLnBrk="0" hangingPunct="0"/>
            <a:r>
              <a:rPr lang="nn-NO" sz="1000" dirty="0">
                <a:solidFill>
                  <a:srgbClr val="000000"/>
                </a:solidFill>
              </a:rPr>
              <a:t>Total current expenditure (capital excluded).</a:t>
            </a:r>
            <a:r>
              <a:rPr lang="en-US" sz="1000" dirty="0">
                <a:solidFill>
                  <a:srgbClr val="000000"/>
                </a:solidFill>
              </a:rPr>
              <a:t/>
            </a:r>
            <a:br>
              <a:rPr lang="en-US" sz="1000" dirty="0">
                <a:solidFill>
                  <a:srgbClr val="000000"/>
                </a:solidFill>
              </a:rPr>
            </a:br>
            <a:r>
              <a:rPr lang="en-US" sz="1000" b="1" dirty="0" smtClean="0">
                <a:solidFill>
                  <a:srgbClr val="000000"/>
                </a:solidFill>
              </a:rPr>
              <a:t>Source</a:t>
            </a:r>
            <a:r>
              <a:rPr lang="en-US" sz="1000" b="1" dirty="0">
                <a:solidFill>
                  <a:srgbClr val="000000"/>
                </a:solidFill>
              </a:rPr>
              <a:t/>
            </a:r>
            <a:br>
              <a:rPr lang="en-US" sz="1000" b="1" dirty="0">
                <a:solidFill>
                  <a:srgbClr val="000000"/>
                </a:solidFill>
              </a:rPr>
            </a:br>
            <a:r>
              <a:rPr lang="en-US" sz="1000" i="1" dirty="0"/>
              <a:t>OECD Health Statistics </a:t>
            </a:r>
            <a:r>
              <a:rPr lang="en-US" sz="1000" i="1" dirty="0" smtClean="0"/>
              <a:t>2015 </a:t>
            </a:r>
            <a:r>
              <a:rPr lang="en-US" sz="1000" dirty="0" smtClean="0"/>
              <a:t>(June </a:t>
            </a:r>
            <a:r>
              <a:rPr lang="en-US" sz="1000" dirty="0"/>
              <a:t>edition</a:t>
            </a:r>
            <a:r>
              <a:rPr lang="en-US" sz="1000" dirty="0" smtClean="0"/>
              <a:t>), OECD.</a:t>
            </a:r>
            <a:endParaRPr lang="en-US" sz="1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>
              <a:lnSpc>
                <a:spcPts val="2800"/>
              </a:lnSpc>
            </a:pPr>
            <a:r>
              <a:rPr lang="en-US" sz="2600" dirty="0" smtClean="0"/>
              <a:t>Expenditure on services provided by offices of physicians per person in US PPP for 27 selected countries in 2013</a:t>
            </a:r>
            <a:endParaRPr lang="en-US" sz="2600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val="2586217843"/>
              </p:ext>
            </p:extLst>
          </p:nvPr>
        </p:nvGraphicFramePr>
        <p:xfrm>
          <a:off x="685800" y="1600200"/>
          <a:ext cx="8139113" cy="4191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CC756A-20BE-4B75-95FF-A00C9F1FCD09}" type="slidenum">
              <a:rPr lang="en-US" smtClean="0"/>
              <a:pPr/>
              <a:t>137</a:t>
            </a:fld>
            <a:endParaRPr lang="en-US" dirty="0"/>
          </a:p>
        </p:txBody>
      </p:sp>
      <p:sp>
        <p:nvSpPr>
          <p:cNvPr id="8" name="Text Box 7"/>
          <p:cNvSpPr txBox="1">
            <a:spLocks noChangeArrowheads="1"/>
          </p:cNvSpPr>
          <p:nvPr/>
        </p:nvSpPr>
        <p:spPr bwMode="auto">
          <a:xfrm>
            <a:off x="609600" y="5486400"/>
            <a:ext cx="3733800" cy="13139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82048" tIns="41025" rIns="82048" bIns="41025">
            <a:spAutoFit/>
          </a:bodyPr>
          <a:lstStyle/>
          <a:p>
            <a:pPr defTabSz="820738" eaLnBrk="0" hangingPunct="0"/>
            <a:r>
              <a:rPr lang="en-US" sz="1000" b="1" dirty="0" smtClean="0">
                <a:solidFill>
                  <a:srgbClr val="000000"/>
                </a:solidFill>
              </a:rPr>
              <a:t>Notes</a:t>
            </a:r>
            <a:r>
              <a:rPr lang="en-US" sz="1000" dirty="0">
                <a:solidFill>
                  <a:srgbClr val="000000"/>
                </a:solidFill>
              </a:rPr>
              <a:t/>
            </a:r>
            <a:br>
              <a:rPr lang="en-US" sz="1000" dirty="0">
                <a:solidFill>
                  <a:srgbClr val="000000"/>
                </a:solidFill>
              </a:rPr>
            </a:br>
            <a:r>
              <a:rPr lang="en-US" sz="1000" dirty="0" smtClean="0">
                <a:solidFill>
                  <a:srgbClr val="000000"/>
                </a:solidFill>
              </a:rPr>
              <a:t>* Data for 2012.</a:t>
            </a:r>
            <a:endParaRPr lang="en-US" sz="1000" dirty="0">
              <a:solidFill>
                <a:srgbClr val="000000"/>
              </a:solidFill>
            </a:endParaRPr>
          </a:p>
          <a:p>
            <a:pPr defTabSz="820738" eaLnBrk="0" hangingPunct="0"/>
            <a:r>
              <a:rPr lang="nn-NO" sz="1000" dirty="0">
                <a:solidFill>
                  <a:srgbClr val="000000"/>
                </a:solidFill>
              </a:rPr>
              <a:t>† Data for </a:t>
            </a:r>
            <a:r>
              <a:rPr lang="nn-NO" sz="1000" dirty="0" smtClean="0">
                <a:solidFill>
                  <a:srgbClr val="000000"/>
                </a:solidFill>
              </a:rPr>
              <a:t>2007.</a:t>
            </a:r>
            <a:endParaRPr lang="nn-NO" sz="1000" dirty="0">
              <a:solidFill>
                <a:srgbClr val="000000"/>
              </a:solidFill>
            </a:endParaRPr>
          </a:p>
          <a:p>
            <a:pPr defTabSz="820738" eaLnBrk="0" hangingPunct="0"/>
            <a:r>
              <a:rPr lang="en-US" sz="1000" dirty="0">
                <a:solidFill>
                  <a:srgbClr val="000000"/>
                </a:solidFill>
              </a:rPr>
              <a:t>‡ Data for </a:t>
            </a:r>
            <a:r>
              <a:rPr lang="en-US" sz="1000" dirty="0" smtClean="0">
                <a:solidFill>
                  <a:srgbClr val="000000"/>
                </a:solidFill>
              </a:rPr>
              <a:t>2011.</a:t>
            </a:r>
          </a:p>
          <a:p>
            <a:pPr defTabSz="820738" eaLnBrk="0" hangingPunct="0"/>
            <a:r>
              <a:rPr lang="en-US" sz="1000" dirty="0" smtClean="0">
                <a:solidFill>
                  <a:srgbClr val="000000"/>
                </a:solidFill>
              </a:rPr>
              <a:t>PPP: Purchasing power parity.</a:t>
            </a:r>
          </a:p>
          <a:p>
            <a:pPr defTabSz="820738" eaLnBrk="0" hangingPunct="0"/>
            <a:r>
              <a:rPr lang="en-US" sz="1000" dirty="0">
                <a:solidFill>
                  <a:srgbClr val="000000"/>
                </a:solidFill>
              </a:rPr>
              <a:t>Total current expenditure (capital excluded).</a:t>
            </a:r>
          </a:p>
          <a:p>
            <a:pPr defTabSz="820738" eaLnBrk="0" hangingPunct="0"/>
            <a:r>
              <a:rPr lang="en-US" sz="1000" b="1" dirty="0" smtClean="0">
                <a:solidFill>
                  <a:srgbClr val="000000"/>
                </a:solidFill>
              </a:rPr>
              <a:t>Source</a:t>
            </a:r>
            <a:r>
              <a:rPr lang="en-US" sz="1000" b="1" dirty="0">
                <a:solidFill>
                  <a:srgbClr val="000000"/>
                </a:solidFill>
              </a:rPr>
              <a:t/>
            </a:r>
            <a:br>
              <a:rPr lang="en-US" sz="1000" b="1" dirty="0">
                <a:solidFill>
                  <a:srgbClr val="000000"/>
                </a:solidFill>
              </a:rPr>
            </a:br>
            <a:r>
              <a:rPr lang="en-US" sz="1000" i="1" dirty="0"/>
              <a:t>OECD Health Statistics </a:t>
            </a:r>
            <a:r>
              <a:rPr lang="en-US" sz="1000" i="1" dirty="0" smtClean="0"/>
              <a:t>2015 </a:t>
            </a:r>
            <a:r>
              <a:rPr lang="en-US" sz="1000" dirty="0" smtClean="0"/>
              <a:t>(June </a:t>
            </a:r>
            <a:r>
              <a:rPr lang="en-US" sz="1000" dirty="0"/>
              <a:t>edition</a:t>
            </a:r>
            <a:r>
              <a:rPr lang="en-US" sz="1000" dirty="0" smtClean="0"/>
              <a:t>), OECD.</a:t>
            </a:r>
            <a:endParaRPr lang="en-US" sz="1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176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More information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The annual report </a:t>
            </a:r>
            <a:r>
              <a:rPr lang="en-US" i="1" dirty="0" smtClean="0"/>
              <a:t>National Health Expenditure Trends, 1975 to 2015 </a:t>
            </a:r>
            <a:r>
              <a:rPr lang="en-US" dirty="0" smtClean="0"/>
              <a:t>provides updated information on health</a:t>
            </a:r>
            <a:r>
              <a:rPr lang="en-CA" dirty="0" smtClean="0"/>
              <a:t> expenditure in Canada.</a:t>
            </a:r>
          </a:p>
          <a:p>
            <a:pPr marL="0" indent="0">
              <a:buNone/>
            </a:pPr>
            <a:r>
              <a:rPr lang="en-US" dirty="0" smtClean="0"/>
              <a:t>The annual report, </a:t>
            </a:r>
            <a:r>
              <a:rPr lang="en-US" dirty="0"/>
              <a:t>up-to-date data </a:t>
            </a:r>
            <a:r>
              <a:rPr lang="en-US" dirty="0" smtClean="0"/>
              <a:t>tables, </a:t>
            </a:r>
            <a:r>
              <a:rPr lang="en-US" dirty="0"/>
              <a:t>methodology </a:t>
            </a:r>
            <a:r>
              <a:rPr lang="en-US" dirty="0" smtClean="0"/>
              <a:t>notes, infographics, information sheets and presentations are available at </a:t>
            </a:r>
            <a:r>
              <a:rPr lang="en-US" b="1" dirty="0" smtClean="0">
                <a:hlinkClick r:id="rId2"/>
              </a:rPr>
              <a:t>www.cihi.ca/nhex</a:t>
            </a:r>
            <a:r>
              <a:rPr lang="en-US" dirty="0" smtClean="0"/>
              <a:t>.</a:t>
            </a:r>
            <a:endParaRPr lang="en-CA" dirty="0" smtClean="0"/>
          </a:p>
          <a:p>
            <a:pPr marL="0" indent="0">
              <a:buNone/>
            </a:pPr>
            <a:r>
              <a:rPr lang="en-CA" dirty="0" smtClean="0"/>
              <a:t>Feedback and questions can be sent to </a:t>
            </a:r>
            <a:r>
              <a:rPr lang="en-CA" b="1" dirty="0" smtClean="0">
                <a:hlinkClick r:id="rId3"/>
              </a:rPr>
              <a:t>nhex@cihi.ca</a:t>
            </a:r>
            <a:r>
              <a:rPr lang="en-CA" dirty="0" smtClean="0"/>
              <a:t>.</a:t>
            </a:r>
            <a:endParaRPr lang="en-CA" dirty="0"/>
          </a:p>
        </p:txBody>
      </p:sp>
      <p:sp>
        <p:nvSpPr>
          <p:cNvPr id="8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757D51-DCC8-4678-98BD-B4E8602CC579}" type="slidenum">
              <a:rPr lang="en-US" smtClean="0"/>
              <a:pPr/>
              <a:t>138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5531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1844" y="381000"/>
            <a:ext cx="7635240" cy="912089"/>
          </a:xfrm>
        </p:spPr>
        <p:txBody>
          <a:bodyPr anchor="t" anchorCtr="0">
            <a:noAutofit/>
          </a:bodyPr>
          <a:lstStyle/>
          <a:p>
            <a:r>
              <a:rPr lang="en-US" sz="2500" dirty="0" smtClean="0"/>
              <a:t>Growth in health spending has trended slower than inflation and population growth combined since 2010</a:t>
            </a:r>
            <a:endParaRPr lang="en-CA" sz="25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CC756A-20BE-4B75-95FF-A00C9F1FCD09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09600" y="6019800"/>
            <a:ext cx="6248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>
                <a:solidFill>
                  <a:prstClr val="black"/>
                </a:solidFill>
              </a:rPr>
              <a:t>Sources</a:t>
            </a:r>
          </a:p>
          <a:p>
            <a:r>
              <a:rPr lang="en-US" sz="1000" dirty="0" smtClean="0">
                <a:solidFill>
                  <a:prstClr val="black"/>
                </a:solidFill>
              </a:rPr>
              <a:t>National Health Expenditure Database, CIHI; Statistics Canada.</a:t>
            </a:r>
            <a:endParaRPr lang="en-CA" sz="1000" dirty="0">
              <a:solidFill>
                <a:prstClr val="black"/>
              </a:solidFill>
            </a:endParaRP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val="2948717342"/>
              </p:ext>
            </p:extLst>
          </p:nvPr>
        </p:nvGraphicFramePr>
        <p:xfrm>
          <a:off x="685800" y="1676400"/>
          <a:ext cx="7696200" cy="4114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13" name="Straight Connector 12"/>
          <p:cNvCxnSpPr/>
          <p:nvPr/>
        </p:nvCxnSpPr>
        <p:spPr>
          <a:xfrm flipV="1">
            <a:off x="5168020" y="1748073"/>
            <a:ext cx="0" cy="299624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3321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3886200" y="1905000"/>
            <a:ext cx="866775" cy="2819400"/>
            <a:chOff x="4212557" y="1828800"/>
            <a:chExt cx="945482" cy="3124200"/>
          </a:xfrm>
          <a:solidFill>
            <a:srgbClr val="D1D3D4"/>
          </a:solidFill>
        </p:grpSpPr>
        <p:sp>
          <p:nvSpPr>
            <p:cNvPr id="3" name="Rectangle 2"/>
            <p:cNvSpPr/>
            <p:nvPr/>
          </p:nvSpPr>
          <p:spPr>
            <a:xfrm>
              <a:off x="4222082" y="1828800"/>
              <a:ext cx="935957" cy="3124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6" name="Straight Connector 5"/>
            <p:cNvCxnSpPr/>
            <p:nvPr/>
          </p:nvCxnSpPr>
          <p:spPr>
            <a:xfrm flipV="1">
              <a:off x="4212557" y="1828800"/>
              <a:ext cx="0" cy="3124200"/>
            </a:xfrm>
            <a:prstGeom prst="line">
              <a:avLst/>
            </a:prstGeom>
            <a:grpFill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V="1">
              <a:off x="5158039" y="1828800"/>
              <a:ext cx="0" cy="3124200"/>
            </a:xfrm>
            <a:prstGeom prst="line">
              <a:avLst/>
            </a:prstGeom>
            <a:grpFill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7191375" y="1905000"/>
            <a:ext cx="933449" cy="2819400"/>
            <a:chOff x="4212557" y="1828800"/>
            <a:chExt cx="945482" cy="3124200"/>
          </a:xfrm>
          <a:solidFill>
            <a:srgbClr val="D1D3D4"/>
          </a:solidFill>
        </p:grpSpPr>
        <p:sp>
          <p:nvSpPr>
            <p:cNvPr id="13" name="Rectangle 12"/>
            <p:cNvSpPr/>
            <p:nvPr/>
          </p:nvSpPr>
          <p:spPr>
            <a:xfrm>
              <a:off x="4222082" y="1828800"/>
              <a:ext cx="935957" cy="3124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14" name="Straight Connector 13"/>
            <p:cNvCxnSpPr/>
            <p:nvPr/>
          </p:nvCxnSpPr>
          <p:spPr>
            <a:xfrm flipV="1">
              <a:off x="4212557" y="1828800"/>
              <a:ext cx="0" cy="3124200"/>
            </a:xfrm>
            <a:prstGeom prst="line">
              <a:avLst/>
            </a:prstGeom>
            <a:grpFill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4 distinct periods of growth in health spending since 1975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CC756A-20BE-4B75-95FF-A00C9F1FCD09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09600" y="6019800"/>
            <a:ext cx="381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/>
              <a:t>Sources</a:t>
            </a:r>
          </a:p>
          <a:p>
            <a:r>
              <a:rPr lang="en-US" sz="1000" dirty="0" smtClean="0"/>
              <a:t>National Health Expenditure Database, CIHI; Statistics Canada.</a:t>
            </a:r>
            <a:endParaRPr lang="en-CA" sz="1000" dirty="0"/>
          </a:p>
        </p:txBody>
      </p:sp>
      <p:graphicFrame>
        <p:nvGraphicFramePr>
          <p:cNvPr id="9" name="Content Placeholder 8"/>
          <p:cNvGraphicFramePr>
            <a:graphicFrameLocks noGrp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val="2928223132"/>
              </p:ext>
            </p:extLst>
          </p:nvPr>
        </p:nvGraphicFramePr>
        <p:xfrm>
          <a:off x="685801" y="1524000"/>
          <a:ext cx="7620000" cy="4267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803250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CA" dirty="0" smtClean="0"/>
              <a:t>Health spending as a share of GDP has </a:t>
            </a:r>
            <a:br>
              <a:rPr lang="en-CA" dirty="0" smtClean="0"/>
            </a:br>
            <a:r>
              <a:rPr lang="en-CA" dirty="0" smtClean="0"/>
              <a:t>trended upward over the last 40 years</a:t>
            </a:r>
            <a:endParaRPr lang="en-CA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val="4290647025"/>
              </p:ext>
            </p:extLst>
          </p:nvPr>
        </p:nvGraphicFramePr>
        <p:xfrm>
          <a:off x="685800" y="1524001"/>
          <a:ext cx="7620000" cy="42671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CC756A-20BE-4B75-95FF-A00C9F1FCD09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09600" y="6019800"/>
            <a:ext cx="6248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>
                <a:solidFill>
                  <a:prstClr val="black"/>
                </a:solidFill>
              </a:rPr>
              <a:t>Sources</a:t>
            </a:r>
          </a:p>
          <a:p>
            <a:r>
              <a:rPr lang="en-US" sz="1000" dirty="0" smtClean="0">
                <a:solidFill>
                  <a:prstClr val="black"/>
                </a:solidFill>
              </a:rPr>
              <a:t>National Health Expenditure Database, CIHI; Statistics Canada; The Conference Board of Canada.</a:t>
            </a:r>
            <a:endParaRPr lang="en-CA" sz="10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7828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Growth in health spending and growth in GDP have followed similar trends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CC756A-20BE-4B75-95FF-A00C9F1FCD09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09600" y="6019800"/>
            <a:ext cx="6248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>
                <a:solidFill>
                  <a:prstClr val="black"/>
                </a:solidFill>
              </a:rPr>
              <a:t>Sources</a:t>
            </a:r>
          </a:p>
          <a:p>
            <a:r>
              <a:rPr lang="en-US" sz="1000" dirty="0" smtClean="0">
                <a:solidFill>
                  <a:prstClr val="black"/>
                </a:solidFill>
              </a:rPr>
              <a:t>National Health Expenditure Database, CIHI; Statistics Canada; The Conference Board of Canada.</a:t>
            </a:r>
            <a:endParaRPr lang="en-CA" sz="1000" dirty="0">
              <a:solidFill>
                <a:prstClr val="black"/>
              </a:solidFill>
            </a:endParaRPr>
          </a:p>
        </p:txBody>
      </p:sp>
      <p:graphicFrame>
        <p:nvGraphicFramePr>
          <p:cNvPr id="11" name="Content Placeholder 5"/>
          <p:cNvGraphicFramePr>
            <a:graphicFrameLocks noGrp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val="4034172586"/>
              </p:ext>
            </p:extLst>
          </p:nvPr>
        </p:nvGraphicFramePr>
        <p:xfrm>
          <a:off x="685799" y="1371600"/>
          <a:ext cx="7620001" cy="44957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102941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dirty="0" smtClean="0"/>
              <a:t>Total health expenditure by source of finance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CC756A-20BE-4B75-95FF-A00C9F1FCD09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98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1844" y="381000"/>
            <a:ext cx="7635240" cy="912089"/>
          </a:xfrm>
        </p:spPr>
        <p:txBody>
          <a:bodyPr>
            <a:noAutofit/>
          </a:bodyPr>
          <a:lstStyle/>
          <a:p>
            <a:r>
              <a:rPr lang="en-US" dirty="0" smtClean="0"/>
              <a:t>Trends in public and private health spending</a:t>
            </a:r>
            <a:endParaRPr lang="en-US" dirty="0">
              <a:solidFill>
                <a:srgbClr val="FF0000"/>
              </a:solidFill>
            </a:endParaRP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val="3269762371"/>
              </p:ext>
            </p:extLst>
          </p:nvPr>
        </p:nvGraphicFramePr>
        <p:xfrm>
          <a:off x="685801" y="1371601"/>
          <a:ext cx="7620000" cy="44195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CC756A-20BE-4B75-95FF-A00C9F1FCD09}" type="slidenum">
              <a:rPr lang="en-US" smtClean="0">
                <a:solidFill>
                  <a:prstClr val="black"/>
                </a:solidFill>
              </a:rPr>
              <a:pPr/>
              <a:t>19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09600" y="6019800"/>
            <a:ext cx="3733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>
                <a:solidFill>
                  <a:prstClr val="black"/>
                </a:solidFill>
              </a:rPr>
              <a:t>Source</a:t>
            </a:r>
          </a:p>
          <a:p>
            <a:r>
              <a:rPr lang="en-US" sz="1000" dirty="0" smtClean="0">
                <a:solidFill>
                  <a:prstClr val="black"/>
                </a:solidFill>
              </a:rPr>
              <a:t>National Health Expenditure Database, CIHI.</a:t>
            </a:r>
            <a:endParaRPr lang="en-CA" sz="10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5605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CC756A-20BE-4B75-95FF-A00C9F1FCD09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78372" y="1064812"/>
            <a:ext cx="8384628" cy="54245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Aft>
                <a:spcPts val="900"/>
              </a:spcAft>
            </a:pPr>
            <a:r>
              <a:rPr lang="en-CA" sz="4000" b="1" dirty="0">
                <a:solidFill>
                  <a:srgbClr val="D78235"/>
                </a:solidFill>
              </a:rPr>
              <a:t>Our Vision</a:t>
            </a:r>
          </a:p>
          <a:p>
            <a:pPr fontAlgn="base">
              <a:spcAft>
                <a:spcPts val="1200"/>
              </a:spcAft>
            </a:pPr>
            <a:r>
              <a:rPr lang="en-CA" sz="2600" dirty="0"/>
              <a:t>Better data. Better decisions. Healthier Canadians.</a:t>
            </a:r>
          </a:p>
          <a:p>
            <a:pPr>
              <a:spcAft>
                <a:spcPts val="900"/>
              </a:spcAft>
            </a:pPr>
            <a:r>
              <a:rPr lang="en-CA" sz="4000" b="1" dirty="0" smtClean="0">
                <a:solidFill>
                  <a:srgbClr val="4C898E"/>
                </a:solidFill>
              </a:rPr>
              <a:t>Our </a:t>
            </a:r>
            <a:r>
              <a:rPr lang="en-CA" sz="4000" b="1" dirty="0">
                <a:solidFill>
                  <a:srgbClr val="4C898E"/>
                </a:solidFill>
              </a:rPr>
              <a:t>Mandate</a:t>
            </a:r>
          </a:p>
          <a:p>
            <a:pPr fontAlgn="base">
              <a:spcAft>
                <a:spcPts val="1200"/>
              </a:spcAft>
            </a:pPr>
            <a:r>
              <a:rPr lang="en-CA" sz="2600" dirty="0"/>
              <a:t>To lead the development and maintenance of comprehensive and integrated health information </a:t>
            </a:r>
            <a:r>
              <a:rPr lang="en-CA" sz="2600" dirty="0" smtClean="0"/>
              <a:t/>
            </a:r>
            <a:br>
              <a:rPr lang="en-CA" sz="2600" dirty="0" smtClean="0"/>
            </a:br>
            <a:r>
              <a:rPr lang="en-CA" sz="2600" dirty="0" smtClean="0"/>
              <a:t>that </a:t>
            </a:r>
            <a:r>
              <a:rPr lang="en-CA" sz="2600" dirty="0"/>
              <a:t>enables sound policy and effective health system management that improve health and health care.</a:t>
            </a:r>
          </a:p>
          <a:p>
            <a:pPr>
              <a:spcAft>
                <a:spcPts val="900"/>
              </a:spcAft>
            </a:pPr>
            <a:r>
              <a:rPr lang="en-CA" sz="4000" b="1" dirty="0" smtClean="0">
                <a:solidFill>
                  <a:srgbClr val="636467"/>
                </a:solidFill>
              </a:rPr>
              <a:t>Our </a:t>
            </a:r>
            <a:r>
              <a:rPr lang="en-CA" sz="4000" b="1" dirty="0">
                <a:solidFill>
                  <a:srgbClr val="636467"/>
                </a:solidFill>
              </a:rPr>
              <a:t>Values</a:t>
            </a:r>
          </a:p>
          <a:p>
            <a:pPr fontAlgn="base">
              <a:spcAft>
                <a:spcPts val="1200"/>
              </a:spcAft>
            </a:pPr>
            <a:r>
              <a:rPr lang="en-CA" sz="2600" dirty="0"/>
              <a:t>Respect, Integrity, Collaboration, Excellence, Innovation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288787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Public/private split has remained stable for the last 2 decades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val="3568297162"/>
              </p:ext>
            </p:extLst>
          </p:nvPr>
        </p:nvGraphicFramePr>
        <p:xfrm>
          <a:off x="685801" y="1371600"/>
          <a:ext cx="7620000" cy="4419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CC756A-20BE-4B75-95FF-A00C9F1FCD09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09600" y="6019800"/>
            <a:ext cx="3733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/>
              <a:t>Source</a:t>
            </a:r>
          </a:p>
          <a:p>
            <a:r>
              <a:rPr lang="en-US" sz="1000" dirty="0" smtClean="0"/>
              <a:t>National Health Expenditure Database, CIHI.</a:t>
            </a:r>
            <a:endParaRPr lang="en-CA" sz="1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600" dirty="0" smtClean="0"/>
              <a:t>Private health spending through health insurance has become more prominent in the past 27 years</a:t>
            </a:r>
            <a:endParaRPr lang="en-US" sz="2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CC756A-20BE-4B75-95FF-A00C9F1FCD09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09600" y="5867400"/>
            <a:ext cx="32766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/>
              <a:t>Notes</a:t>
            </a:r>
            <a:endParaRPr lang="en-US" sz="1000" b="1" dirty="0"/>
          </a:p>
          <a:p>
            <a:r>
              <a:rPr lang="en-US" sz="1000" dirty="0" smtClean="0"/>
              <a:t>Millions of dollars.</a:t>
            </a:r>
          </a:p>
          <a:p>
            <a:r>
              <a:rPr lang="en-US" sz="1000" dirty="0"/>
              <a:t>f: Forecast</a:t>
            </a:r>
            <a:r>
              <a:rPr lang="en-US" sz="1000" dirty="0" smtClean="0"/>
              <a:t>.</a:t>
            </a:r>
            <a:endParaRPr lang="en-US" sz="1000" b="1" dirty="0" smtClean="0"/>
          </a:p>
          <a:p>
            <a:r>
              <a:rPr lang="en-US" sz="1000" b="1" dirty="0" smtClean="0"/>
              <a:t>Source</a:t>
            </a:r>
          </a:p>
          <a:p>
            <a:r>
              <a:rPr lang="en-US" sz="1000" dirty="0" smtClean="0"/>
              <a:t>National Health Expenditure Database, CIHI.</a:t>
            </a:r>
            <a:endParaRPr lang="en-CA" sz="1000" dirty="0"/>
          </a:p>
        </p:txBody>
      </p:sp>
      <p:graphicFrame>
        <p:nvGraphicFramePr>
          <p:cNvPr id="18" name="Content Placeholder 8"/>
          <p:cNvGraphicFramePr>
            <a:graphicFrameLocks noGrp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val="2076481758"/>
              </p:ext>
            </p:extLst>
          </p:nvPr>
        </p:nvGraphicFramePr>
        <p:xfrm>
          <a:off x="685799" y="1600200"/>
          <a:ext cx="7620001" cy="4191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9" name="Content Placeholder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95981953"/>
              </p:ext>
            </p:extLst>
          </p:nvPr>
        </p:nvGraphicFramePr>
        <p:xfrm>
          <a:off x="4698480" y="1831492"/>
          <a:ext cx="4090645" cy="31875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298395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CA" dirty="0" smtClean="0"/>
              <a:t>Provinces’ health spending per person varies </a:t>
            </a:r>
            <a:br>
              <a:rPr lang="en-CA" dirty="0" smtClean="0"/>
            </a:br>
            <a:r>
              <a:rPr lang="en-CA" dirty="0" smtClean="0"/>
              <a:t>by as much as $1,370</a:t>
            </a:r>
            <a:endParaRPr lang="en-CA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val="713474528"/>
              </p:ext>
            </p:extLst>
          </p:nvPr>
        </p:nvGraphicFramePr>
        <p:xfrm>
          <a:off x="685801" y="1447800"/>
          <a:ext cx="7696200" cy="4343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1FDB6E-CA4C-4A44-ABA5-B6A41381857D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12" name="TextBox 6"/>
          <p:cNvSpPr txBox="1">
            <a:spLocks noChangeArrowheads="1"/>
          </p:cNvSpPr>
          <p:nvPr/>
        </p:nvSpPr>
        <p:spPr bwMode="auto">
          <a:xfrm>
            <a:off x="609600" y="6019800"/>
            <a:ext cx="419100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b="1" dirty="0" smtClean="0"/>
              <a:t>Note</a:t>
            </a:r>
          </a:p>
          <a:p>
            <a:r>
              <a:rPr lang="en-US" sz="1000" dirty="0" smtClean="0"/>
              <a:t>f: Forecast.</a:t>
            </a:r>
          </a:p>
          <a:p>
            <a:r>
              <a:rPr lang="en-US" sz="1000" b="1" dirty="0" smtClean="0"/>
              <a:t>Sources</a:t>
            </a:r>
            <a:endParaRPr lang="en-US" sz="1000" b="1" dirty="0"/>
          </a:p>
          <a:p>
            <a:r>
              <a:rPr lang="en-US" sz="1000" dirty="0"/>
              <a:t>National Health Expenditure Database, CIHI; Statistics Canada.</a:t>
            </a:r>
            <a:endParaRPr lang="en-CA" sz="1000" dirty="0"/>
          </a:p>
        </p:txBody>
      </p:sp>
    </p:spTree>
    <p:extLst>
      <p:ext uri="{BB962C8B-B14F-4D97-AF65-F5344CB8AC3E}">
        <p14:creationId xmlns:p14="http://schemas.microsoft.com/office/powerpoint/2010/main" val="371983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lvl="0"/>
            <a:r>
              <a:rPr lang="en-US" dirty="0" smtClean="0"/>
              <a:t>Total health expenditure by use of funds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CC756A-20BE-4B75-95FF-A00C9F1FCD09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5494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The share of hospital spending has declined over the last 40 years as shares of spending on drugs and other expenditures have increased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CC756A-20BE-4B75-95FF-A00C9F1FCD09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09600" y="6019800"/>
            <a:ext cx="3276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/>
              <a:t>Note</a:t>
            </a:r>
          </a:p>
          <a:p>
            <a:r>
              <a:rPr lang="en-US" sz="1000" dirty="0" smtClean="0"/>
              <a:t>f: Forecast.</a:t>
            </a:r>
          </a:p>
          <a:p>
            <a:r>
              <a:rPr lang="en-US" sz="1000" b="1" dirty="0" smtClean="0"/>
              <a:t>Source</a:t>
            </a:r>
          </a:p>
          <a:p>
            <a:r>
              <a:rPr lang="en-US" sz="1000" dirty="0" smtClean="0"/>
              <a:t>National Health Expenditure Database, CIHI.</a:t>
            </a:r>
            <a:endParaRPr lang="en-CA" sz="1000" dirty="0"/>
          </a:p>
        </p:txBody>
      </p:sp>
      <p:graphicFrame>
        <p:nvGraphicFramePr>
          <p:cNvPr id="13" name="Content Placeholder 8"/>
          <p:cNvGraphicFramePr>
            <a:graphicFrameLocks noGrp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val="2670100327"/>
              </p:ext>
            </p:extLst>
          </p:nvPr>
        </p:nvGraphicFramePr>
        <p:xfrm>
          <a:off x="685799" y="1905000"/>
          <a:ext cx="7620001" cy="3886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4" name="Content Placeholder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55865776"/>
              </p:ext>
            </p:extLst>
          </p:nvPr>
        </p:nvGraphicFramePr>
        <p:xfrm>
          <a:off x="4707148" y="2107721"/>
          <a:ext cx="4090645" cy="29214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3690902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Hospitals and physicians are funded mostly</a:t>
            </a:r>
            <a:br>
              <a:rPr lang="en-US" dirty="0" smtClean="0"/>
            </a:br>
            <a:r>
              <a:rPr lang="en-US" dirty="0" smtClean="0"/>
              <a:t>by the public sector</a:t>
            </a:r>
            <a:endParaRPr lang="en-CA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val="3057511452"/>
              </p:ext>
            </p:extLst>
          </p:nvPr>
        </p:nvGraphicFramePr>
        <p:xfrm>
          <a:off x="685800" y="1447800"/>
          <a:ext cx="7620000" cy="4343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1FDB6E-CA4C-4A44-ABA5-B6A41381857D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09600" y="6019800"/>
            <a:ext cx="3886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000" b="1" dirty="0" smtClean="0">
                <a:solidFill>
                  <a:srgbClr val="000000"/>
                </a:solidFill>
              </a:rPr>
              <a:t>Note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000" dirty="0" smtClean="0">
                <a:solidFill>
                  <a:srgbClr val="000000"/>
                </a:solidFill>
              </a:rPr>
              <a:t>f: </a:t>
            </a:r>
            <a:r>
              <a:rPr lang="en-US" sz="1000" dirty="0" smtClean="0"/>
              <a:t>Forecast</a:t>
            </a:r>
            <a:r>
              <a:rPr lang="en-US" sz="1000" dirty="0" smtClean="0">
                <a:solidFill>
                  <a:srgbClr val="000000"/>
                </a:solidFill>
              </a:rPr>
              <a:t>.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000" b="1" dirty="0" smtClean="0">
                <a:solidFill>
                  <a:srgbClr val="000000"/>
                </a:solidFill>
              </a:rPr>
              <a:t>Sources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000" dirty="0" smtClean="0">
                <a:solidFill>
                  <a:srgbClr val="000000"/>
                </a:solidFill>
              </a:rPr>
              <a:t>National Health Expenditure Database, CIHI; Statistics Canada.</a:t>
            </a:r>
            <a:endParaRPr lang="en-CA" sz="1000" dirty="0">
              <a:solidFill>
                <a:srgbClr val="000000"/>
              </a:solidFill>
            </a:endParaRP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7430374"/>
              </p:ext>
            </p:extLst>
          </p:nvPr>
        </p:nvGraphicFramePr>
        <p:xfrm>
          <a:off x="685800" y="5082783"/>
          <a:ext cx="1371600" cy="708417"/>
        </p:xfrm>
        <a:graphic>
          <a:graphicData uri="http://schemas.openxmlformats.org/drawingml/2006/table">
            <a:tbl>
              <a:tblPr/>
              <a:tblGrid>
                <a:gridCol w="617220"/>
                <a:gridCol w="754380"/>
              </a:tblGrid>
              <a:tr h="228600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CA" sz="1000" b="1" i="0" u="none" strike="noStrike" dirty="0" smtClean="0">
                          <a:solidFill>
                            <a:schemeClr val="tx1"/>
                          </a:solidFill>
                          <a:latin typeface="+mn-lt"/>
                        </a:rPr>
                        <a:t>Canada average</a:t>
                      </a:r>
                      <a:endParaRPr lang="en-CA" sz="1000" b="1" i="0" u="none" strike="noStrike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CA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33757"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000" b="1" i="0" u="none" strike="noStrike" dirty="0" smtClean="0">
                          <a:solidFill>
                            <a:schemeClr val="bg1"/>
                          </a:solidFill>
                          <a:latin typeface="+mn-lt"/>
                        </a:rPr>
                        <a:t>Public</a:t>
                      </a:r>
                      <a:endParaRPr lang="en-CA" sz="1000" b="1" i="0" u="none" strike="noStrike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B9B3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70.7%</a:t>
                      </a:r>
                      <a:endParaRPr lang="en-CA" sz="10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B9B3C"/>
                    </a:solidFill>
                  </a:tcPr>
                </a:tc>
              </a:tr>
              <a:tr h="246060"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000" b="1" i="0" u="none" strike="noStrike" dirty="0" smtClean="0">
                          <a:solidFill>
                            <a:schemeClr val="tx1"/>
                          </a:solidFill>
                          <a:latin typeface="+mn-lt"/>
                        </a:rPr>
                        <a:t>Private</a:t>
                      </a:r>
                      <a:endParaRPr lang="en-CA" sz="1000" b="1" i="0" u="none" strike="noStrike" baseline="300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29.3%</a:t>
                      </a:r>
                      <a:endParaRPr lang="en-CA" sz="10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24802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Growth in drug spending has slowed more </a:t>
            </a:r>
            <a:br>
              <a:rPr lang="en-US" dirty="0" smtClean="0"/>
            </a:br>
            <a:r>
              <a:rPr lang="en-US" dirty="0" smtClean="0"/>
              <a:t>than hospital and physician spending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val="682427599"/>
              </p:ext>
            </p:extLst>
          </p:nvPr>
        </p:nvGraphicFramePr>
        <p:xfrm>
          <a:off x="695324" y="1533525"/>
          <a:ext cx="7639051" cy="42576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CC756A-20BE-4B75-95FF-A00C9F1FCD09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09600" y="6019800"/>
            <a:ext cx="3733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>
                <a:solidFill>
                  <a:prstClr val="black"/>
                </a:solidFill>
              </a:rPr>
              <a:t>Source</a:t>
            </a:r>
          </a:p>
          <a:p>
            <a:r>
              <a:rPr lang="en-US" sz="1000" dirty="0" smtClean="0">
                <a:solidFill>
                  <a:prstClr val="black"/>
                </a:solidFill>
              </a:rPr>
              <a:t>National Health Expenditure Database, CIHI.</a:t>
            </a:r>
            <a:endParaRPr lang="en-CA" sz="10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699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The hospital share of public-sector health expenditure has been stable since 2001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CC756A-20BE-4B75-95FF-A00C9F1FCD09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09600" y="6019800"/>
            <a:ext cx="3886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000" b="1" dirty="0" smtClean="0"/>
              <a:t>Note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000" dirty="0" smtClean="0"/>
              <a:t>Data for 2014 and 2015 is forecast.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000" b="1" dirty="0" smtClean="0"/>
              <a:t>Sources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000" dirty="0" smtClean="0"/>
              <a:t>National Health Expenditure Database, CIHI; Statistics Canada.</a:t>
            </a:r>
            <a:endParaRPr lang="en-CA" sz="1000" dirty="0"/>
          </a:p>
        </p:txBody>
      </p:sp>
      <p:graphicFrame>
        <p:nvGraphicFramePr>
          <p:cNvPr id="3" name="Chart 2"/>
          <p:cNvGraphicFramePr/>
          <p:nvPr>
            <p:extLst>
              <p:ext uri="{D42A27DB-BD31-4B8C-83A1-F6EECF244321}">
                <p14:modId xmlns:p14="http://schemas.microsoft.com/office/powerpoint/2010/main" val="862873224"/>
              </p:ext>
            </p:extLst>
          </p:nvPr>
        </p:nvGraphicFramePr>
        <p:xfrm>
          <a:off x="685800" y="1219200"/>
          <a:ext cx="7620000" cy="4572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4136114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Content Placeholder 4"/>
          <p:cNvGraphicFramePr>
            <a:graphicFrameLocks noGrp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val="3102142405"/>
              </p:ext>
            </p:extLst>
          </p:nvPr>
        </p:nvGraphicFramePr>
        <p:xfrm>
          <a:off x="1101151" y="1524000"/>
          <a:ext cx="7585649" cy="4267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4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21638561"/>
              </p:ext>
            </p:extLst>
          </p:nvPr>
        </p:nvGraphicFramePr>
        <p:xfrm>
          <a:off x="457200" y="1596521"/>
          <a:ext cx="5125359" cy="4267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mtClean="0"/>
              <a:t>Drug spending by source of finance and type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CC756A-20BE-4B75-95FF-A00C9F1FCD09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09600" y="5562600"/>
            <a:ext cx="53340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/>
              <a:t>Notes</a:t>
            </a:r>
          </a:p>
          <a:p>
            <a:r>
              <a:rPr lang="en-US" sz="1000" dirty="0"/>
              <a:t>B</a:t>
            </a:r>
            <a:r>
              <a:rPr lang="en-US" sz="1000" dirty="0" smtClean="0"/>
              <a:t>illions of dollars.</a:t>
            </a:r>
          </a:p>
          <a:p>
            <a:r>
              <a:rPr lang="en-US" sz="1000" dirty="0"/>
              <a:t>f: Forecast</a:t>
            </a:r>
            <a:r>
              <a:rPr lang="en-US" sz="1000" dirty="0" smtClean="0"/>
              <a:t>.</a:t>
            </a:r>
          </a:p>
          <a:p>
            <a:r>
              <a:rPr lang="en-US" sz="1000" dirty="0" smtClean="0"/>
              <a:t>OTC: Over the counter, non-prescribed drugs.</a:t>
            </a:r>
          </a:p>
          <a:p>
            <a:r>
              <a:rPr lang="en-US" sz="1000" dirty="0" smtClean="0"/>
              <a:t>PHS: Personal health supplies, </a:t>
            </a:r>
            <a:r>
              <a:rPr lang="en-US" sz="1000" dirty="0"/>
              <a:t>n</a:t>
            </a:r>
            <a:r>
              <a:rPr lang="en-US" sz="1000" dirty="0" smtClean="0"/>
              <a:t>on-prescribed drugs.</a:t>
            </a:r>
          </a:p>
          <a:p>
            <a:r>
              <a:rPr lang="en-US" sz="1000" b="1" dirty="0" smtClean="0"/>
              <a:t>Sources</a:t>
            </a:r>
          </a:p>
          <a:p>
            <a:r>
              <a:rPr lang="en-US" sz="1000" dirty="0" smtClean="0"/>
              <a:t>National Health Expenditure Database, CIHI; Statistics Canada.</a:t>
            </a:r>
            <a:endParaRPr lang="en-CA" sz="1000" dirty="0"/>
          </a:p>
        </p:txBody>
      </p:sp>
    </p:spTree>
    <p:extLst>
      <p:ext uri="{BB962C8B-B14F-4D97-AF65-F5344CB8AC3E}">
        <p14:creationId xmlns:p14="http://schemas.microsoft.com/office/powerpoint/2010/main" val="9415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1844" y="381000"/>
            <a:ext cx="7635240" cy="912089"/>
          </a:xfrm>
        </p:spPr>
        <p:txBody>
          <a:bodyPr>
            <a:normAutofit/>
          </a:bodyPr>
          <a:lstStyle/>
          <a:p>
            <a:r>
              <a:rPr lang="en-US" dirty="0" smtClean="0"/>
              <a:t>Private-sector share of prescribed drug spending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val="4005624172"/>
              </p:ext>
            </p:extLst>
          </p:nvPr>
        </p:nvGraphicFramePr>
        <p:xfrm>
          <a:off x="685801" y="1295401"/>
          <a:ext cx="7620000" cy="44957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CC756A-20BE-4B75-95FF-A00C9F1FCD09}" type="slidenum">
              <a:rPr lang="en-US" smtClean="0">
                <a:solidFill>
                  <a:prstClr val="black"/>
                </a:solidFill>
              </a:rPr>
              <a:pPr/>
              <a:t>29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09600" y="6019800"/>
            <a:ext cx="3733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>
                <a:solidFill>
                  <a:prstClr val="black"/>
                </a:solidFill>
              </a:rPr>
              <a:t>Source</a:t>
            </a:r>
          </a:p>
          <a:p>
            <a:r>
              <a:rPr lang="en-US" sz="1000" dirty="0" smtClean="0">
                <a:solidFill>
                  <a:prstClr val="black"/>
                </a:solidFill>
              </a:rPr>
              <a:t>National Health Expenditure Database, CIHI.</a:t>
            </a:r>
            <a:endParaRPr lang="en-CA" sz="10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0416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4"/>
          <p:cNvSpPr>
            <a:spLocks noGrp="1"/>
          </p:cNvSpPr>
          <p:nvPr>
            <p:ph sz="quarter" idx="11"/>
          </p:nvPr>
        </p:nvSpPr>
        <p:spPr>
          <a:xfrm>
            <a:off x="381000" y="1066800"/>
            <a:ext cx="8232648" cy="280079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The following slides are provided to </a:t>
            </a:r>
            <a:r>
              <a:rPr lang="en-US" sz="3200" dirty="0" smtClean="0"/>
              <a:t/>
            </a:r>
            <a:br>
              <a:rPr lang="en-US" sz="3200" dirty="0" smtClean="0"/>
            </a:br>
            <a:r>
              <a:rPr lang="en-US" sz="3200" dirty="0" smtClean="0"/>
              <a:t>reuse in </a:t>
            </a:r>
            <a:r>
              <a:rPr lang="en-US" sz="3200" dirty="0"/>
              <a:t>your own </a:t>
            </a:r>
            <a:r>
              <a:rPr lang="en-US" sz="3200" dirty="0" smtClean="0"/>
              <a:t>presentations.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sz="2000" dirty="0"/>
              <a:t>Please cite as follows: </a:t>
            </a:r>
            <a:r>
              <a:rPr lang="en-US" sz="2000" dirty="0" smtClean="0"/>
              <a:t>Canadian </a:t>
            </a:r>
            <a:r>
              <a:rPr lang="en-US" sz="2000" dirty="0"/>
              <a:t>Institute for Health </a:t>
            </a:r>
            <a:br>
              <a:rPr lang="en-US" sz="2000" dirty="0"/>
            </a:br>
            <a:r>
              <a:rPr lang="en-US" sz="2000" dirty="0" smtClean="0"/>
              <a:t>Information</a:t>
            </a:r>
            <a:r>
              <a:rPr lang="en-US" sz="2000" dirty="0"/>
              <a:t>. </a:t>
            </a:r>
            <a:r>
              <a:rPr lang="en-CA" sz="2000" i="1" dirty="0"/>
              <a:t>National Health Expenditure Trends</a:t>
            </a:r>
            <a:r>
              <a:rPr lang="en-CA" sz="2000" dirty="0"/>
              <a:t>, </a:t>
            </a:r>
            <a:r>
              <a:rPr lang="en-CA" sz="2000" dirty="0" smtClean="0"/>
              <a:t/>
            </a:r>
            <a:br>
              <a:rPr lang="en-CA" sz="2000" dirty="0" smtClean="0"/>
            </a:br>
            <a:r>
              <a:rPr lang="en-CA" sz="2000" i="1" dirty="0" smtClean="0"/>
              <a:t>1975 </a:t>
            </a:r>
            <a:r>
              <a:rPr lang="en-CA" sz="2000" i="1" dirty="0"/>
              <a:t>to </a:t>
            </a:r>
            <a:r>
              <a:rPr lang="en-CA" sz="2000" i="1" dirty="0" smtClean="0"/>
              <a:t>2015</a:t>
            </a:r>
            <a:r>
              <a:rPr lang="en-US" sz="2000" dirty="0" smtClean="0"/>
              <a:t>. Ottawa, ON: CIHI; 2015.</a:t>
            </a:r>
            <a:endParaRPr lang="en-CA" sz="2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CC756A-20BE-4B75-95FF-A00C9F1FCD09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81000" y="3886200"/>
            <a:ext cx="4343400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fontAlgn="base">
              <a:spcBef>
                <a:spcPct val="50000"/>
              </a:spcBef>
              <a:spcAft>
                <a:spcPct val="0"/>
              </a:spcAft>
            </a:pPr>
            <a:r>
              <a:rPr lang="en-US" sz="2400" b="1" kern="0" dirty="0"/>
              <a:t>Additional </a:t>
            </a:r>
            <a:r>
              <a:rPr lang="en-US" sz="2400" b="1" kern="0" dirty="0" smtClean="0"/>
              <a:t>resources</a:t>
            </a:r>
          </a:p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en-CA" dirty="0"/>
              <a:t>The following </a:t>
            </a:r>
            <a:r>
              <a:rPr lang="en-CA" dirty="0" smtClean="0"/>
              <a:t>companion products  </a:t>
            </a:r>
            <a:r>
              <a:rPr lang="en-CA" dirty="0"/>
              <a:t>are available on CIHI’s </a:t>
            </a:r>
            <a:r>
              <a:rPr lang="en-CA" dirty="0" smtClean="0"/>
              <a:t>website:</a:t>
            </a:r>
            <a:endParaRPr lang="en-CA" dirty="0"/>
          </a:p>
          <a:p>
            <a:pPr marL="342900" lvl="0" indent="-342900" fontAlgn="base"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n-CA" kern="0" dirty="0" smtClean="0"/>
              <a:t>Data tables</a:t>
            </a:r>
          </a:p>
          <a:p>
            <a:pPr marL="342900" indent="-342900" fontAlgn="base"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n-CA" kern="0" dirty="0"/>
              <a:t>Methodology </a:t>
            </a:r>
            <a:r>
              <a:rPr lang="en-CA" kern="0" dirty="0" smtClean="0"/>
              <a:t>notes</a:t>
            </a:r>
            <a:endParaRPr lang="en-CA" kern="0" dirty="0"/>
          </a:p>
          <a:p>
            <a:pPr marL="342900" lvl="0" indent="-342900" fontAlgn="base"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n-CA" kern="0" dirty="0" smtClean="0"/>
              <a:t>Infographics</a:t>
            </a:r>
          </a:p>
          <a:p>
            <a:endParaRPr lang="en-CA" dirty="0"/>
          </a:p>
        </p:txBody>
      </p:sp>
      <p:sp>
        <p:nvSpPr>
          <p:cNvPr id="9" name="TextBox 8"/>
          <p:cNvSpPr txBox="1"/>
          <p:nvPr/>
        </p:nvSpPr>
        <p:spPr>
          <a:xfrm>
            <a:off x="4953000" y="3886200"/>
            <a:ext cx="388620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fontAlgn="base">
              <a:spcBef>
                <a:spcPct val="50000"/>
              </a:spcBef>
              <a:spcAft>
                <a:spcPct val="0"/>
              </a:spcAft>
            </a:pPr>
            <a:r>
              <a:rPr lang="en-US" sz="2400" b="1" kern="0" dirty="0" smtClean="0"/>
              <a:t>Talk to us</a:t>
            </a:r>
            <a:endParaRPr lang="en-US" sz="2400" b="1" kern="0" dirty="0"/>
          </a:p>
          <a:p>
            <a:pPr>
              <a:spcBef>
                <a:spcPts val="1200"/>
              </a:spcBef>
            </a:pPr>
            <a:r>
              <a:rPr lang="en-CA" dirty="0" smtClean="0"/>
              <a:t>For data-specific information:</a:t>
            </a:r>
          </a:p>
          <a:p>
            <a:r>
              <a:rPr lang="en-CA" b="1" dirty="0">
                <a:hlinkClick r:id="rId2"/>
              </a:rPr>
              <a:t>nhex@cihi.ca</a:t>
            </a:r>
            <a:endParaRPr lang="en-CA" b="1" dirty="0" smtClean="0"/>
          </a:p>
          <a:p>
            <a:endParaRPr lang="en-CA" sz="1600" dirty="0"/>
          </a:p>
          <a:p>
            <a:r>
              <a:rPr lang="en-CA" dirty="0" smtClean="0"/>
              <a:t>For media inquiries:</a:t>
            </a:r>
          </a:p>
          <a:p>
            <a:r>
              <a:rPr lang="en-CA" b="1" dirty="0" smtClean="0">
                <a:hlinkClick r:id="rId3"/>
              </a:rPr>
              <a:t>media@cihi.ca</a:t>
            </a:r>
            <a:endParaRPr lang="en-CA" b="1" dirty="0" smtClean="0"/>
          </a:p>
          <a:p>
            <a:endParaRPr lang="en-CA" b="1" dirty="0"/>
          </a:p>
          <a:p>
            <a:r>
              <a:rPr lang="en-CA" b="1" dirty="0" smtClean="0">
                <a:hlinkClick r:id="rId4"/>
              </a:rPr>
              <a:t>www.cihi.ca</a:t>
            </a:r>
            <a:endParaRPr lang="en-CA" b="1" dirty="0" smtClean="0"/>
          </a:p>
          <a:p>
            <a:endParaRPr lang="en-CA" b="1" dirty="0" smtClean="0"/>
          </a:p>
        </p:txBody>
      </p:sp>
    </p:spTree>
    <p:extLst>
      <p:ext uri="{BB962C8B-B14F-4D97-AF65-F5344CB8AC3E}">
        <p14:creationId xmlns:p14="http://schemas.microsoft.com/office/powerpoint/2010/main" val="2988159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1844" y="345228"/>
            <a:ext cx="7635240" cy="912089"/>
          </a:xfrm>
        </p:spPr>
        <p:txBody>
          <a:bodyPr>
            <a:noAutofit/>
          </a:bodyPr>
          <a:lstStyle/>
          <a:p>
            <a:r>
              <a:rPr lang="en-US" dirty="0" smtClean="0"/>
              <a:t>Out-of-pocket and health insurance shares of private prescribed </a:t>
            </a:r>
            <a:r>
              <a:rPr lang="en-US" dirty="0"/>
              <a:t>d</a:t>
            </a:r>
            <a:r>
              <a:rPr lang="en-US" dirty="0" smtClean="0"/>
              <a:t>rug spending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val="3384185133"/>
              </p:ext>
            </p:extLst>
          </p:nvPr>
        </p:nvGraphicFramePr>
        <p:xfrm>
          <a:off x="685801" y="1447800"/>
          <a:ext cx="7620000" cy="4343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CC756A-20BE-4B75-95FF-A00C9F1FCD09}" type="slidenum">
              <a:rPr lang="en-US" smtClean="0">
                <a:solidFill>
                  <a:prstClr val="black"/>
                </a:solidFill>
              </a:rPr>
              <a:pPr/>
              <a:t>30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09600" y="6019800"/>
            <a:ext cx="4495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>
                <a:solidFill>
                  <a:prstClr val="black"/>
                </a:solidFill>
              </a:rPr>
              <a:t>Sources</a:t>
            </a:r>
          </a:p>
          <a:p>
            <a:r>
              <a:rPr lang="en-US" sz="1000" dirty="0" smtClean="0">
                <a:solidFill>
                  <a:prstClr val="black"/>
                </a:solidFill>
              </a:rPr>
              <a:t>National Health Expenditure Database, CIHI; Statistics Canada.</a:t>
            </a:r>
            <a:endParaRPr lang="en-CA" sz="10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9576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81000"/>
            <a:ext cx="7620000" cy="912089"/>
          </a:xfrm>
        </p:spPr>
        <p:txBody>
          <a:bodyPr>
            <a:noAutofit/>
          </a:bodyPr>
          <a:lstStyle/>
          <a:p>
            <a:r>
              <a:rPr lang="en-US" dirty="0" smtClean="0"/>
              <a:t>Public-sector share of prescribed drug spending varies by up to 16.2% among provinces</a:t>
            </a:r>
            <a:endParaRPr lang="en-CA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val="1174300454"/>
              </p:ext>
            </p:extLst>
          </p:nvPr>
        </p:nvGraphicFramePr>
        <p:xfrm>
          <a:off x="685801" y="1462855"/>
          <a:ext cx="7620000" cy="43283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CC756A-20BE-4B75-95FF-A00C9F1FCD09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09600" y="6019800"/>
            <a:ext cx="3886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000" b="1" dirty="0" smtClean="0">
                <a:solidFill>
                  <a:srgbClr val="000000"/>
                </a:solidFill>
              </a:rPr>
              <a:t>Note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000" dirty="0" smtClean="0"/>
              <a:t>f: Forecast</a:t>
            </a:r>
            <a:r>
              <a:rPr lang="en-US" sz="1000" dirty="0" smtClean="0">
                <a:solidFill>
                  <a:srgbClr val="000000"/>
                </a:solidFill>
              </a:rPr>
              <a:t>.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000" b="1" dirty="0" smtClean="0">
                <a:solidFill>
                  <a:srgbClr val="000000"/>
                </a:solidFill>
              </a:rPr>
              <a:t>Sources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000" dirty="0" smtClean="0">
                <a:solidFill>
                  <a:srgbClr val="000000"/>
                </a:solidFill>
              </a:rPr>
              <a:t>National Health Expenditure Database, CIHI; Statistics Canada.</a:t>
            </a:r>
            <a:endParaRPr lang="en-CA" sz="1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1813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1844" y="304800"/>
            <a:ext cx="7635240" cy="912089"/>
          </a:xfrm>
        </p:spPr>
        <p:txBody>
          <a:bodyPr>
            <a:noAutofit/>
          </a:bodyPr>
          <a:lstStyle/>
          <a:p>
            <a:r>
              <a:rPr lang="en-US" dirty="0" smtClean="0"/>
              <a:t>Average </a:t>
            </a:r>
            <a:r>
              <a:rPr lang="en-US" dirty="0"/>
              <a:t>annual growth </a:t>
            </a:r>
            <a:r>
              <a:rPr lang="en-US" dirty="0" smtClean="0"/>
              <a:t>of public-sector </a:t>
            </a:r>
            <a:br>
              <a:rPr lang="en-US" dirty="0" smtClean="0"/>
            </a:br>
            <a:r>
              <a:rPr lang="en-US" dirty="0" smtClean="0"/>
              <a:t>spending on prescription drugs, last decade versus current decade</a:t>
            </a:r>
            <a:endParaRPr lang="en-CA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val="4265074773"/>
              </p:ext>
            </p:extLst>
          </p:nvPr>
        </p:nvGraphicFramePr>
        <p:xfrm>
          <a:off x="685799" y="1447801"/>
          <a:ext cx="7620001" cy="43433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CC756A-20BE-4B75-95FF-A00C9F1FCD09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09600" y="6019800"/>
            <a:ext cx="3886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000" b="1" dirty="0" smtClean="0">
                <a:solidFill>
                  <a:srgbClr val="000000"/>
                </a:solidFill>
              </a:rPr>
              <a:t>Note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000" dirty="0" smtClean="0">
                <a:solidFill>
                  <a:srgbClr val="000000"/>
                </a:solidFill>
              </a:rPr>
              <a:t>f: </a:t>
            </a:r>
            <a:r>
              <a:rPr lang="en-US" sz="1000" dirty="0" smtClean="0"/>
              <a:t>Forecast</a:t>
            </a:r>
            <a:r>
              <a:rPr lang="en-US" sz="1000" dirty="0" smtClean="0">
                <a:solidFill>
                  <a:srgbClr val="000000"/>
                </a:solidFill>
              </a:rPr>
              <a:t>.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000" b="1" dirty="0" smtClean="0">
                <a:solidFill>
                  <a:srgbClr val="000000"/>
                </a:solidFill>
              </a:rPr>
              <a:t>Sources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000" dirty="0" smtClean="0">
                <a:solidFill>
                  <a:srgbClr val="000000"/>
                </a:solidFill>
              </a:rPr>
              <a:t>National Health Expenditure Database, CIHI; Statistics Canada.</a:t>
            </a:r>
            <a:endParaRPr lang="en-CA" sz="1000" dirty="0">
              <a:solidFill>
                <a:srgbClr val="000000"/>
              </a:solidFill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162139"/>
              </p:ext>
            </p:extLst>
          </p:nvPr>
        </p:nvGraphicFramePr>
        <p:xfrm>
          <a:off x="685800" y="5059680"/>
          <a:ext cx="1676400" cy="731520"/>
        </p:xfrm>
        <a:graphic>
          <a:graphicData uri="http://schemas.openxmlformats.org/drawingml/2006/table">
            <a:tbl>
              <a:tblPr firstRow="1" bandRow="1">
                <a:tableStyleId>{FABFCF23-3B69-468F-B69F-88F6DE6A72F2}</a:tableStyleId>
              </a:tblPr>
              <a:tblGrid>
                <a:gridCol w="914400"/>
                <a:gridCol w="762000"/>
              </a:tblGrid>
              <a:tr h="227558">
                <a:tc gridSpan="2">
                  <a:txBody>
                    <a:bodyPr/>
                    <a:lstStyle/>
                    <a:p>
                      <a:pPr algn="ctr"/>
                      <a:r>
                        <a:rPr lang="en-CA" sz="1000" b="1" dirty="0" smtClean="0">
                          <a:solidFill>
                            <a:schemeClr val="tx1"/>
                          </a:solidFill>
                        </a:rPr>
                        <a:t>Canada average</a:t>
                      </a:r>
                      <a:endParaRPr lang="en-CA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</a:tr>
              <a:tr h="227558">
                <a:tc>
                  <a:txBody>
                    <a:bodyPr/>
                    <a:lstStyle/>
                    <a:p>
                      <a:r>
                        <a:rPr lang="en-CA" sz="1000" b="1" dirty="0" smtClean="0">
                          <a:solidFill>
                            <a:schemeClr val="bg1"/>
                          </a:solidFill>
                        </a:rPr>
                        <a:t>2000–2010</a:t>
                      </a:r>
                      <a:endParaRPr lang="en-CA" sz="1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B9B3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000" b="1" dirty="0" smtClean="0">
                          <a:solidFill>
                            <a:schemeClr val="bg1"/>
                          </a:solidFill>
                        </a:rPr>
                        <a:t>8.3%</a:t>
                      </a:r>
                      <a:endParaRPr lang="en-CA" sz="1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B9B3C"/>
                    </a:solidFill>
                  </a:tcPr>
                </a:tc>
              </a:tr>
              <a:tr h="230684">
                <a:tc>
                  <a:txBody>
                    <a:bodyPr/>
                    <a:lstStyle/>
                    <a:p>
                      <a:r>
                        <a:rPr lang="en-CA" sz="1000" b="1" dirty="0" smtClean="0">
                          <a:solidFill>
                            <a:schemeClr val="tx1"/>
                          </a:solidFill>
                        </a:rPr>
                        <a:t>2010–2015</a:t>
                      </a:r>
                      <a:r>
                        <a:rPr lang="en-CA" sz="1000" b="1" baseline="30000" dirty="0" smtClean="0">
                          <a:solidFill>
                            <a:schemeClr val="tx1"/>
                          </a:solidFill>
                        </a:rPr>
                        <a:t>f</a:t>
                      </a:r>
                      <a:endParaRPr lang="en-CA" sz="1000" b="1" baseline="30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000" b="1" dirty="0" smtClean="0">
                          <a:solidFill>
                            <a:schemeClr val="tx1"/>
                          </a:solidFill>
                        </a:rPr>
                        <a:t>1.4%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39829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315683"/>
            <a:ext cx="7465084" cy="912089"/>
          </a:xfrm>
        </p:spPr>
        <p:txBody>
          <a:bodyPr>
            <a:noAutofit/>
          </a:bodyPr>
          <a:lstStyle/>
          <a:p>
            <a:r>
              <a:rPr lang="en-US" dirty="0" smtClean="0"/>
              <a:t>Provinces’ total drug spending varies by </a:t>
            </a:r>
            <a:br>
              <a:rPr lang="en-US" dirty="0" smtClean="0"/>
            </a:br>
            <a:r>
              <a:rPr lang="en-US" dirty="0" smtClean="0"/>
              <a:t>up to </a:t>
            </a:r>
            <a:r>
              <a:rPr lang="en-US" dirty="0"/>
              <a:t>$</a:t>
            </a:r>
            <a:r>
              <a:rPr lang="en-US" dirty="0" smtClean="0"/>
              <a:t>377 </a:t>
            </a:r>
            <a:r>
              <a:rPr lang="en-US" dirty="0" smtClean="0"/>
              <a:t>per </a:t>
            </a:r>
            <a:r>
              <a:rPr lang="en-US" dirty="0"/>
              <a:t>person </a:t>
            </a:r>
            <a:endParaRPr lang="en-CA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val="4177849309"/>
              </p:ext>
            </p:extLst>
          </p:nvPr>
        </p:nvGraphicFramePr>
        <p:xfrm>
          <a:off x="685801" y="1371600"/>
          <a:ext cx="7620000" cy="4419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CC756A-20BE-4B75-95FF-A00C9F1FCD09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12" name="TextBox 6"/>
          <p:cNvSpPr txBox="1">
            <a:spLocks noChangeArrowheads="1"/>
          </p:cNvSpPr>
          <p:nvPr/>
        </p:nvSpPr>
        <p:spPr bwMode="auto">
          <a:xfrm>
            <a:off x="609600" y="6019800"/>
            <a:ext cx="419100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b="1" dirty="0" smtClean="0"/>
              <a:t>Note</a:t>
            </a:r>
          </a:p>
          <a:p>
            <a:r>
              <a:rPr lang="en-US" sz="1000" dirty="0" smtClean="0"/>
              <a:t>f: Forecast.</a:t>
            </a:r>
          </a:p>
          <a:p>
            <a:r>
              <a:rPr lang="en-US" sz="1000" b="1" dirty="0" smtClean="0"/>
              <a:t>Sources</a:t>
            </a:r>
            <a:endParaRPr lang="en-US" sz="1000" b="1" dirty="0"/>
          </a:p>
          <a:p>
            <a:r>
              <a:rPr lang="en-US" sz="1000" dirty="0"/>
              <a:t>National Health Expenditure Database, CIHI; Statistics Canada.</a:t>
            </a:r>
            <a:endParaRPr lang="en-CA" sz="1000" dirty="0"/>
          </a:p>
        </p:txBody>
      </p:sp>
    </p:spTree>
    <p:extLst>
      <p:ext uri="{BB962C8B-B14F-4D97-AF65-F5344CB8AC3E}">
        <p14:creationId xmlns:p14="http://schemas.microsoft.com/office/powerpoint/2010/main" val="488465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1844" y="345228"/>
            <a:ext cx="7635240" cy="912089"/>
          </a:xfrm>
        </p:spPr>
        <p:txBody>
          <a:bodyPr>
            <a:noAutofit/>
          </a:bodyPr>
          <a:lstStyle/>
          <a:p>
            <a:r>
              <a:rPr lang="en-US" dirty="0" smtClean="0"/>
              <a:t>The share of public-sector physician spending recovered to the levels of the late 1980s  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val="485630564"/>
              </p:ext>
            </p:extLst>
          </p:nvPr>
        </p:nvGraphicFramePr>
        <p:xfrm>
          <a:off x="685801" y="1371600"/>
          <a:ext cx="7620000" cy="4419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CC756A-20BE-4B75-95FF-A00C9F1FCD09}" type="slidenum">
              <a:rPr lang="en-US" smtClean="0">
                <a:solidFill>
                  <a:prstClr val="black"/>
                </a:solidFill>
              </a:rPr>
              <a:pPr/>
              <a:t>34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09600" y="6019800"/>
            <a:ext cx="4495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>
                <a:solidFill>
                  <a:prstClr val="black"/>
                </a:solidFill>
              </a:rPr>
              <a:t>Sources</a:t>
            </a:r>
          </a:p>
          <a:p>
            <a:r>
              <a:rPr lang="en-US" sz="1000" dirty="0" smtClean="0">
                <a:solidFill>
                  <a:prstClr val="black"/>
                </a:solidFill>
              </a:rPr>
              <a:t>National Health Expenditure Database, CIHI; Statistics Canada.</a:t>
            </a:r>
            <a:endParaRPr lang="en-CA" sz="10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4670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45228"/>
            <a:ext cx="7696200" cy="912089"/>
          </a:xfrm>
        </p:spPr>
        <p:txBody>
          <a:bodyPr>
            <a:noAutofit/>
          </a:bodyPr>
          <a:lstStyle/>
          <a:p>
            <a:r>
              <a:rPr lang="en-US" dirty="0"/>
              <a:t>Dental and v</a:t>
            </a:r>
            <a:r>
              <a:rPr lang="en-US" dirty="0" smtClean="0"/>
              <a:t>ision </a:t>
            </a:r>
            <a:r>
              <a:rPr lang="en-US" dirty="0"/>
              <a:t>c</a:t>
            </a:r>
            <a:r>
              <a:rPr lang="en-US" dirty="0" smtClean="0"/>
              <a:t>are services spending </a:t>
            </a:r>
            <a:br>
              <a:rPr lang="en-US" dirty="0" smtClean="0"/>
            </a:br>
            <a:r>
              <a:rPr lang="en-US" dirty="0" smtClean="0"/>
              <a:t>per person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val="2152942266"/>
              </p:ext>
            </p:extLst>
          </p:nvPr>
        </p:nvGraphicFramePr>
        <p:xfrm>
          <a:off x="685799" y="1371600"/>
          <a:ext cx="7620001" cy="4419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CC756A-20BE-4B75-95FF-A00C9F1FCD09}" type="slidenum">
              <a:rPr lang="en-US" smtClean="0">
                <a:solidFill>
                  <a:prstClr val="black"/>
                </a:solidFill>
              </a:rPr>
              <a:pPr/>
              <a:t>35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09600" y="6019800"/>
            <a:ext cx="4495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>
                <a:solidFill>
                  <a:prstClr val="black"/>
                </a:solidFill>
              </a:rPr>
              <a:t>Sources</a:t>
            </a:r>
          </a:p>
          <a:p>
            <a:r>
              <a:rPr lang="en-US" sz="1000" dirty="0" smtClean="0">
                <a:solidFill>
                  <a:prstClr val="black"/>
                </a:solidFill>
              </a:rPr>
              <a:t>National Health Expenditure Database, CIHI; Statistics Canada.</a:t>
            </a:r>
            <a:endParaRPr lang="en-CA" sz="10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7930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/>
          <p:cNvGraphicFramePr>
            <a:graphicFrameLocks noGrp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val="88707986"/>
              </p:ext>
            </p:extLst>
          </p:nvPr>
        </p:nvGraphicFramePr>
        <p:xfrm>
          <a:off x="609600" y="1524000"/>
          <a:ext cx="8232775" cy="4267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8" name="Chart 7"/>
          <p:cNvGraphicFramePr/>
          <p:nvPr>
            <p:extLst>
              <p:ext uri="{D42A27DB-BD31-4B8C-83A1-F6EECF244321}">
                <p14:modId xmlns:p14="http://schemas.microsoft.com/office/powerpoint/2010/main" val="2245438507"/>
              </p:ext>
            </p:extLst>
          </p:nvPr>
        </p:nvGraphicFramePr>
        <p:xfrm>
          <a:off x="-2286000" y="1828801"/>
          <a:ext cx="5562600" cy="354394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9" name="Chart 8"/>
          <p:cNvGraphicFramePr/>
          <p:nvPr>
            <p:extLst>
              <p:ext uri="{D42A27DB-BD31-4B8C-83A1-F6EECF244321}">
                <p14:modId xmlns:p14="http://schemas.microsoft.com/office/powerpoint/2010/main" val="1077733728"/>
              </p:ext>
            </p:extLst>
          </p:nvPr>
        </p:nvGraphicFramePr>
        <p:xfrm>
          <a:off x="6019800" y="1905001"/>
          <a:ext cx="5410200" cy="354394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1844" y="345228"/>
            <a:ext cx="7635240" cy="912089"/>
          </a:xfrm>
        </p:spPr>
        <p:txBody>
          <a:bodyPr>
            <a:noAutofit/>
          </a:bodyPr>
          <a:lstStyle/>
          <a:p>
            <a:r>
              <a:rPr lang="en-US" dirty="0" smtClean="0"/>
              <a:t>Other professionals spending by source of finance and type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CC756A-20BE-4B75-95FF-A00C9F1FCD09}" type="slidenum">
              <a:rPr lang="en-US" smtClean="0">
                <a:solidFill>
                  <a:prstClr val="black"/>
                </a:solidFill>
              </a:rPr>
              <a:pPr/>
              <a:t>36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09600" y="6027747"/>
            <a:ext cx="4495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/>
              <a:t>Note</a:t>
            </a:r>
            <a:endParaRPr lang="en-US" sz="1000" b="1" dirty="0"/>
          </a:p>
          <a:p>
            <a:r>
              <a:rPr lang="en-CA" sz="1000" dirty="0" smtClean="0"/>
              <a:t>Billions of dollars.</a:t>
            </a:r>
            <a:endParaRPr lang="en-CA" sz="1000" dirty="0"/>
          </a:p>
          <a:p>
            <a:r>
              <a:rPr lang="en-US" sz="1000" b="1" dirty="0" smtClean="0"/>
              <a:t>Sources</a:t>
            </a:r>
          </a:p>
          <a:p>
            <a:r>
              <a:rPr lang="en-US" sz="1000" dirty="0" smtClean="0"/>
              <a:t>National Health Expenditure Database, CIHI; Statistics Canada.</a:t>
            </a:r>
            <a:endParaRPr lang="en-CA" sz="1000" dirty="0"/>
          </a:p>
        </p:txBody>
      </p:sp>
      <p:cxnSp>
        <p:nvCxnSpPr>
          <p:cNvPr id="11" name="Straight Connector 10"/>
          <p:cNvCxnSpPr/>
          <p:nvPr/>
        </p:nvCxnSpPr>
        <p:spPr>
          <a:xfrm flipH="1" flipV="1">
            <a:off x="2133600" y="1981200"/>
            <a:ext cx="1204823" cy="1322717"/>
          </a:xfrm>
          <a:prstGeom prst="line">
            <a:avLst/>
          </a:prstGeom>
          <a:ln w="6350">
            <a:solidFill>
              <a:schemeClr val="tx1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5247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Dental and vision care professionals represent the largest shares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CC756A-20BE-4B75-95FF-A00C9F1FCD09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09600" y="6019800"/>
            <a:ext cx="4495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>
                <a:solidFill>
                  <a:prstClr val="black"/>
                </a:solidFill>
              </a:rPr>
              <a:t>Sources</a:t>
            </a:r>
          </a:p>
          <a:p>
            <a:r>
              <a:rPr lang="en-US" sz="1000" dirty="0" smtClean="0">
                <a:solidFill>
                  <a:prstClr val="black"/>
                </a:solidFill>
              </a:rPr>
              <a:t>National Health Expenditure Database, CIHI; Statistics Canada.</a:t>
            </a:r>
            <a:endParaRPr lang="en-CA" sz="1000" dirty="0">
              <a:solidFill>
                <a:prstClr val="black"/>
              </a:solidFill>
            </a:endParaRPr>
          </a:p>
        </p:txBody>
      </p:sp>
      <p:graphicFrame>
        <p:nvGraphicFramePr>
          <p:cNvPr id="13" name="Content Placeholder 4"/>
          <p:cNvGraphicFramePr>
            <a:graphicFrameLocks noGrp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val="1720672942"/>
              </p:ext>
            </p:extLst>
          </p:nvPr>
        </p:nvGraphicFramePr>
        <p:xfrm>
          <a:off x="685801" y="1463524"/>
          <a:ext cx="7620000" cy="43276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761712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1844" y="345228"/>
            <a:ext cx="7635240" cy="912089"/>
          </a:xfrm>
        </p:spPr>
        <p:txBody>
          <a:bodyPr>
            <a:noAutofit/>
          </a:bodyPr>
          <a:lstStyle/>
          <a:p>
            <a:r>
              <a:rPr lang="en-US" dirty="0" smtClean="0"/>
              <a:t>Out-of-pocket </a:t>
            </a:r>
            <a:r>
              <a:rPr lang="en-US" dirty="0"/>
              <a:t>and health insurance shares of </a:t>
            </a:r>
            <a:r>
              <a:rPr lang="en-US" dirty="0" smtClean="0"/>
              <a:t>private dental spending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val="4043472166"/>
              </p:ext>
            </p:extLst>
          </p:nvPr>
        </p:nvGraphicFramePr>
        <p:xfrm>
          <a:off x="685799" y="1447800"/>
          <a:ext cx="7696201" cy="4343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CC756A-20BE-4B75-95FF-A00C9F1FCD09}" type="slidenum">
              <a:rPr lang="en-US" smtClean="0">
                <a:solidFill>
                  <a:prstClr val="black"/>
                </a:solidFill>
              </a:rPr>
              <a:pPr/>
              <a:t>38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09600" y="6019800"/>
            <a:ext cx="4495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>
                <a:solidFill>
                  <a:prstClr val="black"/>
                </a:solidFill>
              </a:rPr>
              <a:t>Sources</a:t>
            </a:r>
          </a:p>
          <a:p>
            <a:r>
              <a:rPr lang="en-US" sz="1000" dirty="0" smtClean="0">
                <a:solidFill>
                  <a:prstClr val="black"/>
                </a:solidFill>
              </a:rPr>
              <a:t>National Health Expenditure Database, CIHI; Statistics Canada.</a:t>
            </a:r>
            <a:endParaRPr lang="en-CA" sz="10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472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1844" y="345228"/>
            <a:ext cx="7635240" cy="912089"/>
          </a:xfrm>
        </p:spPr>
        <p:txBody>
          <a:bodyPr>
            <a:normAutofit/>
          </a:bodyPr>
          <a:lstStyle/>
          <a:p>
            <a:r>
              <a:rPr lang="en-US" dirty="0" smtClean="0"/>
              <a:t>Other institutions health spending per person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val="3798231304"/>
              </p:ext>
            </p:extLst>
          </p:nvPr>
        </p:nvGraphicFramePr>
        <p:xfrm>
          <a:off x="685799" y="1371600"/>
          <a:ext cx="7620001" cy="4419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CC756A-20BE-4B75-95FF-A00C9F1FCD09}" type="slidenum">
              <a:rPr lang="en-US" smtClean="0">
                <a:solidFill>
                  <a:prstClr val="black"/>
                </a:solidFill>
              </a:rPr>
              <a:pPr/>
              <a:t>39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09600" y="6019800"/>
            <a:ext cx="4495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>
                <a:solidFill>
                  <a:prstClr val="black"/>
                </a:solidFill>
              </a:rPr>
              <a:t>Sources</a:t>
            </a:r>
          </a:p>
          <a:p>
            <a:r>
              <a:rPr lang="en-US" sz="1000" dirty="0" smtClean="0">
                <a:solidFill>
                  <a:prstClr val="black"/>
                </a:solidFill>
              </a:rPr>
              <a:t>National Health Expenditure Database, CIHI; Statistics Canada.</a:t>
            </a:r>
            <a:endParaRPr lang="en-CA" sz="10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9361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This </a:t>
            </a:r>
            <a:r>
              <a:rPr lang="en-US" dirty="0" smtClean="0"/>
              <a:t>presentation</a:t>
            </a:r>
            <a:endParaRPr lang="en-CA" dirty="0"/>
          </a:p>
        </p:txBody>
      </p:sp>
      <p:sp>
        <p:nvSpPr>
          <p:cNvPr id="7" name="Content Placeholder 4"/>
          <p:cNvSpPr>
            <a:spLocks noGrp="1"/>
          </p:cNvSpPr>
          <p:nvPr>
            <p:ph sz="quarter" idx="1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Infographics</a:t>
            </a:r>
          </a:p>
          <a:p>
            <a:r>
              <a:rPr lang="en-US" dirty="0" smtClean="0"/>
              <a:t>Overview of health spending in Canada</a:t>
            </a:r>
          </a:p>
          <a:p>
            <a:r>
              <a:rPr lang="en-US" dirty="0" smtClean="0"/>
              <a:t>Total health expenditure by source of finance</a:t>
            </a:r>
          </a:p>
          <a:p>
            <a:r>
              <a:rPr lang="en-US" dirty="0" smtClean="0"/>
              <a:t>Total health expenditure by use of funds</a:t>
            </a:r>
          </a:p>
          <a:p>
            <a:r>
              <a:rPr lang="en-US" dirty="0" smtClean="0"/>
              <a:t>Health expenditure in the provinces and territories</a:t>
            </a:r>
          </a:p>
          <a:p>
            <a:r>
              <a:rPr lang="en-US" dirty="0" smtClean="0"/>
              <a:t>Provincial and territorial government health expenditure by age and sex</a:t>
            </a:r>
          </a:p>
          <a:p>
            <a:r>
              <a:rPr lang="en-US" dirty="0" smtClean="0"/>
              <a:t>Provincial and territorial government fiscal position </a:t>
            </a:r>
            <a:br>
              <a:rPr lang="en-US" dirty="0" smtClean="0"/>
            </a:br>
            <a:r>
              <a:rPr lang="en-US" dirty="0" smtClean="0"/>
              <a:t>and health expenditures</a:t>
            </a:r>
          </a:p>
          <a:p>
            <a:r>
              <a:rPr lang="en-US" dirty="0" smtClean="0"/>
              <a:t>International comparisons </a:t>
            </a:r>
          </a:p>
          <a:p>
            <a:endParaRPr lang="en-CA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CC756A-20BE-4B75-95FF-A00C9F1FCD09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2632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1844" y="345228"/>
            <a:ext cx="7635240" cy="912089"/>
          </a:xfrm>
        </p:spPr>
        <p:txBody>
          <a:bodyPr>
            <a:noAutofit/>
          </a:bodyPr>
          <a:lstStyle/>
          <a:p>
            <a:r>
              <a:rPr lang="en-US" dirty="0" smtClean="0"/>
              <a:t>Public-sector other institutions spending as a proportion of total other institutions spending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val="3228469299"/>
              </p:ext>
            </p:extLst>
          </p:nvPr>
        </p:nvGraphicFramePr>
        <p:xfrm>
          <a:off x="685801" y="1524000"/>
          <a:ext cx="7696200" cy="4267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CC756A-20BE-4B75-95FF-A00C9F1FCD09}" type="slidenum">
              <a:rPr lang="en-US" smtClean="0">
                <a:solidFill>
                  <a:prstClr val="black"/>
                </a:solidFill>
              </a:rPr>
              <a:pPr/>
              <a:t>40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09600" y="6019800"/>
            <a:ext cx="4495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>
                <a:solidFill>
                  <a:prstClr val="black"/>
                </a:solidFill>
              </a:rPr>
              <a:t>Sources</a:t>
            </a:r>
          </a:p>
          <a:p>
            <a:r>
              <a:rPr lang="en-US" sz="1000" dirty="0" smtClean="0">
                <a:solidFill>
                  <a:prstClr val="black"/>
                </a:solidFill>
              </a:rPr>
              <a:t>National Health Expenditure Database, CIHI; Statistics Canada.</a:t>
            </a:r>
            <a:endParaRPr lang="en-CA" sz="10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2249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1844" y="345228"/>
            <a:ext cx="7635240" cy="912089"/>
          </a:xfrm>
        </p:spPr>
        <p:txBody>
          <a:bodyPr>
            <a:noAutofit/>
          </a:bodyPr>
          <a:lstStyle/>
          <a:p>
            <a:r>
              <a:rPr lang="en-US" dirty="0" smtClean="0"/>
              <a:t>Public health spending as a proportion of </a:t>
            </a:r>
            <a:br>
              <a:rPr lang="en-US" dirty="0" smtClean="0"/>
            </a:br>
            <a:r>
              <a:rPr lang="en-US" dirty="0" smtClean="0"/>
              <a:t>total health spending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val="2090531783"/>
              </p:ext>
            </p:extLst>
          </p:nvPr>
        </p:nvGraphicFramePr>
        <p:xfrm>
          <a:off x="685799" y="1371600"/>
          <a:ext cx="7620001" cy="4419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CC756A-20BE-4B75-95FF-A00C9F1FCD09}" type="slidenum">
              <a:rPr lang="en-US" smtClean="0">
                <a:solidFill>
                  <a:prstClr val="black"/>
                </a:solidFill>
              </a:rPr>
              <a:pPr/>
              <a:t>41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09600" y="6019800"/>
            <a:ext cx="4495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>
                <a:solidFill>
                  <a:prstClr val="black"/>
                </a:solidFill>
              </a:rPr>
              <a:t>Sources</a:t>
            </a:r>
          </a:p>
          <a:p>
            <a:r>
              <a:rPr lang="en-US" sz="1000" dirty="0" smtClean="0">
                <a:solidFill>
                  <a:prstClr val="black"/>
                </a:solidFill>
              </a:rPr>
              <a:t>National Health Expenditure Database, CIHI; Statistics Canada.</a:t>
            </a:r>
            <a:endParaRPr lang="en-CA" sz="10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7447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ctrTitle"/>
          </p:nvPr>
        </p:nvSpPr>
        <p:spPr>
          <a:noFill/>
        </p:spPr>
        <p:txBody>
          <a:bodyPr/>
          <a:lstStyle/>
          <a:p>
            <a:r>
              <a:rPr lang="en-US" dirty="0" smtClean="0"/>
              <a:t>Health expenditure in the provinces and territories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CC756A-20BE-4B75-95FF-A00C9F1FCD09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7960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sz="2000" dirty="0" smtClean="0"/>
              <a:t>Provincial chapter</a:t>
            </a:r>
            <a:br>
              <a:rPr lang="en-CA" sz="2000" dirty="0" smtClean="0"/>
            </a:br>
            <a:r>
              <a:rPr lang="en-CA" dirty="0" smtClean="0"/>
              <a:t>Newfoundland and Labrador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CC756A-20BE-4B75-95FF-A00C9F1FCD09}" type="slidenum">
              <a:rPr lang="en-US" smtClean="0">
                <a:solidFill>
                  <a:srgbClr val="000000"/>
                </a:solidFill>
              </a:rPr>
              <a:pPr/>
              <a:t>43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3174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84048"/>
            <a:ext cx="7635240" cy="912089"/>
          </a:xfrm>
        </p:spPr>
        <p:txBody>
          <a:bodyPr>
            <a:normAutofit/>
          </a:bodyPr>
          <a:lstStyle/>
          <a:p>
            <a:r>
              <a:rPr lang="en-US" sz="2600" dirty="0" smtClean="0"/>
              <a:t>How has total health spending changed over time?</a:t>
            </a:r>
            <a:endParaRPr lang="en-US" sz="2600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val="249439892"/>
              </p:ext>
            </p:extLst>
          </p:nvPr>
        </p:nvGraphicFramePr>
        <p:xfrm>
          <a:off x="685801" y="1295400"/>
          <a:ext cx="7620000" cy="4495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CC756A-20BE-4B75-95FF-A00C9F1FCD09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09600" y="6019800"/>
            <a:ext cx="3733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/>
              <a:t>Source</a:t>
            </a:r>
          </a:p>
          <a:p>
            <a:r>
              <a:rPr lang="en-US" sz="1000" dirty="0" smtClean="0"/>
              <a:t>National Health Expenditure Database, CIHI.</a:t>
            </a:r>
            <a:endParaRPr lang="en-CA" sz="1000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5410200" y="3626121"/>
            <a:ext cx="0" cy="1174479"/>
          </a:xfrm>
          <a:prstGeom prst="line">
            <a:avLst/>
          </a:prstGeom>
          <a:ln w="12700" cap="rnd"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7185516" y="2423328"/>
            <a:ext cx="0" cy="2377272"/>
          </a:xfrm>
          <a:prstGeom prst="line">
            <a:avLst/>
          </a:prstGeom>
          <a:ln w="12700" cap="rnd"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0" y="0"/>
            <a:ext cx="4191000" cy="369332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CA" b="1" dirty="0" smtClean="0">
                <a:solidFill>
                  <a:srgbClr val="8B9B3C"/>
                </a:solidFill>
              </a:rPr>
              <a:t>Newfoundland and Labrador</a:t>
            </a:r>
          </a:p>
        </p:txBody>
      </p:sp>
    </p:spTree>
    <p:extLst>
      <p:ext uri="{BB962C8B-B14F-4D97-AF65-F5344CB8AC3E}">
        <p14:creationId xmlns:p14="http://schemas.microsoft.com/office/powerpoint/2010/main" val="2446936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Provincial government health expenditure per capita, annual growth rates*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CC756A-20BE-4B75-95FF-A00C9F1FCD09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0" y="0"/>
            <a:ext cx="3733800" cy="369332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CA" b="1" dirty="0" smtClean="0">
                <a:solidFill>
                  <a:srgbClr val="8B9B3C"/>
                </a:solidFill>
              </a:rPr>
              <a:t>Newfoundland and Labrador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09600" y="6019800"/>
            <a:ext cx="3733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Note</a:t>
            </a:r>
          </a:p>
          <a:p>
            <a:r>
              <a:rPr lang="en-US" sz="1000" dirty="0"/>
              <a:t>* Calculated in constant 1997 dollars.</a:t>
            </a:r>
            <a:endParaRPr lang="en-US" sz="1000" b="1" dirty="0"/>
          </a:p>
          <a:p>
            <a:r>
              <a:rPr lang="en-US" sz="1000" b="1" dirty="0" smtClean="0"/>
              <a:t>Source</a:t>
            </a:r>
          </a:p>
          <a:p>
            <a:r>
              <a:rPr lang="en-US" sz="1000" dirty="0" smtClean="0"/>
              <a:t>National Health Expenditure Database, CIHI.</a:t>
            </a:r>
            <a:endParaRPr lang="en-CA" sz="1000" dirty="0"/>
          </a:p>
        </p:txBody>
      </p:sp>
      <p:graphicFrame>
        <p:nvGraphicFramePr>
          <p:cNvPr id="10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93424801"/>
              </p:ext>
            </p:extLst>
          </p:nvPr>
        </p:nvGraphicFramePr>
        <p:xfrm>
          <a:off x="685800" y="1447800"/>
          <a:ext cx="7921151" cy="4343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496876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Total health spending–to-GDP ratio</a:t>
            </a:r>
            <a:endParaRPr lang="en-CA" dirty="0"/>
          </a:p>
        </p:txBody>
      </p:sp>
      <p:sp>
        <p:nvSpPr>
          <p:cNvPr id="37891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80CA92-4D56-4CBD-A975-9C8DDC50702E}" type="slidenum">
              <a:rPr lang="en-US" smtClean="0"/>
              <a:pPr/>
              <a:t>46</a:t>
            </a:fld>
            <a:endParaRPr lang="en-US" dirty="0" smtClean="0"/>
          </a:p>
        </p:txBody>
      </p:sp>
      <p:sp>
        <p:nvSpPr>
          <p:cNvPr id="3077" name="TextBox 9"/>
          <p:cNvSpPr txBox="1">
            <a:spLocks noChangeArrowheads="1"/>
          </p:cNvSpPr>
          <p:nvPr/>
        </p:nvSpPr>
        <p:spPr bwMode="auto">
          <a:xfrm>
            <a:off x="609600" y="6019800"/>
            <a:ext cx="6858000" cy="400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18" tIns="45709" rIns="91418" bIns="45709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Sources</a:t>
            </a:r>
          </a:p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National Health Expenditure Database, CIHI; Statistics Canada; The Conference Board of Canada</a:t>
            </a:r>
            <a:r>
              <a:rPr lang="en-US" sz="10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CA" sz="10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2" name="Chart 1"/>
          <p:cNvGraphicFramePr/>
          <p:nvPr>
            <p:extLst>
              <p:ext uri="{D42A27DB-BD31-4B8C-83A1-F6EECF244321}">
                <p14:modId xmlns:p14="http://schemas.microsoft.com/office/powerpoint/2010/main" val="3103358436"/>
              </p:ext>
            </p:extLst>
          </p:nvPr>
        </p:nvGraphicFramePr>
        <p:xfrm>
          <a:off x="685800" y="1381125"/>
          <a:ext cx="7620000" cy="44100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0" y="0"/>
            <a:ext cx="3733800" cy="369332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CA" b="1" dirty="0" smtClean="0">
                <a:solidFill>
                  <a:srgbClr val="8B9B3C"/>
                </a:solidFill>
              </a:rPr>
              <a:t>Newfoundland and Labrador</a:t>
            </a:r>
          </a:p>
        </p:txBody>
      </p:sp>
    </p:spTree>
    <p:extLst>
      <p:ext uri="{BB962C8B-B14F-4D97-AF65-F5344CB8AC3E}">
        <p14:creationId xmlns:p14="http://schemas.microsoft.com/office/powerpoint/2010/main" val="444049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Category shares of total health spending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CC756A-20BE-4B75-95FF-A00C9F1FCD09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09600" y="6019800"/>
            <a:ext cx="3505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>
                <a:solidFill>
                  <a:srgbClr val="000000"/>
                </a:solidFill>
              </a:rPr>
              <a:t>Note</a:t>
            </a:r>
          </a:p>
          <a:p>
            <a:r>
              <a:rPr lang="en-US" sz="1000" dirty="0" smtClean="0">
                <a:solidFill>
                  <a:srgbClr val="000000"/>
                </a:solidFill>
              </a:rPr>
              <a:t>2015 forecast data.</a:t>
            </a:r>
            <a:endParaRPr lang="en-US" sz="1000" dirty="0">
              <a:solidFill>
                <a:srgbClr val="000000"/>
              </a:solidFill>
            </a:endParaRPr>
          </a:p>
          <a:p>
            <a:r>
              <a:rPr lang="en-US" sz="1000" b="1" dirty="0" smtClean="0">
                <a:solidFill>
                  <a:srgbClr val="000000"/>
                </a:solidFill>
              </a:rPr>
              <a:t>Source</a:t>
            </a:r>
          </a:p>
          <a:p>
            <a:r>
              <a:rPr lang="en-US" sz="1000" dirty="0" smtClean="0">
                <a:solidFill>
                  <a:srgbClr val="000000"/>
                </a:solidFill>
              </a:rPr>
              <a:t>National Health Expenditure Database, CIHI.</a:t>
            </a:r>
            <a:endParaRPr lang="en-CA" sz="1000" dirty="0">
              <a:solidFill>
                <a:srgbClr val="00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0"/>
            <a:ext cx="4114800" cy="369332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CA" b="1" dirty="0" smtClean="0">
                <a:solidFill>
                  <a:srgbClr val="8B9B3C"/>
                </a:solidFill>
              </a:rPr>
              <a:t>Newfoundland and Labrador</a:t>
            </a:r>
          </a:p>
        </p:txBody>
      </p:sp>
      <p:graphicFrame>
        <p:nvGraphicFramePr>
          <p:cNvPr id="11" name="Content Placeholder 4"/>
          <p:cNvGraphicFramePr>
            <a:graphicFrameLocks noGrp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val="632234928"/>
              </p:ext>
            </p:extLst>
          </p:nvPr>
        </p:nvGraphicFramePr>
        <p:xfrm>
          <a:off x="592138" y="1371600"/>
          <a:ext cx="8232775" cy="4419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495760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Shares of provincial government health </a:t>
            </a:r>
            <a:br>
              <a:rPr lang="en-US" dirty="0" smtClean="0"/>
            </a:br>
            <a:r>
              <a:rPr lang="en-US" dirty="0" smtClean="0"/>
              <a:t>spending by age group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val="1177389905"/>
              </p:ext>
            </p:extLst>
          </p:nvPr>
        </p:nvGraphicFramePr>
        <p:xfrm>
          <a:off x="685801" y="1524000"/>
          <a:ext cx="7620000" cy="4267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CC756A-20BE-4B75-95FF-A00C9F1FCD09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09600" y="6019800"/>
            <a:ext cx="4495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>
                <a:solidFill>
                  <a:srgbClr val="000000"/>
                </a:solidFill>
              </a:rPr>
              <a:t>Sources</a:t>
            </a:r>
          </a:p>
          <a:p>
            <a:r>
              <a:rPr lang="en-US" sz="1000" dirty="0" smtClean="0">
                <a:solidFill>
                  <a:srgbClr val="000000"/>
                </a:solidFill>
              </a:rPr>
              <a:t>National Health Expenditure Database, CIHI; Statistics Canada.</a:t>
            </a:r>
            <a:endParaRPr lang="en-CA" sz="1000" dirty="0">
              <a:solidFill>
                <a:srgbClr val="00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0"/>
            <a:ext cx="4267200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CA" b="1" dirty="0" smtClean="0">
                <a:solidFill>
                  <a:srgbClr val="8B9B3C"/>
                </a:solidFill>
              </a:rPr>
              <a:t>Newfoundland and Labrador</a:t>
            </a:r>
          </a:p>
        </p:txBody>
      </p:sp>
    </p:spTree>
    <p:extLst>
      <p:ext uri="{BB962C8B-B14F-4D97-AF65-F5344CB8AC3E}">
        <p14:creationId xmlns:p14="http://schemas.microsoft.com/office/powerpoint/2010/main" val="3685484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Public- and private-sector health spending per person in constant 1997 dollars</a:t>
            </a:r>
            <a:endParaRPr lang="en-CA" dirty="0"/>
          </a:p>
        </p:txBody>
      </p:sp>
      <p:sp>
        <p:nvSpPr>
          <p:cNvPr id="37891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80CA92-4D56-4CBD-A975-9C8DDC50702E}" type="slidenum">
              <a:rPr lang="en-US" smtClean="0"/>
              <a:pPr/>
              <a:t>49</a:t>
            </a:fld>
            <a:endParaRPr lang="en-US" dirty="0" smtClean="0"/>
          </a:p>
        </p:txBody>
      </p:sp>
      <p:sp>
        <p:nvSpPr>
          <p:cNvPr id="3077" name="TextBox 9"/>
          <p:cNvSpPr txBox="1">
            <a:spLocks noChangeArrowheads="1"/>
          </p:cNvSpPr>
          <p:nvPr/>
        </p:nvSpPr>
        <p:spPr bwMode="auto">
          <a:xfrm>
            <a:off x="609600" y="6019800"/>
            <a:ext cx="6858000" cy="400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18" tIns="45709" rIns="91418" bIns="45709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Sources</a:t>
            </a:r>
          </a:p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National Health Expenditure Database, CIHI; Statistics Canada; The Conference Board of Canada</a:t>
            </a:r>
            <a:r>
              <a:rPr lang="en-US" sz="10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CA" sz="10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2" name="Chart 1"/>
          <p:cNvGraphicFramePr/>
          <p:nvPr>
            <p:extLst>
              <p:ext uri="{D42A27DB-BD31-4B8C-83A1-F6EECF244321}">
                <p14:modId xmlns:p14="http://schemas.microsoft.com/office/powerpoint/2010/main" val="4230901589"/>
              </p:ext>
            </p:extLst>
          </p:nvPr>
        </p:nvGraphicFramePr>
        <p:xfrm>
          <a:off x="685800" y="1371601"/>
          <a:ext cx="7620000" cy="4419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0" y="0"/>
            <a:ext cx="3733800" cy="369332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CA" b="1" dirty="0" smtClean="0">
                <a:solidFill>
                  <a:srgbClr val="8B9B3C"/>
                </a:solidFill>
              </a:rPr>
              <a:t>Newfoundland and Labrador</a:t>
            </a:r>
          </a:p>
        </p:txBody>
      </p:sp>
    </p:spTree>
    <p:extLst>
      <p:ext uri="{BB962C8B-B14F-4D97-AF65-F5344CB8AC3E}">
        <p14:creationId xmlns:p14="http://schemas.microsoft.com/office/powerpoint/2010/main" val="714710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dirty="0" smtClean="0"/>
              <a:t>Infographics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CC756A-20BE-4B75-95FF-A00C9F1FCD09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4450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sz="2000" dirty="0" smtClean="0"/>
              <a:t>Provincial chapter </a:t>
            </a:r>
            <a:br>
              <a:rPr lang="en-CA" sz="2000" dirty="0" smtClean="0"/>
            </a:br>
            <a:r>
              <a:rPr lang="en-CA" dirty="0" smtClean="0"/>
              <a:t>Prince Edward Island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CC756A-20BE-4B75-95FF-A00C9F1FCD09}" type="slidenum">
              <a:rPr lang="en-US" smtClean="0">
                <a:solidFill>
                  <a:srgbClr val="000000"/>
                </a:solidFill>
              </a:rPr>
              <a:pPr/>
              <a:t>50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9503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Content Placeholder 4"/>
          <p:cNvGraphicFramePr>
            <a:graphicFrameLocks noGrp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val="494825239"/>
              </p:ext>
            </p:extLst>
          </p:nvPr>
        </p:nvGraphicFramePr>
        <p:xfrm>
          <a:off x="685800" y="1524000"/>
          <a:ext cx="7620000" cy="4267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6" name="Straight Connector 5"/>
          <p:cNvCxnSpPr/>
          <p:nvPr/>
        </p:nvCxnSpPr>
        <p:spPr>
          <a:xfrm>
            <a:off x="5596246" y="3446813"/>
            <a:ext cx="0" cy="1125187"/>
          </a:xfrm>
          <a:prstGeom prst="line">
            <a:avLst/>
          </a:prstGeom>
          <a:ln w="12700" cap="rnd"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7022275" y="2346235"/>
            <a:ext cx="0" cy="2270166"/>
          </a:xfrm>
          <a:prstGeom prst="line">
            <a:avLst/>
          </a:prstGeom>
          <a:ln w="12700" cap="rnd"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600" dirty="0" smtClean="0"/>
              <a:t>How has total health spending changed over time?</a:t>
            </a:r>
            <a:endParaRPr lang="en-US" sz="2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CC756A-20BE-4B75-95FF-A00C9F1FCD09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09600" y="6019800"/>
            <a:ext cx="3733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/>
              <a:t>Source</a:t>
            </a:r>
          </a:p>
          <a:p>
            <a:r>
              <a:rPr lang="en-US" sz="1000" dirty="0" smtClean="0"/>
              <a:t>National Health Expenditure Database, CIHI.</a:t>
            </a:r>
            <a:endParaRPr lang="en-CA" sz="1000" dirty="0"/>
          </a:p>
        </p:txBody>
      </p:sp>
      <p:sp>
        <p:nvSpPr>
          <p:cNvPr id="12" name="TextBox 11"/>
          <p:cNvSpPr txBox="1"/>
          <p:nvPr/>
        </p:nvSpPr>
        <p:spPr>
          <a:xfrm>
            <a:off x="0" y="0"/>
            <a:ext cx="3124200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CA" b="1" dirty="0">
                <a:solidFill>
                  <a:srgbClr val="8B9B3C"/>
                </a:solidFill>
              </a:rPr>
              <a:t>Prince Edward Island</a:t>
            </a:r>
          </a:p>
        </p:txBody>
      </p:sp>
    </p:spTree>
    <p:extLst>
      <p:ext uri="{BB962C8B-B14F-4D97-AF65-F5344CB8AC3E}">
        <p14:creationId xmlns:p14="http://schemas.microsoft.com/office/powerpoint/2010/main" val="3891401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02078797"/>
              </p:ext>
            </p:extLst>
          </p:nvPr>
        </p:nvGraphicFramePr>
        <p:xfrm>
          <a:off x="685799" y="1442611"/>
          <a:ext cx="7620001" cy="434858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Provincial government health expenditure per capita, annual growth rates*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CC756A-20BE-4B75-95FF-A00C9F1FCD09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0" y="0"/>
            <a:ext cx="3124200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CA" b="1" dirty="0">
                <a:solidFill>
                  <a:srgbClr val="8B9B3C"/>
                </a:solidFill>
              </a:rPr>
              <a:t>Prince Edward Island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09600" y="6019800"/>
            <a:ext cx="3733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Note</a:t>
            </a:r>
          </a:p>
          <a:p>
            <a:r>
              <a:rPr lang="en-US" sz="1000" dirty="0"/>
              <a:t>* Calculated in constant 1997 dollars.</a:t>
            </a:r>
            <a:endParaRPr lang="en-US" sz="1000" b="1" dirty="0"/>
          </a:p>
          <a:p>
            <a:r>
              <a:rPr lang="en-US" sz="1000" b="1" dirty="0" smtClean="0"/>
              <a:t>Source</a:t>
            </a:r>
          </a:p>
          <a:p>
            <a:r>
              <a:rPr lang="en-US" sz="1000" dirty="0" smtClean="0"/>
              <a:t>National Health Expenditure Database, CIHI.</a:t>
            </a:r>
            <a:endParaRPr lang="en-CA" sz="1000" dirty="0"/>
          </a:p>
        </p:txBody>
      </p:sp>
    </p:spTree>
    <p:extLst>
      <p:ext uri="{BB962C8B-B14F-4D97-AF65-F5344CB8AC3E}">
        <p14:creationId xmlns:p14="http://schemas.microsoft.com/office/powerpoint/2010/main" val="802157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Total health spending–to-GDP ratio</a:t>
            </a:r>
            <a:endParaRPr lang="en-CA" dirty="0"/>
          </a:p>
        </p:txBody>
      </p:sp>
      <p:sp>
        <p:nvSpPr>
          <p:cNvPr id="37891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80CA92-4D56-4CBD-A975-9C8DDC50702E}" type="slidenum">
              <a:rPr lang="en-US" smtClean="0"/>
              <a:pPr/>
              <a:t>53</a:t>
            </a:fld>
            <a:endParaRPr lang="en-US" dirty="0" smtClean="0"/>
          </a:p>
        </p:txBody>
      </p:sp>
      <p:sp>
        <p:nvSpPr>
          <p:cNvPr id="3077" name="TextBox 9"/>
          <p:cNvSpPr txBox="1">
            <a:spLocks noChangeArrowheads="1"/>
          </p:cNvSpPr>
          <p:nvPr/>
        </p:nvSpPr>
        <p:spPr bwMode="auto">
          <a:xfrm>
            <a:off x="609600" y="6019800"/>
            <a:ext cx="6248400" cy="4154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18" tIns="45709" rIns="91418" bIns="45709">
            <a:spAutoFit/>
          </a:bodyPr>
          <a:lstStyle/>
          <a:p>
            <a:r>
              <a:rPr lang="en-US" sz="1000" b="1" dirty="0"/>
              <a:t>Sources</a:t>
            </a:r>
          </a:p>
          <a:p>
            <a:r>
              <a:rPr lang="en-US" sz="1000" dirty="0"/>
              <a:t>National Health Expenditure Database, CIHI; Statistics Canada; The Conference Board of </a:t>
            </a:r>
            <a:r>
              <a:rPr lang="en-US" sz="1000" dirty="0" smtClean="0"/>
              <a:t>Canada.</a:t>
            </a:r>
            <a:endParaRPr lang="en-CA" sz="1000" dirty="0">
              <a:solidFill>
                <a:srgbClr val="000000"/>
              </a:solidFill>
              <a:latin typeface="Arial Narrow" pitchFamily="34" charset="0"/>
            </a:endParaRPr>
          </a:p>
        </p:txBody>
      </p:sp>
      <p:graphicFrame>
        <p:nvGraphicFramePr>
          <p:cNvPr id="2" name="Chart 1"/>
          <p:cNvGraphicFramePr/>
          <p:nvPr>
            <p:extLst>
              <p:ext uri="{D42A27DB-BD31-4B8C-83A1-F6EECF244321}">
                <p14:modId xmlns:p14="http://schemas.microsoft.com/office/powerpoint/2010/main" val="2694023315"/>
              </p:ext>
            </p:extLst>
          </p:nvPr>
        </p:nvGraphicFramePr>
        <p:xfrm>
          <a:off x="685799" y="1352938"/>
          <a:ext cx="7620001" cy="44382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0" y="0"/>
            <a:ext cx="3124200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CA" b="1" dirty="0" smtClean="0">
                <a:solidFill>
                  <a:srgbClr val="8B9B3C"/>
                </a:solidFill>
              </a:rPr>
              <a:t>Prince Edward Island</a:t>
            </a:r>
          </a:p>
        </p:txBody>
      </p:sp>
    </p:spTree>
    <p:extLst>
      <p:ext uri="{BB962C8B-B14F-4D97-AF65-F5344CB8AC3E}">
        <p14:creationId xmlns:p14="http://schemas.microsoft.com/office/powerpoint/2010/main" val="576891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Category shares of total health spending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val="788740008"/>
              </p:ext>
            </p:extLst>
          </p:nvPr>
        </p:nvGraphicFramePr>
        <p:xfrm>
          <a:off x="457200" y="1524000"/>
          <a:ext cx="8458200" cy="4267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CC756A-20BE-4B75-95FF-A00C9F1FCD09}" type="slidenum">
              <a:rPr lang="en-US" smtClean="0"/>
              <a:pPr/>
              <a:t>54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09600" y="6019800"/>
            <a:ext cx="3505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>
                <a:solidFill>
                  <a:srgbClr val="000000"/>
                </a:solidFill>
              </a:rPr>
              <a:t>Note</a:t>
            </a:r>
          </a:p>
          <a:p>
            <a:r>
              <a:rPr lang="en-US" sz="1000" dirty="0" smtClean="0">
                <a:solidFill>
                  <a:srgbClr val="000000"/>
                </a:solidFill>
              </a:rPr>
              <a:t>2015 </a:t>
            </a:r>
            <a:r>
              <a:rPr lang="en-US" sz="1000" dirty="0">
                <a:solidFill>
                  <a:srgbClr val="000000"/>
                </a:solidFill>
              </a:rPr>
              <a:t>forecast data. </a:t>
            </a:r>
            <a:endParaRPr lang="en-US" sz="1000" dirty="0" smtClean="0">
              <a:solidFill>
                <a:srgbClr val="000000"/>
              </a:solidFill>
            </a:endParaRPr>
          </a:p>
          <a:p>
            <a:r>
              <a:rPr lang="en-US" sz="1000" b="1" dirty="0" smtClean="0">
                <a:solidFill>
                  <a:srgbClr val="000000"/>
                </a:solidFill>
              </a:rPr>
              <a:t>Source</a:t>
            </a:r>
          </a:p>
          <a:p>
            <a:r>
              <a:rPr lang="en-US" sz="1000" dirty="0" smtClean="0">
                <a:solidFill>
                  <a:srgbClr val="000000"/>
                </a:solidFill>
              </a:rPr>
              <a:t>National Health Expenditure Database, CIHI.</a:t>
            </a:r>
            <a:endParaRPr lang="en-CA" sz="1000" dirty="0">
              <a:solidFill>
                <a:srgbClr val="0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0"/>
            <a:ext cx="3124200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CA" b="1" dirty="0" smtClean="0">
                <a:solidFill>
                  <a:srgbClr val="8B9B3C"/>
                </a:solidFill>
              </a:rPr>
              <a:t>Prince Edward Island</a:t>
            </a:r>
          </a:p>
        </p:txBody>
      </p:sp>
    </p:spTree>
    <p:extLst>
      <p:ext uri="{BB962C8B-B14F-4D97-AF65-F5344CB8AC3E}">
        <p14:creationId xmlns:p14="http://schemas.microsoft.com/office/powerpoint/2010/main" val="2778650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Shares of provincial government health </a:t>
            </a:r>
            <a:br>
              <a:rPr lang="en-US" dirty="0" smtClean="0"/>
            </a:br>
            <a:r>
              <a:rPr lang="en-US" dirty="0" smtClean="0"/>
              <a:t>spending by age group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val="8747105"/>
              </p:ext>
            </p:extLst>
          </p:nvPr>
        </p:nvGraphicFramePr>
        <p:xfrm>
          <a:off x="685801" y="1524000"/>
          <a:ext cx="7620000" cy="4267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CC756A-20BE-4B75-95FF-A00C9F1FCD09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09600" y="6019800"/>
            <a:ext cx="4495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>
                <a:solidFill>
                  <a:srgbClr val="000000"/>
                </a:solidFill>
              </a:rPr>
              <a:t>Sources</a:t>
            </a:r>
          </a:p>
          <a:p>
            <a:r>
              <a:rPr lang="en-US" sz="1000" dirty="0" smtClean="0">
                <a:solidFill>
                  <a:srgbClr val="000000"/>
                </a:solidFill>
              </a:rPr>
              <a:t>National Health Expenditure Database, CIHI; Statistics Canada.</a:t>
            </a:r>
            <a:endParaRPr lang="en-CA" sz="1000" dirty="0">
              <a:solidFill>
                <a:srgbClr val="00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0"/>
            <a:ext cx="3124200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CA" b="1" dirty="0" smtClean="0">
                <a:solidFill>
                  <a:srgbClr val="8B9B3C"/>
                </a:solidFill>
              </a:rPr>
              <a:t>Prince Edward Island</a:t>
            </a:r>
          </a:p>
        </p:txBody>
      </p:sp>
    </p:spTree>
    <p:extLst>
      <p:ext uri="{BB962C8B-B14F-4D97-AF65-F5344CB8AC3E}">
        <p14:creationId xmlns:p14="http://schemas.microsoft.com/office/powerpoint/2010/main" val="3811870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Public- and private-sector health spending per person in constant 1997 dollars</a:t>
            </a:r>
            <a:endParaRPr lang="en-CA" dirty="0"/>
          </a:p>
        </p:txBody>
      </p:sp>
      <p:sp>
        <p:nvSpPr>
          <p:cNvPr id="37891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80CA92-4D56-4CBD-A975-9C8DDC50702E}" type="slidenum">
              <a:rPr lang="en-US" smtClean="0"/>
              <a:pPr/>
              <a:t>56</a:t>
            </a:fld>
            <a:endParaRPr lang="en-US" dirty="0" smtClean="0"/>
          </a:p>
        </p:txBody>
      </p:sp>
      <p:sp>
        <p:nvSpPr>
          <p:cNvPr id="3077" name="TextBox 9"/>
          <p:cNvSpPr txBox="1">
            <a:spLocks noChangeArrowheads="1"/>
          </p:cNvSpPr>
          <p:nvPr/>
        </p:nvSpPr>
        <p:spPr bwMode="auto">
          <a:xfrm>
            <a:off x="609600" y="6019800"/>
            <a:ext cx="6858000" cy="400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18" tIns="45709" rIns="91418" bIns="45709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Sources</a:t>
            </a:r>
          </a:p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National Health Expenditure Database, CIHI; Statistics Canada; The Conference Board of Canada</a:t>
            </a:r>
            <a:r>
              <a:rPr lang="en-US" sz="10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CA" sz="10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2" name="Chart 1"/>
          <p:cNvGraphicFramePr/>
          <p:nvPr>
            <p:extLst>
              <p:ext uri="{D42A27DB-BD31-4B8C-83A1-F6EECF244321}">
                <p14:modId xmlns:p14="http://schemas.microsoft.com/office/powerpoint/2010/main" val="147663051"/>
              </p:ext>
            </p:extLst>
          </p:nvPr>
        </p:nvGraphicFramePr>
        <p:xfrm>
          <a:off x="685800" y="1295401"/>
          <a:ext cx="7620000" cy="4495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0" y="0"/>
            <a:ext cx="3733800" cy="369332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CA" b="1" dirty="0">
                <a:solidFill>
                  <a:srgbClr val="8B9B3C"/>
                </a:solidFill>
              </a:rPr>
              <a:t>Prince Edward Island</a:t>
            </a:r>
          </a:p>
        </p:txBody>
      </p:sp>
    </p:spTree>
    <p:extLst>
      <p:ext uri="{BB962C8B-B14F-4D97-AF65-F5344CB8AC3E}">
        <p14:creationId xmlns:p14="http://schemas.microsoft.com/office/powerpoint/2010/main" val="4251582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sz="2000" dirty="0" smtClean="0"/>
              <a:t>Provincial chapter </a:t>
            </a:r>
            <a:br>
              <a:rPr lang="en-CA" sz="2000" dirty="0" smtClean="0"/>
            </a:br>
            <a:r>
              <a:rPr lang="en-CA" dirty="0" smtClean="0"/>
              <a:t>Nova Scotia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CC756A-20BE-4B75-95FF-A00C9F1FCD09}" type="slidenum">
              <a:rPr lang="en-US" smtClean="0">
                <a:solidFill>
                  <a:srgbClr val="000000"/>
                </a:solidFill>
              </a:rPr>
              <a:pPr/>
              <a:t>57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9503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5767388" y="3352800"/>
            <a:ext cx="0" cy="1327529"/>
          </a:xfrm>
          <a:prstGeom prst="line">
            <a:avLst/>
          </a:prstGeom>
          <a:ln w="12700" cap="rnd"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7412898" y="2043112"/>
            <a:ext cx="0" cy="2655058"/>
          </a:xfrm>
          <a:prstGeom prst="line">
            <a:avLst/>
          </a:prstGeom>
          <a:ln w="12700" cap="rnd">
            <a:solidFill>
              <a:schemeClr val="tx1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600" dirty="0" smtClean="0"/>
              <a:t>How has total health spending changed over time?</a:t>
            </a:r>
            <a:endParaRPr lang="en-US" sz="2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CC756A-20BE-4B75-95FF-A00C9F1FCD09}" type="slidenum">
              <a:rPr lang="en-US" smtClean="0"/>
              <a:pPr/>
              <a:t>58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09600" y="6019800"/>
            <a:ext cx="3733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/>
              <a:t>Source</a:t>
            </a:r>
          </a:p>
          <a:p>
            <a:r>
              <a:rPr lang="en-US" sz="1000" dirty="0" smtClean="0"/>
              <a:t>National Health Expenditure Database, CIHI.</a:t>
            </a:r>
            <a:endParaRPr lang="en-CA" sz="1000" dirty="0"/>
          </a:p>
        </p:txBody>
      </p:sp>
      <p:sp>
        <p:nvSpPr>
          <p:cNvPr id="10" name="TextBox 9"/>
          <p:cNvSpPr txBox="1"/>
          <p:nvPr/>
        </p:nvSpPr>
        <p:spPr>
          <a:xfrm>
            <a:off x="0" y="0"/>
            <a:ext cx="3124200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CA" b="1" dirty="0" smtClean="0">
                <a:solidFill>
                  <a:srgbClr val="8B9B3C"/>
                </a:solidFill>
              </a:rPr>
              <a:t>Nova Scotia</a:t>
            </a:r>
          </a:p>
        </p:txBody>
      </p:sp>
      <p:graphicFrame>
        <p:nvGraphicFramePr>
          <p:cNvPr id="13" name="Content Placeholder 4"/>
          <p:cNvGraphicFramePr>
            <a:graphicFrameLocks noGrp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val="2884672478"/>
              </p:ext>
            </p:extLst>
          </p:nvPr>
        </p:nvGraphicFramePr>
        <p:xfrm>
          <a:off x="685801" y="1371600"/>
          <a:ext cx="7620000" cy="4419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933978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Provincial government health expenditure per capita, annual growth rates*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CC756A-20BE-4B75-95FF-A00C9F1FCD09}" type="slidenum">
              <a:rPr lang="en-US" smtClean="0"/>
              <a:pPr/>
              <a:t>59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0" y="0"/>
            <a:ext cx="3124200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CA" b="1" dirty="0" smtClean="0">
                <a:solidFill>
                  <a:srgbClr val="8B9B3C"/>
                </a:solidFill>
              </a:rPr>
              <a:t>Nova Scotia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09600" y="6019800"/>
            <a:ext cx="3733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Note</a:t>
            </a:r>
          </a:p>
          <a:p>
            <a:r>
              <a:rPr lang="en-US" sz="1000" dirty="0"/>
              <a:t>* Calculated in constant 1997 dollars.</a:t>
            </a:r>
            <a:endParaRPr lang="en-US" sz="1000" b="1" dirty="0"/>
          </a:p>
          <a:p>
            <a:r>
              <a:rPr lang="en-US" sz="1000" b="1" dirty="0" smtClean="0"/>
              <a:t>Source</a:t>
            </a:r>
          </a:p>
          <a:p>
            <a:r>
              <a:rPr lang="en-US" sz="1000" dirty="0" smtClean="0"/>
              <a:t>National Health Expenditure Database, CIHI.</a:t>
            </a:r>
            <a:endParaRPr lang="en-CA" sz="1000" dirty="0"/>
          </a:p>
        </p:txBody>
      </p:sp>
      <p:graphicFrame>
        <p:nvGraphicFramePr>
          <p:cNvPr id="10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26265845"/>
              </p:ext>
            </p:extLst>
          </p:nvPr>
        </p:nvGraphicFramePr>
        <p:xfrm>
          <a:off x="685799" y="1461273"/>
          <a:ext cx="7620001" cy="43299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67609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 anchorCtr="0"/>
          <a:lstStyle/>
          <a:p>
            <a:r>
              <a:rPr lang="en-CA" dirty="0" smtClean="0"/>
              <a:t>How much will we spend on health in 2015?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CC756A-20BE-4B75-95FF-A00C9F1FCD09}" type="slidenum">
              <a:rPr lang="en-US" smtClean="0"/>
              <a:pPr/>
              <a:t>6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62000" y="1295400"/>
            <a:ext cx="7543807" cy="4627934"/>
            <a:chOff x="914393" y="1295400"/>
            <a:chExt cx="7543807" cy="4627934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884" b="4169"/>
            <a:stretch/>
          </p:blipFill>
          <p:spPr>
            <a:xfrm>
              <a:off x="914393" y="1295400"/>
              <a:ext cx="7543807" cy="4627934"/>
            </a:xfrm>
            <a:prstGeom prst="rect">
              <a:avLst/>
            </a:prstGeom>
          </p:spPr>
        </p:pic>
        <p:sp>
          <p:nvSpPr>
            <p:cNvPr id="6" name="TextBox 1"/>
            <p:cNvSpPr txBox="1"/>
            <p:nvPr/>
          </p:nvSpPr>
          <p:spPr>
            <a:xfrm>
              <a:off x="5562600" y="5638819"/>
              <a:ext cx="2667007" cy="228581"/>
            </a:xfrm>
            <a:prstGeom prst="rect">
              <a:avLst/>
            </a:prstGeom>
          </p:spPr>
          <p:txBody>
            <a:bodyPr wrap="square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CA" sz="800" dirty="0"/>
                <a:t>© </a:t>
              </a:r>
              <a:r>
                <a:rPr lang="en-US" sz="800" dirty="0"/>
                <a:t>Canadian Institute for Health Information, 2015.</a:t>
              </a:r>
              <a:endParaRPr lang="en-CA" sz="800" dirty="0"/>
            </a:p>
          </p:txBody>
        </p:sp>
      </p:grpSp>
    </p:spTree>
    <p:extLst>
      <p:ext uri="{BB962C8B-B14F-4D97-AF65-F5344CB8AC3E}">
        <p14:creationId xmlns:p14="http://schemas.microsoft.com/office/powerpoint/2010/main" val="415405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Total health spending–to-GDP ratio</a:t>
            </a:r>
            <a:endParaRPr lang="en-CA" dirty="0"/>
          </a:p>
        </p:txBody>
      </p:sp>
      <p:sp>
        <p:nvSpPr>
          <p:cNvPr id="37891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80CA92-4D56-4CBD-A975-9C8DDC50702E}" type="slidenum">
              <a:rPr lang="en-US" smtClean="0"/>
              <a:pPr/>
              <a:t>60</a:t>
            </a:fld>
            <a:endParaRPr lang="en-US" dirty="0" smtClean="0"/>
          </a:p>
        </p:txBody>
      </p:sp>
      <p:sp>
        <p:nvSpPr>
          <p:cNvPr id="3077" name="TextBox 9"/>
          <p:cNvSpPr txBox="1">
            <a:spLocks noChangeArrowheads="1"/>
          </p:cNvSpPr>
          <p:nvPr/>
        </p:nvSpPr>
        <p:spPr bwMode="auto">
          <a:xfrm>
            <a:off x="609600" y="6019800"/>
            <a:ext cx="6248400" cy="4154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18" tIns="45709" rIns="91418" bIns="45709">
            <a:spAutoFit/>
          </a:bodyPr>
          <a:lstStyle/>
          <a:p>
            <a:r>
              <a:rPr lang="en-US" sz="1000" b="1" dirty="0"/>
              <a:t>Sources</a:t>
            </a:r>
          </a:p>
          <a:p>
            <a:r>
              <a:rPr lang="en-US" sz="1000" dirty="0"/>
              <a:t>National Health Expenditure Database, CIHI; Statistics Canada; The Conference Board of </a:t>
            </a:r>
            <a:r>
              <a:rPr lang="en-US" sz="1000" dirty="0" smtClean="0"/>
              <a:t>Canada.</a:t>
            </a:r>
            <a:endParaRPr lang="en-CA" sz="1000" dirty="0">
              <a:solidFill>
                <a:srgbClr val="000000"/>
              </a:solidFill>
              <a:latin typeface="Arial Narrow" pitchFamily="34" charset="0"/>
            </a:endParaRPr>
          </a:p>
        </p:txBody>
      </p:sp>
      <p:graphicFrame>
        <p:nvGraphicFramePr>
          <p:cNvPr id="2" name="Chart 1"/>
          <p:cNvGraphicFramePr/>
          <p:nvPr>
            <p:extLst>
              <p:ext uri="{D42A27DB-BD31-4B8C-83A1-F6EECF244321}">
                <p14:modId xmlns:p14="http://schemas.microsoft.com/office/powerpoint/2010/main" val="1996717089"/>
              </p:ext>
            </p:extLst>
          </p:nvPr>
        </p:nvGraphicFramePr>
        <p:xfrm>
          <a:off x="685800" y="1446248"/>
          <a:ext cx="7620000" cy="43449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0" y="0"/>
            <a:ext cx="3124200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CA" b="1" dirty="0" smtClean="0">
                <a:solidFill>
                  <a:srgbClr val="8B9B3C"/>
                </a:solidFill>
              </a:rPr>
              <a:t>Nova Scotia</a:t>
            </a:r>
          </a:p>
        </p:txBody>
      </p:sp>
    </p:spTree>
    <p:extLst>
      <p:ext uri="{BB962C8B-B14F-4D97-AF65-F5344CB8AC3E}">
        <p14:creationId xmlns:p14="http://schemas.microsoft.com/office/powerpoint/2010/main" val="1357580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Category shares of total health spending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val="2181344979"/>
              </p:ext>
            </p:extLst>
          </p:nvPr>
        </p:nvGraphicFramePr>
        <p:xfrm>
          <a:off x="592138" y="1371600"/>
          <a:ext cx="8232775" cy="4419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CC756A-20BE-4B75-95FF-A00C9F1FCD09}" type="slidenum">
              <a:rPr lang="en-US" smtClean="0"/>
              <a:pPr/>
              <a:t>61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09600" y="6019800"/>
            <a:ext cx="3505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>
                <a:solidFill>
                  <a:srgbClr val="000000"/>
                </a:solidFill>
              </a:rPr>
              <a:t>Note</a:t>
            </a:r>
          </a:p>
          <a:p>
            <a:r>
              <a:rPr lang="en-US" sz="1000" dirty="0" smtClean="0">
                <a:solidFill>
                  <a:srgbClr val="000000"/>
                </a:solidFill>
              </a:rPr>
              <a:t>2015 </a:t>
            </a:r>
            <a:r>
              <a:rPr lang="en-US" sz="1000" dirty="0">
                <a:solidFill>
                  <a:srgbClr val="000000"/>
                </a:solidFill>
              </a:rPr>
              <a:t>forecast data. </a:t>
            </a:r>
            <a:endParaRPr lang="en-US" sz="1000" dirty="0" smtClean="0">
              <a:solidFill>
                <a:srgbClr val="000000"/>
              </a:solidFill>
            </a:endParaRPr>
          </a:p>
          <a:p>
            <a:r>
              <a:rPr lang="en-US" sz="1000" b="1" dirty="0" smtClean="0">
                <a:solidFill>
                  <a:srgbClr val="000000"/>
                </a:solidFill>
              </a:rPr>
              <a:t>Source</a:t>
            </a:r>
          </a:p>
          <a:p>
            <a:r>
              <a:rPr lang="en-US" sz="1000" dirty="0" smtClean="0">
                <a:solidFill>
                  <a:srgbClr val="000000"/>
                </a:solidFill>
              </a:rPr>
              <a:t>National Health Expenditure Database, CIHI.</a:t>
            </a:r>
            <a:endParaRPr lang="en-CA" sz="1000" dirty="0">
              <a:solidFill>
                <a:srgbClr val="00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0"/>
            <a:ext cx="3124200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CA" b="1" dirty="0" smtClean="0">
                <a:solidFill>
                  <a:srgbClr val="8B9B3C"/>
                </a:solidFill>
              </a:rPr>
              <a:t>Nova Scotia</a:t>
            </a:r>
          </a:p>
        </p:txBody>
      </p:sp>
    </p:spTree>
    <p:extLst>
      <p:ext uri="{BB962C8B-B14F-4D97-AF65-F5344CB8AC3E}">
        <p14:creationId xmlns:p14="http://schemas.microsoft.com/office/powerpoint/2010/main" val="755205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Shares of provincial government health </a:t>
            </a:r>
            <a:br>
              <a:rPr lang="en-US" dirty="0" smtClean="0"/>
            </a:br>
            <a:r>
              <a:rPr lang="en-US" dirty="0" smtClean="0"/>
              <a:t>spending by age group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val="3287358548"/>
              </p:ext>
            </p:extLst>
          </p:nvPr>
        </p:nvGraphicFramePr>
        <p:xfrm>
          <a:off x="685801" y="1524000"/>
          <a:ext cx="7620000" cy="4267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CC756A-20BE-4B75-95FF-A00C9F1FCD09}" type="slidenum">
              <a:rPr lang="en-US" smtClean="0"/>
              <a:pPr/>
              <a:t>62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09600" y="6019800"/>
            <a:ext cx="4495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>
                <a:solidFill>
                  <a:srgbClr val="000000"/>
                </a:solidFill>
              </a:rPr>
              <a:t>Sources</a:t>
            </a:r>
          </a:p>
          <a:p>
            <a:r>
              <a:rPr lang="en-US" sz="1000" dirty="0" smtClean="0">
                <a:solidFill>
                  <a:srgbClr val="000000"/>
                </a:solidFill>
              </a:rPr>
              <a:t>National Health Expenditure Database, CIHI; Statistics Canada.</a:t>
            </a:r>
            <a:endParaRPr lang="en-CA" sz="1000" dirty="0">
              <a:solidFill>
                <a:srgbClr val="00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0"/>
            <a:ext cx="3124200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CA" b="1" dirty="0" smtClean="0">
                <a:solidFill>
                  <a:srgbClr val="8B9B3C"/>
                </a:solidFill>
              </a:rPr>
              <a:t>Nova Scotia</a:t>
            </a:r>
          </a:p>
        </p:txBody>
      </p:sp>
    </p:spTree>
    <p:extLst>
      <p:ext uri="{BB962C8B-B14F-4D97-AF65-F5344CB8AC3E}">
        <p14:creationId xmlns:p14="http://schemas.microsoft.com/office/powerpoint/2010/main" val="2110238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Public- and private-sector health spending per person in constant 1997 dollars</a:t>
            </a:r>
            <a:endParaRPr lang="en-CA" dirty="0"/>
          </a:p>
        </p:txBody>
      </p:sp>
      <p:sp>
        <p:nvSpPr>
          <p:cNvPr id="37891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80CA92-4D56-4CBD-A975-9C8DDC50702E}" type="slidenum">
              <a:rPr lang="en-US" smtClean="0"/>
              <a:pPr/>
              <a:t>63</a:t>
            </a:fld>
            <a:endParaRPr lang="en-US" dirty="0" smtClean="0"/>
          </a:p>
        </p:txBody>
      </p:sp>
      <p:sp>
        <p:nvSpPr>
          <p:cNvPr id="3077" name="TextBox 9"/>
          <p:cNvSpPr txBox="1">
            <a:spLocks noChangeArrowheads="1"/>
          </p:cNvSpPr>
          <p:nvPr/>
        </p:nvSpPr>
        <p:spPr bwMode="auto">
          <a:xfrm>
            <a:off x="609600" y="6019800"/>
            <a:ext cx="6858000" cy="400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18" tIns="45709" rIns="91418" bIns="45709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Sources</a:t>
            </a:r>
          </a:p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National Health Expenditure Database, CIHI; Statistics Canada; The Conference Board of Canada</a:t>
            </a:r>
            <a:r>
              <a:rPr lang="en-US" sz="10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CA" sz="10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2" name="Chart 1"/>
          <p:cNvGraphicFramePr/>
          <p:nvPr>
            <p:extLst>
              <p:ext uri="{D42A27DB-BD31-4B8C-83A1-F6EECF244321}">
                <p14:modId xmlns:p14="http://schemas.microsoft.com/office/powerpoint/2010/main" val="2964207285"/>
              </p:ext>
            </p:extLst>
          </p:nvPr>
        </p:nvGraphicFramePr>
        <p:xfrm>
          <a:off x="685800" y="1523999"/>
          <a:ext cx="7620000" cy="42672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0" y="0"/>
            <a:ext cx="3733800" cy="369332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CA" b="1" dirty="0">
                <a:solidFill>
                  <a:srgbClr val="8B9B3C"/>
                </a:solidFill>
              </a:rPr>
              <a:t>Nova Scotia</a:t>
            </a:r>
          </a:p>
        </p:txBody>
      </p:sp>
    </p:spTree>
    <p:extLst>
      <p:ext uri="{BB962C8B-B14F-4D97-AF65-F5344CB8AC3E}">
        <p14:creationId xmlns:p14="http://schemas.microsoft.com/office/powerpoint/2010/main" val="491383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sz="2000" dirty="0" smtClean="0"/>
              <a:t>Provincial chapter </a:t>
            </a:r>
            <a:br>
              <a:rPr lang="en-CA" sz="2000" dirty="0" smtClean="0"/>
            </a:br>
            <a:r>
              <a:rPr lang="en-CA" dirty="0" smtClean="0"/>
              <a:t>New Brunswick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CC756A-20BE-4B75-95FF-A00C9F1FCD09}" type="slidenum">
              <a:rPr lang="en-US" smtClean="0">
                <a:solidFill>
                  <a:srgbClr val="000000"/>
                </a:solidFill>
              </a:rPr>
              <a:pPr/>
              <a:t>64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9503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/>
          <p:cNvGraphicFramePr>
            <a:graphicFrameLocks noGrp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val="3935661818"/>
              </p:ext>
            </p:extLst>
          </p:nvPr>
        </p:nvGraphicFramePr>
        <p:xfrm>
          <a:off x="685801" y="1219200"/>
          <a:ext cx="7620000" cy="4572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6" name="Straight Connector 5"/>
          <p:cNvCxnSpPr/>
          <p:nvPr/>
        </p:nvCxnSpPr>
        <p:spPr>
          <a:xfrm>
            <a:off x="5272654" y="3590537"/>
            <a:ext cx="0" cy="1051638"/>
          </a:xfrm>
          <a:prstGeom prst="line">
            <a:avLst/>
          </a:prstGeom>
          <a:ln w="12700" cap="rnd"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6822218" y="2514600"/>
            <a:ext cx="0" cy="2151875"/>
          </a:xfrm>
          <a:prstGeom prst="line">
            <a:avLst/>
          </a:prstGeom>
          <a:ln w="12700" cap="rnd"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600" dirty="0" smtClean="0"/>
              <a:t>How has total health spending changed over time?</a:t>
            </a:r>
            <a:endParaRPr lang="en-US" sz="2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CC756A-20BE-4B75-95FF-A00C9F1FCD09}" type="slidenum">
              <a:rPr lang="en-US" smtClean="0"/>
              <a:pPr/>
              <a:t>65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09600" y="6019800"/>
            <a:ext cx="3733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/>
              <a:t>Source</a:t>
            </a:r>
          </a:p>
          <a:p>
            <a:r>
              <a:rPr lang="en-US" sz="1000" dirty="0" smtClean="0"/>
              <a:t>National Health Expenditure Database, CIHI.</a:t>
            </a:r>
            <a:endParaRPr lang="en-CA" sz="1000" dirty="0"/>
          </a:p>
        </p:txBody>
      </p:sp>
      <p:sp>
        <p:nvSpPr>
          <p:cNvPr id="10" name="TextBox 9"/>
          <p:cNvSpPr txBox="1"/>
          <p:nvPr/>
        </p:nvSpPr>
        <p:spPr>
          <a:xfrm>
            <a:off x="0" y="0"/>
            <a:ext cx="3124200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CA" b="1" dirty="0" smtClean="0">
                <a:solidFill>
                  <a:srgbClr val="8B9B3C"/>
                </a:solidFill>
              </a:rPr>
              <a:t>New Brunswick</a:t>
            </a:r>
          </a:p>
        </p:txBody>
      </p:sp>
    </p:spTree>
    <p:extLst>
      <p:ext uri="{BB962C8B-B14F-4D97-AF65-F5344CB8AC3E}">
        <p14:creationId xmlns:p14="http://schemas.microsoft.com/office/powerpoint/2010/main" val="3228810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Provincial government health expenditure per capita, annual growth rates*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CC756A-20BE-4B75-95FF-A00C9F1FCD09}" type="slidenum">
              <a:rPr lang="en-US" smtClean="0"/>
              <a:pPr/>
              <a:t>66</a:t>
            </a:fld>
            <a:endParaRPr lang="en-US" dirty="0"/>
          </a:p>
        </p:txBody>
      </p:sp>
      <p:graphicFrame>
        <p:nvGraphicFramePr>
          <p:cNvPr id="7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78179252"/>
              </p:ext>
            </p:extLst>
          </p:nvPr>
        </p:nvGraphicFramePr>
        <p:xfrm>
          <a:off x="685800" y="1371600"/>
          <a:ext cx="7620000" cy="4419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0" y="0"/>
            <a:ext cx="3124200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CA" b="1" dirty="0" smtClean="0">
                <a:solidFill>
                  <a:srgbClr val="8B9B3C"/>
                </a:solidFill>
              </a:rPr>
              <a:t>New Brunswick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09600" y="6019800"/>
            <a:ext cx="3733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Note</a:t>
            </a:r>
          </a:p>
          <a:p>
            <a:r>
              <a:rPr lang="en-US" sz="1000" dirty="0"/>
              <a:t>* Calculated in constant 1997 dollars.</a:t>
            </a:r>
            <a:endParaRPr lang="en-US" sz="1000" b="1" dirty="0"/>
          </a:p>
          <a:p>
            <a:r>
              <a:rPr lang="en-US" sz="1000" b="1" dirty="0" smtClean="0"/>
              <a:t>Source</a:t>
            </a:r>
          </a:p>
          <a:p>
            <a:r>
              <a:rPr lang="en-US" sz="1000" dirty="0" smtClean="0"/>
              <a:t>National Health Expenditure Database, CIHI.</a:t>
            </a:r>
            <a:endParaRPr lang="en-CA" sz="1000" dirty="0"/>
          </a:p>
        </p:txBody>
      </p:sp>
    </p:spTree>
    <p:extLst>
      <p:ext uri="{BB962C8B-B14F-4D97-AF65-F5344CB8AC3E}">
        <p14:creationId xmlns:p14="http://schemas.microsoft.com/office/powerpoint/2010/main" val="1530721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Total health spending–to-GDP ratio</a:t>
            </a:r>
            <a:endParaRPr lang="en-CA" dirty="0"/>
          </a:p>
        </p:txBody>
      </p:sp>
      <p:sp>
        <p:nvSpPr>
          <p:cNvPr id="37891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80CA92-4D56-4CBD-A975-9C8DDC50702E}" type="slidenum">
              <a:rPr lang="en-US" smtClean="0"/>
              <a:pPr/>
              <a:t>67</a:t>
            </a:fld>
            <a:endParaRPr lang="en-US" dirty="0" smtClean="0"/>
          </a:p>
        </p:txBody>
      </p:sp>
      <p:sp>
        <p:nvSpPr>
          <p:cNvPr id="3077" name="TextBox 9"/>
          <p:cNvSpPr txBox="1">
            <a:spLocks noChangeArrowheads="1"/>
          </p:cNvSpPr>
          <p:nvPr/>
        </p:nvSpPr>
        <p:spPr bwMode="auto">
          <a:xfrm>
            <a:off x="609600" y="6019800"/>
            <a:ext cx="6248400" cy="4154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18" tIns="45709" rIns="91418" bIns="45709">
            <a:spAutoFit/>
          </a:bodyPr>
          <a:lstStyle/>
          <a:p>
            <a:r>
              <a:rPr lang="en-US" sz="1000" b="1" dirty="0"/>
              <a:t>Sources</a:t>
            </a:r>
          </a:p>
          <a:p>
            <a:r>
              <a:rPr lang="en-US" sz="1000" dirty="0"/>
              <a:t>National Health Expenditure Database, CIHI; Statistics Canada; The Conference Board of </a:t>
            </a:r>
            <a:r>
              <a:rPr lang="en-US" sz="1000" dirty="0" smtClean="0"/>
              <a:t>Canada.</a:t>
            </a:r>
            <a:endParaRPr lang="en-CA" sz="1000" dirty="0">
              <a:solidFill>
                <a:srgbClr val="000000"/>
              </a:solidFill>
              <a:latin typeface="Arial Narrow" pitchFamily="34" charset="0"/>
            </a:endParaRPr>
          </a:p>
        </p:txBody>
      </p:sp>
      <p:graphicFrame>
        <p:nvGraphicFramePr>
          <p:cNvPr id="2" name="Chart 1"/>
          <p:cNvGraphicFramePr/>
          <p:nvPr>
            <p:extLst>
              <p:ext uri="{D42A27DB-BD31-4B8C-83A1-F6EECF244321}">
                <p14:modId xmlns:p14="http://schemas.microsoft.com/office/powerpoint/2010/main" val="3226668522"/>
              </p:ext>
            </p:extLst>
          </p:nvPr>
        </p:nvGraphicFramePr>
        <p:xfrm>
          <a:off x="685800" y="1371600"/>
          <a:ext cx="7620000" cy="4419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0" y="0"/>
            <a:ext cx="3124200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CA" b="1" dirty="0" smtClean="0">
                <a:solidFill>
                  <a:srgbClr val="8B9B3C"/>
                </a:solidFill>
              </a:rPr>
              <a:t>New Brunswick</a:t>
            </a:r>
          </a:p>
        </p:txBody>
      </p:sp>
    </p:spTree>
    <p:extLst>
      <p:ext uri="{BB962C8B-B14F-4D97-AF65-F5344CB8AC3E}">
        <p14:creationId xmlns:p14="http://schemas.microsoft.com/office/powerpoint/2010/main" val="2895975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Category shares of total health spending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val="2998122108"/>
              </p:ext>
            </p:extLst>
          </p:nvPr>
        </p:nvGraphicFramePr>
        <p:xfrm>
          <a:off x="592138" y="1295400"/>
          <a:ext cx="8232775" cy="4495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CC756A-20BE-4B75-95FF-A00C9F1FCD09}" type="slidenum">
              <a:rPr lang="en-US" smtClean="0"/>
              <a:pPr/>
              <a:t>68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09600" y="6019800"/>
            <a:ext cx="3505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>
                <a:solidFill>
                  <a:srgbClr val="000000"/>
                </a:solidFill>
              </a:rPr>
              <a:t>Note</a:t>
            </a:r>
          </a:p>
          <a:p>
            <a:r>
              <a:rPr lang="en-US" sz="1000" dirty="0" smtClean="0">
                <a:solidFill>
                  <a:srgbClr val="000000"/>
                </a:solidFill>
              </a:rPr>
              <a:t>2015 </a:t>
            </a:r>
            <a:r>
              <a:rPr lang="en-US" sz="1000" dirty="0">
                <a:solidFill>
                  <a:srgbClr val="000000"/>
                </a:solidFill>
              </a:rPr>
              <a:t>forecast data. </a:t>
            </a:r>
            <a:endParaRPr lang="en-US" sz="1000" dirty="0" smtClean="0">
              <a:solidFill>
                <a:srgbClr val="000000"/>
              </a:solidFill>
            </a:endParaRPr>
          </a:p>
          <a:p>
            <a:r>
              <a:rPr lang="en-US" sz="1000" b="1" dirty="0" smtClean="0">
                <a:solidFill>
                  <a:srgbClr val="000000"/>
                </a:solidFill>
              </a:rPr>
              <a:t>Source</a:t>
            </a:r>
          </a:p>
          <a:p>
            <a:r>
              <a:rPr lang="en-US" sz="1000" dirty="0" smtClean="0">
                <a:solidFill>
                  <a:srgbClr val="000000"/>
                </a:solidFill>
              </a:rPr>
              <a:t>National Health Expenditure Database, CIHI.</a:t>
            </a:r>
            <a:endParaRPr lang="en-CA" sz="1000" dirty="0">
              <a:solidFill>
                <a:srgbClr val="00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0"/>
            <a:ext cx="3124200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CA" b="1" dirty="0" smtClean="0">
                <a:solidFill>
                  <a:srgbClr val="8B9B3C"/>
                </a:solidFill>
              </a:rPr>
              <a:t>New Brunswick</a:t>
            </a:r>
          </a:p>
        </p:txBody>
      </p:sp>
    </p:spTree>
    <p:extLst>
      <p:ext uri="{BB962C8B-B14F-4D97-AF65-F5344CB8AC3E}">
        <p14:creationId xmlns:p14="http://schemas.microsoft.com/office/powerpoint/2010/main" val="3253253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Shares of provincial government health </a:t>
            </a:r>
            <a:br>
              <a:rPr lang="en-US" dirty="0" smtClean="0"/>
            </a:br>
            <a:r>
              <a:rPr lang="en-US" dirty="0" smtClean="0"/>
              <a:t>spending by age group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val="3931856598"/>
              </p:ext>
            </p:extLst>
          </p:nvPr>
        </p:nvGraphicFramePr>
        <p:xfrm>
          <a:off x="685801" y="1524000"/>
          <a:ext cx="7620000" cy="4267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CC756A-20BE-4B75-95FF-A00C9F1FCD09}" type="slidenum">
              <a:rPr lang="en-US" smtClean="0"/>
              <a:pPr/>
              <a:t>69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09600" y="6019800"/>
            <a:ext cx="44958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>
                <a:solidFill>
                  <a:srgbClr val="000000"/>
                </a:solidFill>
              </a:rPr>
              <a:t>Sources</a:t>
            </a:r>
          </a:p>
          <a:p>
            <a:r>
              <a:rPr lang="en-US" sz="1000" dirty="0" smtClean="0">
                <a:solidFill>
                  <a:srgbClr val="000000"/>
                </a:solidFill>
              </a:rPr>
              <a:t>National Health Expenditure Database, CIHI; Statistics Canada</a:t>
            </a:r>
            <a:r>
              <a:rPr lang="en-US" sz="1100" dirty="0" smtClean="0">
                <a:solidFill>
                  <a:srgbClr val="000000"/>
                </a:solidFill>
                <a:latin typeface="Arial Narrow" pitchFamily="34" charset="0"/>
              </a:rPr>
              <a:t>.</a:t>
            </a:r>
            <a:endParaRPr lang="en-CA" sz="1100" dirty="0">
              <a:solidFill>
                <a:srgbClr val="000000"/>
              </a:solidFill>
              <a:latin typeface="Arial Narrow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0"/>
            <a:ext cx="3124200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CA" b="1" dirty="0" smtClean="0">
                <a:solidFill>
                  <a:srgbClr val="8B9B3C"/>
                </a:solidFill>
              </a:rPr>
              <a:t>New Brunswick</a:t>
            </a:r>
          </a:p>
        </p:txBody>
      </p:sp>
    </p:spTree>
    <p:extLst>
      <p:ext uri="{BB962C8B-B14F-4D97-AF65-F5344CB8AC3E}">
        <p14:creationId xmlns:p14="http://schemas.microsoft.com/office/powerpoint/2010/main" val="1475348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Where is most of the money being spent?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CC756A-20BE-4B75-95FF-A00C9F1FCD09}" type="slidenum">
              <a:rPr lang="en-US" smtClean="0"/>
              <a:pPr/>
              <a:t>7</a:t>
            </a:fld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609600" y="1247987"/>
            <a:ext cx="7772400" cy="4924213"/>
            <a:chOff x="685800" y="1247987"/>
            <a:chExt cx="7772400" cy="4924213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607"/>
            <a:stretch/>
          </p:blipFill>
          <p:spPr>
            <a:xfrm>
              <a:off x="685800" y="1247987"/>
              <a:ext cx="7772400" cy="4924213"/>
            </a:xfrm>
            <a:prstGeom prst="rect">
              <a:avLst/>
            </a:prstGeom>
          </p:spPr>
        </p:pic>
        <p:sp>
          <p:nvSpPr>
            <p:cNvPr id="8" name="TextBox 1"/>
            <p:cNvSpPr txBox="1"/>
            <p:nvPr/>
          </p:nvSpPr>
          <p:spPr>
            <a:xfrm>
              <a:off x="5638800" y="5638800"/>
              <a:ext cx="2667007" cy="228581"/>
            </a:xfrm>
            <a:prstGeom prst="rect">
              <a:avLst/>
            </a:prstGeom>
          </p:spPr>
          <p:txBody>
            <a:bodyPr wrap="square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CA" sz="800" dirty="0"/>
                <a:t>© </a:t>
              </a:r>
              <a:r>
                <a:rPr lang="en-US" sz="800" dirty="0"/>
                <a:t>Canadian Institute for Health </a:t>
              </a:r>
              <a:r>
                <a:rPr lang="en-US" sz="800" dirty="0" smtClean="0"/>
                <a:t>Information, 2015</a:t>
              </a:r>
              <a:r>
                <a:rPr lang="en-US" sz="800" dirty="0"/>
                <a:t>.</a:t>
              </a:r>
              <a:endParaRPr lang="en-CA" sz="800" dirty="0"/>
            </a:p>
          </p:txBody>
        </p:sp>
      </p:grpSp>
    </p:spTree>
    <p:extLst>
      <p:ext uri="{BB962C8B-B14F-4D97-AF65-F5344CB8AC3E}">
        <p14:creationId xmlns:p14="http://schemas.microsoft.com/office/powerpoint/2010/main" val="3428302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Public- and private-sector health spending per person in constant 1997 dollars</a:t>
            </a:r>
            <a:endParaRPr lang="en-CA" dirty="0"/>
          </a:p>
        </p:txBody>
      </p:sp>
      <p:sp>
        <p:nvSpPr>
          <p:cNvPr id="37891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80CA92-4D56-4CBD-A975-9C8DDC50702E}" type="slidenum">
              <a:rPr lang="en-US" smtClean="0"/>
              <a:pPr/>
              <a:t>70</a:t>
            </a:fld>
            <a:endParaRPr lang="en-US" dirty="0" smtClean="0"/>
          </a:p>
        </p:txBody>
      </p:sp>
      <p:sp>
        <p:nvSpPr>
          <p:cNvPr id="3077" name="TextBox 9"/>
          <p:cNvSpPr txBox="1">
            <a:spLocks noChangeArrowheads="1"/>
          </p:cNvSpPr>
          <p:nvPr/>
        </p:nvSpPr>
        <p:spPr bwMode="auto">
          <a:xfrm>
            <a:off x="609600" y="6019800"/>
            <a:ext cx="6858000" cy="400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18" tIns="45709" rIns="91418" bIns="45709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Sources</a:t>
            </a:r>
          </a:p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National Health Expenditure Database, CIHI; Statistics Canada; The Conference Board of Canada</a:t>
            </a:r>
            <a:r>
              <a:rPr lang="en-US" sz="10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CA" sz="10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2" name="Chart 1"/>
          <p:cNvGraphicFramePr/>
          <p:nvPr>
            <p:extLst>
              <p:ext uri="{D42A27DB-BD31-4B8C-83A1-F6EECF244321}">
                <p14:modId xmlns:p14="http://schemas.microsoft.com/office/powerpoint/2010/main" val="3015713461"/>
              </p:ext>
            </p:extLst>
          </p:nvPr>
        </p:nvGraphicFramePr>
        <p:xfrm>
          <a:off x="685800" y="1381125"/>
          <a:ext cx="7620000" cy="44100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0" y="0"/>
            <a:ext cx="3733800" cy="369332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CA" b="1" dirty="0">
                <a:solidFill>
                  <a:srgbClr val="8B9B3C"/>
                </a:solidFill>
              </a:rPr>
              <a:t>New Brunswick</a:t>
            </a:r>
          </a:p>
        </p:txBody>
      </p:sp>
    </p:spTree>
    <p:extLst>
      <p:ext uri="{BB962C8B-B14F-4D97-AF65-F5344CB8AC3E}">
        <p14:creationId xmlns:p14="http://schemas.microsoft.com/office/powerpoint/2010/main" val="2793122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sz="2000" dirty="0" smtClean="0"/>
              <a:t>Provincial chapter </a:t>
            </a:r>
            <a:br>
              <a:rPr lang="en-CA" sz="2000" dirty="0" smtClean="0"/>
            </a:br>
            <a:r>
              <a:rPr lang="en-CA" dirty="0" smtClean="0"/>
              <a:t>Quebec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CC756A-20BE-4B75-95FF-A00C9F1FCD09}" type="slidenum">
              <a:rPr lang="en-US" smtClean="0">
                <a:solidFill>
                  <a:srgbClr val="000000"/>
                </a:solidFill>
              </a:rPr>
              <a:pPr/>
              <a:t>71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9503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600" dirty="0" smtClean="0"/>
              <a:t>How has total health spending changed over time?</a:t>
            </a:r>
            <a:endParaRPr lang="en-US" sz="2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CC756A-20BE-4B75-95FF-A00C9F1FCD09}" type="slidenum">
              <a:rPr lang="en-US" smtClean="0"/>
              <a:pPr/>
              <a:t>72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09600" y="6019800"/>
            <a:ext cx="3733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/>
              <a:t>Source</a:t>
            </a:r>
          </a:p>
          <a:p>
            <a:r>
              <a:rPr lang="en-US" sz="1000" dirty="0" smtClean="0"/>
              <a:t>National Health Expenditure Database, CIHI.</a:t>
            </a:r>
            <a:endParaRPr lang="en-CA" sz="1000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5555063" y="3505200"/>
            <a:ext cx="0" cy="1219200"/>
          </a:xfrm>
          <a:prstGeom prst="line">
            <a:avLst/>
          </a:prstGeom>
          <a:ln w="12700" cap="rnd"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7239000" y="2286000"/>
            <a:ext cx="0" cy="2438400"/>
          </a:xfrm>
          <a:prstGeom prst="line">
            <a:avLst/>
          </a:prstGeom>
          <a:ln w="12700" cap="rnd"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0" y="0"/>
            <a:ext cx="3124200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CA" b="1" dirty="0" smtClean="0">
                <a:solidFill>
                  <a:srgbClr val="8B9B3C"/>
                </a:solidFill>
              </a:rPr>
              <a:t>Quebec</a:t>
            </a:r>
          </a:p>
        </p:txBody>
      </p:sp>
      <p:graphicFrame>
        <p:nvGraphicFramePr>
          <p:cNvPr id="13" name="Content Placeholder 4"/>
          <p:cNvGraphicFramePr>
            <a:graphicFrameLocks noGrp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val="853405409"/>
              </p:ext>
            </p:extLst>
          </p:nvPr>
        </p:nvGraphicFramePr>
        <p:xfrm>
          <a:off x="685801" y="1429512"/>
          <a:ext cx="7620000" cy="43616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416101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Provincial government health expenditure per capita, annual growth rates*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CC756A-20BE-4B75-95FF-A00C9F1FCD09}" type="slidenum">
              <a:rPr lang="en-US" smtClean="0"/>
              <a:pPr/>
              <a:t>73</a:t>
            </a:fld>
            <a:endParaRPr lang="en-US" dirty="0"/>
          </a:p>
        </p:txBody>
      </p:sp>
      <p:graphicFrame>
        <p:nvGraphicFramePr>
          <p:cNvPr id="7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59446491"/>
              </p:ext>
            </p:extLst>
          </p:nvPr>
        </p:nvGraphicFramePr>
        <p:xfrm>
          <a:off x="685800" y="1489266"/>
          <a:ext cx="7696200" cy="43019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0" y="0"/>
            <a:ext cx="3124200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CA" b="1" dirty="0" smtClean="0">
                <a:solidFill>
                  <a:srgbClr val="8B9B3C"/>
                </a:solidFill>
              </a:rPr>
              <a:t>Quebec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09600" y="6019800"/>
            <a:ext cx="3733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/>
              <a:t>Note</a:t>
            </a:r>
          </a:p>
          <a:p>
            <a:r>
              <a:rPr lang="en-US" sz="1000" dirty="0" smtClean="0"/>
              <a:t>* Calculated in </a:t>
            </a:r>
            <a:r>
              <a:rPr lang="en-US" sz="1000" dirty="0"/>
              <a:t>constant 1997 </a:t>
            </a:r>
            <a:r>
              <a:rPr lang="en-US" sz="1000" dirty="0" smtClean="0"/>
              <a:t>dollars.</a:t>
            </a:r>
            <a:endParaRPr lang="en-US" sz="1000" b="1" dirty="0" smtClean="0"/>
          </a:p>
          <a:p>
            <a:r>
              <a:rPr lang="en-US" sz="1000" b="1" dirty="0" smtClean="0"/>
              <a:t>Source</a:t>
            </a:r>
          </a:p>
          <a:p>
            <a:r>
              <a:rPr lang="en-US" sz="1000" dirty="0" smtClean="0"/>
              <a:t>National Health Expenditure Database, CIHI.</a:t>
            </a:r>
            <a:endParaRPr lang="en-CA" sz="1000" dirty="0"/>
          </a:p>
        </p:txBody>
      </p:sp>
    </p:spTree>
    <p:extLst>
      <p:ext uri="{BB962C8B-B14F-4D97-AF65-F5344CB8AC3E}">
        <p14:creationId xmlns:p14="http://schemas.microsoft.com/office/powerpoint/2010/main" val="1948885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Total health spending–to-GDP ratio</a:t>
            </a:r>
            <a:endParaRPr lang="en-CA" dirty="0"/>
          </a:p>
        </p:txBody>
      </p:sp>
      <p:sp>
        <p:nvSpPr>
          <p:cNvPr id="37891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80CA92-4D56-4CBD-A975-9C8DDC50702E}" type="slidenum">
              <a:rPr lang="en-US" smtClean="0"/>
              <a:pPr/>
              <a:t>74</a:t>
            </a:fld>
            <a:endParaRPr lang="en-US" dirty="0" smtClean="0"/>
          </a:p>
        </p:txBody>
      </p:sp>
      <p:sp>
        <p:nvSpPr>
          <p:cNvPr id="3077" name="TextBox 9"/>
          <p:cNvSpPr txBox="1">
            <a:spLocks noChangeArrowheads="1"/>
          </p:cNvSpPr>
          <p:nvPr/>
        </p:nvSpPr>
        <p:spPr bwMode="auto">
          <a:xfrm>
            <a:off x="609600" y="6019800"/>
            <a:ext cx="6248400" cy="4154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18" tIns="45709" rIns="91418" bIns="45709">
            <a:spAutoFit/>
          </a:bodyPr>
          <a:lstStyle/>
          <a:p>
            <a:r>
              <a:rPr lang="en-US" sz="1000" b="1" dirty="0"/>
              <a:t>Sources</a:t>
            </a:r>
          </a:p>
          <a:p>
            <a:r>
              <a:rPr lang="en-US" sz="1000" dirty="0"/>
              <a:t>National Health Expenditure Database, CIHI; Statistics Canada; The Conference Board of Canada.</a:t>
            </a:r>
            <a:endParaRPr lang="en-CA" sz="1000" dirty="0">
              <a:solidFill>
                <a:srgbClr val="000000"/>
              </a:solidFill>
              <a:latin typeface="Arial Narrow" pitchFamily="34" charset="0"/>
            </a:endParaRPr>
          </a:p>
        </p:txBody>
      </p:sp>
      <p:graphicFrame>
        <p:nvGraphicFramePr>
          <p:cNvPr id="2" name="Chart 1"/>
          <p:cNvGraphicFramePr/>
          <p:nvPr>
            <p:extLst>
              <p:ext uri="{D42A27DB-BD31-4B8C-83A1-F6EECF244321}">
                <p14:modId xmlns:p14="http://schemas.microsoft.com/office/powerpoint/2010/main" val="1032766230"/>
              </p:ext>
            </p:extLst>
          </p:nvPr>
        </p:nvGraphicFramePr>
        <p:xfrm>
          <a:off x="685800" y="1397267"/>
          <a:ext cx="7620000" cy="43939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0" y="0"/>
            <a:ext cx="3124200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CA" b="1" dirty="0" smtClean="0">
                <a:solidFill>
                  <a:srgbClr val="8B9B3C"/>
                </a:solidFill>
              </a:rPr>
              <a:t>Quebec</a:t>
            </a:r>
          </a:p>
        </p:txBody>
      </p:sp>
    </p:spTree>
    <p:extLst>
      <p:ext uri="{BB962C8B-B14F-4D97-AF65-F5344CB8AC3E}">
        <p14:creationId xmlns:p14="http://schemas.microsoft.com/office/powerpoint/2010/main" val="547407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Category shares of total health spending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CC756A-20BE-4B75-95FF-A00C9F1FCD09}" type="slidenum">
              <a:rPr lang="en-US" smtClean="0"/>
              <a:pPr/>
              <a:t>75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09600" y="6019800"/>
            <a:ext cx="3505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>
                <a:solidFill>
                  <a:srgbClr val="000000"/>
                </a:solidFill>
              </a:rPr>
              <a:t>Note</a:t>
            </a:r>
          </a:p>
          <a:p>
            <a:r>
              <a:rPr lang="en-US" sz="1000" dirty="0" smtClean="0">
                <a:solidFill>
                  <a:srgbClr val="000000"/>
                </a:solidFill>
              </a:rPr>
              <a:t>2015 </a:t>
            </a:r>
            <a:r>
              <a:rPr lang="en-US" sz="1000" dirty="0">
                <a:solidFill>
                  <a:srgbClr val="000000"/>
                </a:solidFill>
              </a:rPr>
              <a:t>forecast data. </a:t>
            </a:r>
            <a:endParaRPr lang="en-US" sz="1000" dirty="0" smtClean="0">
              <a:solidFill>
                <a:srgbClr val="000000"/>
              </a:solidFill>
            </a:endParaRPr>
          </a:p>
          <a:p>
            <a:r>
              <a:rPr lang="en-US" sz="1000" b="1" dirty="0" smtClean="0">
                <a:solidFill>
                  <a:srgbClr val="000000"/>
                </a:solidFill>
              </a:rPr>
              <a:t>Source</a:t>
            </a:r>
          </a:p>
          <a:p>
            <a:r>
              <a:rPr lang="en-US" sz="1000" dirty="0" smtClean="0">
                <a:solidFill>
                  <a:srgbClr val="000000"/>
                </a:solidFill>
              </a:rPr>
              <a:t>National Health Expenditure Database, CIHI.</a:t>
            </a:r>
            <a:endParaRPr lang="en-CA" sz="1000" dirty="0">
              <a:solidFill>
                <a:srgbClr val="00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0"/>
            <a:ext cx="3124200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CA" b="1" dirty="0" smtClean="0">
                <a:solidFill>
                  <a:srgbClr val="8B9B3C"/>
                </a:solidFill>
              </a:rPr>
              <a:t>Quebec</a:t>
            </a:r>
          </a:p>
        </p:txBody>
      </p:sp>
      <p:graphicFrame>
        <p:nvGraphicFramePr>
          <p:cNvPr id="14" name="Content Placeholder 4"/>
          <p:cNvGraphicFramePr>
            <a:graphicFrameLocks noGrp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val="2071091148"/>
              </p:ext>
            </p:extLst>
          </p:nvPr>
        </p:nvGraphicFramePr>
        <p:xfrm>
          <a:off x="533400" y="1295400"/>
          <a:ext cx="7924800" cy="4495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022433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Shares of provincial government health </a:t>
            </a:r>
            <a:br>
              <a:rPr lang="en-US" dirty="0" smtClean="0"/>
            </a:br>
            <a:r>
              <a:rPr lang="en-US" dirty="0" smtClean="0"/>
              <a:t>spending by age group</a:t>
            </a:r>
            <a:endParaRPr lang="en-CA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val="1933017159"/>
              </p:ext>
            </p:extLst>
          </p:nvPr>
        </p:nvGraphicFramePr>
        <p:xfrm>
          <a:off x="743309" y="1485601"/>
          <a:ext cx="7486291" cy="43055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CC756A-20BE-4B75-95FF-A00C9F1FCD09}" type="slidenum">
              <a:rPr lang="en-US" smtClean="0"/>
              <a:pPr/>
              <a:t>76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09600" y="6019800"/>
            <a:ext cx="4495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>
                <a:solidFill>
                  <a:srgbClr val="000000"/>
                </a:solidFill>
              </a:rPr>
              <a:t>Sources</a:t>
            </a:r>
          </a:p>
          <a:p>
            <a:r>
              <a:rPr lang="en-US" sz="1000" dirty="0" smtClean="0">
                <a:solidFill>
                  <a:srgbClr val="000000"/>
                </a:solidFill>
              </a:rPr>
              <a:t>National Health Expenditure Database, CIHI; Statistics Canada.</a:t>
            </a:r>
            <a:endParaRPr lang="en-CA" sz="1000" dirty="0">
              <a:solidFill>
                <a:srgbClr val="00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0"/>
            <a:ext cx="3124200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CA" b="1" dirty="0" smtClean="0">
                <a:solidFill>
                  <a:srgbClr val="8B9B3C"/>
                </a:solidFill>
              </a:rPr>
              <a:t>Quebec</a:t>
            </a:r>
          </a:p>
        </p:txBody>
      </p:sp>
    </p:spTree>
    <p:extLst>
      <p:ext uri="{BB962C8B-B14F-4D97-AF65-F5344CB8AC3E}">
        <p14:creationId xmlns:p14="http://schemas.microsoft.com/office/powerpoint/2010/main" val="2515229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Public- and private-sector health spending per person in constant 1997 dollars</a:t>
            </a:r>
            <a:endParaRPr lang="en-CA" dirty="0"/>
          </a:p>
        </p:txBody>
      </p:sp>
      <p:sp>
        <p:nvSpPr>
          <p:cNvPr id="37891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80CA92-4D56-4CBD-A975-9C8DDC50702E}" type="slidenum">
              <a:rPr lang="en-US" smtClean="0"/>
              <a:pPr/>
              <a:t>77</a:t>
            </a:fld>
            <a:endParaRPr lang="en-US" dirty="0" smtClean="0"/>
          </a:p>
        </p:txBody>
      </p:sp>
      <p:sp>
        <p:nvSpPr>
          <p:cNvPr id="3077" name="TextBox 9"/>
          <p:cNvSpPr txBox="1">
            <a:spLocks noChangeArrowheads="1"/>
          </p:cNvSpPr>
          <p:nvPr/>
        </p:nvSpPr>
        <p:spPr bwMode="auto">
          <a:xfrm>
            <a:off x="609600" y="6019800"/>
            <a:ext cx="6858000" cy="400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18" tIns="45709" rIns="91418" bIns="45709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Sources</a:t>
            </a:r>
          </a:p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National Health Expenditure Database, CIHI; Statistics Canada; The Conference Board of Canada</a:t>
            </a:r>
            <a:r>
              <a:rPr lang="en-US" sz="10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CA" sz="10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2" name="Chart 1"/>
          <p:cNvGraphicFramePr/>
          <p:nvPr>
            <p:extLst>
              <p:ext uri="{D42A27DB-BD31-4B8C-83A1-F6EECF244321}">
                <p14:modId xmlns:p14="http://schemas.microsoft.com/office/powerpoint/2010/main" val="2300707089"/>
              </p:ext>
            </p:extLst>
          </p:nvPr>
        </p:nvGraphicFramePr>
        <p:xfrm>
          <a:off x="685800" y="1295401"/>
          <a:ext cx="7620000" cy="4495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0" y="0"/>
            <a:ext cx="3733800" cy="369332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CA" b="1" dirty="0">
                <a:solidFill>
                  <a:srgbClr val="8B9B3C"/>
                </a:solidFill>
              </a:rPr>
              <a:t>Quebec</a:t>
            </a:r>
          </a:p>
        </p:txBody>
      </p:sp>
    </p:spTree>
    <p:extLst>
      <p:ext uri="{BB962C8B-B14F-4D97-AF65-F5344CB8AC3E}">
        <p14:creationId xmlns:p14="http://schemas.microsoft.com/office/powerpoint/2010/main" val="1962123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Quebec Drug Insurance Fund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CC756A-20BE-4B75-95FF-A00C9F1FCD09}" type="slidenum">
              <a:rPr lang="en-US" smtClean="0"/>
              <a:pPr/>
              <a:t>78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09600" y="6019800"/>
            <a:ext cx="44958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900" b="1" dirty="0" smtClean="0"/>
              <a:t>Notes</a:t>
            </a:r>
          </a:p>
          <a:p>
            <a:r>
              <a:rPr lang="en-CA" sz="900" dirty="0" smtClean="0"/>
              <a:t>In millions of dollars.</a:t>
            </a:r>
            <a:r>
              <a:rPr lang="en-CA" sz="900" b="1" dirty="0"/>
              <a:t/>
            </a:r>
            <a:br>
              <a:rPr lang="en-CA" sz="900" b="1" dirty="0"/>
            </a:br>
            <a:r>
              <a:rPr lang="fr-CA" sz="900" dirty="0"/>
              <a:t>f: </a:t>
            </a:r>
            <a:r>
              <a:rPr lang="fr-CA" sz="900" dirty="0" err="1" smtClean="0"/>
              <a:t>Forecast</a:t>
            </a:r>
            <a:r>
              <a:rPr lang="fr-CA" sz="900" dirty="0" smtClean="0"/>
              <a:t>.</a:t>
            </a:r>
            <a:br>
              <a:rPr lang="fr-CA" sz="900" dirty="0" smtClean="0"/>
            </a:br>
            <a:r>
              <a:rPr lang="en-CA" sz="900" b="1" dirty="0" smtClean="0"/>
              <a:t>Source </a:t>
            </a:r>
            <a:r>
              <a:rPr lang="fr-CA" sz="900" dirty="0"/>
              <a:t/>
            </a:r>
            <a:br>
              <a:rPr lang="fr-CA" sz="900" dirty="0"/>
            </a:br>
            <a:r>
              <a:rPr lang="fr-CA" sz="900" dirty="0"/>
              <a:t>National Health </a:t>
            </a:r>
            <a:r>
              <a:rPr lang="fr-CA" sz="900" dirty="0" err="1"/>
              <a:t>Expenditure</a:t>
            </a:r>
            <a:r>
              <a:rPr lang="fr-CA" sz="900" dirty="0"/>
              <a:t> </a:t>
            </a:r>
            <a:r>
              <a:rPr lang="fr-CA" sz="900" dirty="0" err="1"/>
              <a:t>Database</a:t>
            </a:r>
            <a:r>
              <a:rPr lang="fr-CA" sz="900" dirty="0"/>
              <a:t>, Canadian Institute for Health Information</a:t>
            </a:r>
            <a:r>
              <a:rPr lang="fr-CA" sz="900" dirty="0" smtClean="0"/>
              <a:t>.</a:t>
            </a:r>
            <a:endParaRPr lang="en-CA" sz="900" dirty="0"/>
          </a:p>
        </p:txBody>
      </p:sp>
      <p:grpSp>
        <p:nvGrpSpPr>
          <p:cNvPr id="3" name="Group 2"/>
          <p:cNvGrpSpPr/>
          <p:nvPr/>
        </p:nvGrpSpPr>
        <p:grpSpPr>
          <a:xfrm>
            <a:off x="685800" y="1143000"/>
            <a:ext cx="6507099" cy="4876800"/>
            <a:chOff x="685800" y="1143000"/>
            <a:chExt cx="6507099" cy="4876800"/>
          </a:xfrm>
        </p:grpSpPr>
        <p:graphicFrame>
          <p:nvGraphicFramePr>
            <p:cNvPr id="5" name="Object 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103393120"/>
                </p:ext>
              </p:extLst>
            </p:nvPr>
          </p:nvGraphicFramePr>
          <p:xfrm>
            <a:off x="685800" y="1143000"/>
            <a:ext cx="6497638" cy="46593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29" name="Worksheet" r:id="rId5" imgW="4886412" imgH="3800475" progId="Excel.Sheet.12">
                    <p:embed/>
                  </p:oleObj>
                </mc:Choice>
                <mc:Fallback>
                  <p:oleObj name="Worksheet" r:id="rId5" imgW="4886412" imgH="3800475" progId="Excel.Sheet.12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685800" y="1143000"/>
                          <a:ext cx="6497638" cy="4659313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" name="TextBox 1"/>
            <p:cNvSpPr txBox="1"/>
            <p:nvPr/>
          </p:nvSpPr>
          <p:spPr>
            <a:xfrm>
              <a:off x="4724400" y="5854819"/>
              <a:ext cx="2468499" cy="164981"/>
            </a:xfrm>
            <a:prstGeom prst="rect">
              <a:avLst/>
            </a:prstGeom>
          </p:spPr>
          <p:txBody>
            <a:bodyPr wrap="square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CA" sz="800" dirty="0"/>
                <a:t>© </a:t>
              </a:r>
              <a:r>
                <a:rPr lang="en-US" sz="800" dirty="0"/>
                <a:t>Canadian Institute for Health Information, 2015.</a:t>
              </a:r>
              <a:endParaRPr lang="en-CA" sz="800" dirty="0"/>
            </a:p>
          </p:txBody>
        </p:sp>
      </p:grpSp>
    </p:spTree>
    <p:extLst>
      <p:ext uri="{BB962C8B-B14F-4D97-AF65-F5344CB8AC3E}">
        <p14:creationId xmlns:p14="http://schemas.microsoft.com/office/powerpoint/2010/main" val="1550210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sz="2000" dirty="0" smtClean="0"/>
              <a:t>Provincial chapter </a:t>
            </a:r>
            <a:br>
              <a:rPr lang="en-CA" sz="2000" dirty="0" smtClean="0"/>
            </a:br>
            <a:r>
              <a:rPr lang="en-CA" dirty="0" smtClean="0"/>
              <a:t>Ontario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CC756A-20BE-4B75-95FF-A00C9F1FCD09}" type="slidenum">
              <a:rPr lang="en-US" smtClean="0">
                <a:solidFill>
                  <a:srgbClr val="000000"/>
                </a:solidFill>
              </a:rPr>
              <a:pPr/>
              <a:t>79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9503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Where does the money come from?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CC756A-20BE-4B75-95FF-A00C9F1FCD09}" type="slidenum">
              <a:rPr lang="en-US" smtClean="0"/>
              <a:pPr/>
              <a:t>8</a:t>
            </a:fld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72684" y="1644924"/>
            <a:ext cx="8995116" cy="4222476"/>
            <a:chOff x="-19940" y="1644924"/>
            <a:chExt cx="8995116" cy="4222476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148" b="59507"/>
            <a:stretch/>
          </p:blipFill>
          <p:spPr>
            <a:xfrm>
              <a:off x="-19940" y="1644924"/>
              <a:ext cx="8995116" cy="3765276"/>
            </a:xfrm>
            <a:prstGeom prst="rect">
              <a:avLst/>
            </a:prstGeom>
          </p:spPr>
        </p:pic>
        <p:sp>
          <p:nvSpPr>
            <p:cNvPr id="6" name="TextBox 1"/>
            <p:cNvSpPr txBox="1"/>
            <p:nvPr/>
          </p:nvSpPr>
          <p:spPr>
            <a:xfrm>
              <a:off x="5486400" y="5638819"/>
              <a:ext cx="2667007" cy="228581"/>
            </a:xfrm>
            <a:prstGeom prst="rect">
              <a:avLst/>
            </a:prstGeom>
          </p:spPr>
          <p:txBody>
            <a:bodyPr wrap="square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CA" sz="800" dirty="0"/>
                <a:t>© </a:t>
              </a:r>
              <a:r>
                <a:rPr lang="en-US" sz="800" dirty="0"/>
                <a:t>Canadian Institute for Health Information, 2015.</a:t>
              </a:r>
              <a:endParaRPr lang="en-CA" sz="800" dirty="0"/>
            </a:p>
          </p:txBody>
        </p:sp>
      </p:grpSp>
    </p:spTree>
    <p:extLst>
      <p:ext uri="{BB962C8B-B14F-4D97-AF65-F5344CB8AC3E}">
        <p14:creationId xmlns:p14="http://schemas.microsoft.com/office/powerpoint/2010/main" val="1106902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600" dirty="0" smtClean="0"/>
              <a:t>How has total health spending changed over time?</a:t>
            </a:r>
            <a:endParaRPr lang="en-US" sz="2600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val="3251966008"/>
              </p:ext>
            </p:extLst>
          </p:nvPr>
        </p:nvGraphicFramePr>
        <p:xfrm>
          <a:off x="685801" y="1449728"/>
          <a:ext cx="7620000" cy="43414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CC756A-20BE-4B75-95FF-A00C9F1FCD09}" type="slidenum">
              <a:rPr lang="en-US" smtClean="0"/>
              <a:pPr/>
              <a:t>80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09600" y="6019800"/>
            <a:ext cx="3733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/>
              <a:t>Source</a:t>
            </a:r>
          </a:p>
          <a:p>
            <a:r>
              <a:rPr lang="en-US" sz="1000" dirty="0" smtClean="0"/>
              <a:t>National Health Expenditure Database, CIHI.</a:t>
            </a:r>
            <a:endParaRPr lang="en-CA" sz="1000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5624512" y="3318634"/>
            <a:ext cx="0" cy="1318738"/>
          </a:xfrm>
          <a:prstGeom prst="line">
            <a:avLst/>
          </a:prstGeom>
          <a:ln w="12700" cap="rnd"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7722092" y="1981200"/>
            <a:ext cx="0" cy="2660934"/>
          </a:xfrm>
          <a:prstGeom prst="line">
            <a:avLst/>
          </a:prstGeom>
          <a:ln w="12700" cap="rnd"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0" y="0"/>
            <a:ext cx="3124200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CA" b="1" dirty="0" smtClean="0">
                <a:solidFill>
                  <a:srgbClr val="8B9B3C"/>
                </a:solidFill>
              </a:rPr>
              <a:t>Ontario</a:t>
            </a:r>
          </a:p>
        </p:txBody>
      </p:sp>
    </p:spTree>
    <p:extLst>
      <p:ext uri="{BB962C8B-B14F-4D97-AF65-F5344CB8AC3E}">
        <p14:creationId xmlns:p14="http://schemas.microsoft.com/office/powerpoint/2010/main" val="566928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Provincial government health expenditure per capita, annual growth rates*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CC756A-20BE-4B75-95FF-A00C9F1FCD09}" type="slidenum">
              <a:rPr lang="en-US" smtClean="0"/>
              <a:pPr/>
              <a:t>81</a:t>
            </a:fld>
            <a:endParaRPr lang="en-US" dirty="0"/>
          </a:p>
        </p:txBody>
      </p:sp>
      <p:graphicFrame>
        <p:nvGraphicFramePr>
          <p:cNvPr id="7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19384124"/>
              </p:ext>
            </p:extLst>
          </p:nvPr>
        </p:nvGraphicFramePr>
        <p:xfrm>
          <a:off x="669924" y="1498597"/>
          <a:ext cx="7635876" cy="429260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0" y="0"/>
            <a:ext cx="3124200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CA" b="1" dirty="0" smtClean="0">
                <a:solidFill>
                  <a:srgbClr val="8B9B3C"/>
                </a:solidFill>
              </a:rPr>
              <a:t>Ontario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09600" y="6019800"/>
            <a:ext cx="3733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Note</a:t>
            </a:r>
          </a:p>
          <a:p>
            <a:r>
              <a:rPr lang="en-US" sz="1000" dirty="0"/>
              <a:t>* Calculated in constant 1997 dollars.</a:t>
            </a:r>
            <a:endParaRPr lang="en-US" sz="1000" b="1" dirty="0"/>
          </a:p>
          <a:p>
            <a:r>
              <a:rPr lang="en-US" sz="1000" b="1" dirty="0" smtClean="0"/>
              <a:t>Source</a:t>
            </a:r>
          </a:p>
          <a:p>
            <a:r>
              <a:rPr lang="en-US" sz="1000" dirty="0" smtClean="0"/>
              <a:t>National Health Expenditure Database, CIHI.</a:t>
            </a:r>
            <a:endParaRPr lang="en-CA" sz="1000" dirty="0"/>
          </a:p>
        </p:txBody>
      </p:sp>
    </p:spTree>
    <p:extLst>
      <p:ext uri="{BB962C8B-B14F-4D97-AF65-F5344CB8AC3E}">
        <p14:creationId xmlns:p14="http://schemas.microsoft.com/office/powerpoint/2010/main" val="3996900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Total health spending–to-GDP ratio</a:t>
            </a:r>
            <a:endParaRPr lang="en-CA" dirty="0"/>
          </a:p>
        </p:txBody>
      </p:sp>
      <p:sp>
        <p:nvSpPr>
          <p:cNvPr id="37891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80CA92-4D56-4CBD-A975-9C8DDC50702E}" type="slidenum">
              <a:rPr lang="en-US" smtClean="0"/>
              <a:pPr/>
              <a:t>82</a:t>
            </a:fld>
            <a:endParaRPr lang="en-US" dirty="0" smtClean="0"/>
          </a:p>
        </p:txBody>
      </p:sp>
      <p:sp>
        <p:nvSpPr>
          <p:cNvPr id="3077" name="TextBox 9"/>
          <p:cNvSpPr txBox="1">
            <a:spLocks noChangeArrowheads="1"/>
          </p:cNvSpPr>
          <p:nvPr/>
        </p:nvSpPr>
        <p:spPr bwMode="auto">
          <a:xfrm>
            <a:off x="609600" y="6019800"/>
            <a:ext cx="6248400" cy="4154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18" tIns="45709" rIns="91418" bIns="45709">
            <a:spAutoFit/>
          </a:bodyPr>
          <a:lstStyle/>
          <a:p>
            <a:r>
              <a:rPr lang="en-US" sz="1000" b="1" dirty="0"/>
              <a:t>Sources</a:t>
            </a:r>
          </a:p>
          <a:p>
            <a:r>
              <a:rPr lang="en-US" sz="1000" dirty="0"/>
              <a:t>National Health Expenditure Database, CIHI; Statistics Canada; The Conference Board of Canada.</a:t>
            </a:r>
            <a:endParaRPr lang="en-CA" sz="1000" dirty="0">
              <a:solidFill>
                <a:srgbClr val="000000"/>
              </a:solidFill>
              <a:latin typeface="Arial Narrow" pitchFamily="34" charset="0"/>
            </a:endParaRPr>
          </a:p>
        </p:txBody>
      </p:sp>
      <p:graphicFrame>
        <p:nvGraphicFramePr>
          <p:cNvPr id="2" name="Chart 1"/>
          <p:cNvGraphicFramePr/>
          <p:nvPr>
            <p:extLst>
              <p:ext uri="{D42A27DB-BD31-4B8C-83A1-F6EECF244321}">
                <p14:modId xmlns:p14="http://schemas.microsoft.com/office/powerpoint/2010/main" val="2734453041"/>
              </p:ext>
            </p:extLst>
          </p:nvPr>
        </p:nvGraphicFramePr>
        <p:xfrm>
          <a:off x="700177" y="1219200"/>
          <a:ext cx="7620000" cy="4572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0" y="0"/>
            <a:ext cx="3124200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CA" b="1" dirty="0" smtClean="0">
                <a:solidFill>
                  <a:srgbClr val="8B9B3C"/>
                </a:solidFill>
              </a:rPr>
              <a:t>Ontario</a:t>
            </a:r>
          </a:p>
        </p:txBody>
      </p:sp>
    </p:spTree>
    <p:extLst>
      <p:ext uri="{BB962C8B-B14F-4D97-AF65-F5344CB8AC3E}">
        <p14:creationId xmlns:p14="http://schemas.microsoft.com/office/powerpoint/2010/main" val="2314925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Category shares of total health spending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CC756A-20BE-4B75-95FF-A00C9F1FCD09}" type="slidenum">
              <a:rPr lang="en-US" smtClean="0"/>
              <a:pPr/>
              <a:t>83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09600" y="6019800"/>
            <a:ext cx="3505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>
                <a:solidFill>
                  <a:srgbClr val="000000"/>
                </a:solidFill>
              </a:rPr>
              <a:t>Note</a:t>
            </a:r>
          </a:p>
          <a:p>
            <a:r>
              <a:rPr lang="en-US" sz="1000" dirty="0" smtClean="0">
                <a:solidFill>
                  <a:srgbClr val="000000"/>
                </a:solidFill>
              </a:rPr>
              <a:t>2015 </a:t>
            </a:r>
            <a:r>
              <a:rPr lang="en-US" sz="1000" dirty="0">
                <a:solidFill>
                  <a:srgbClr val="000000"/>
                </a:solidFill>
              </a:rPr>
              <a:t>forecast data. </a:t>
            </a:r>
            <a:endParaRPr lang="en-US" sz="1000" dirty="0" smtClean="0">
              <a:solidFill>
                <a:srgbClr val="000000"/>
              </a:solidFill>
            </a:endParaRPr>
          </a:p>
          <a:p>
            <a:r>
              <a:rPr lang="en-US" sz="1000" b="1" dirty="0" smtClean="0">
                <a:solidFill>
                  <a:srgbClr val="000000"/>
                </a:solidFill>
              </a:rPr>
              <a:t>Source</a:t>
            </a:r>
          </a:p>
          <a:p>
            <a:r>
              <a:rPr lang="en-US" sz="1000" dirty="0" smtClean="0">
                <a:solidFill>
                  <a:srgbClr val="000000"/>
                </a:solidFill>
              </a:rPr>
              <a:t>National Health Expenditure Database, CIHI.</a:t>
            </a:r>
            <a:endParaRPr lang="en-CA" sz="1000" dirty="0">
              <a:solidFill>
                <a:srgbClr val="00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1488"/>
            <a:ext cx="3124200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CA" b="1" dirty="0" smtClean="0">
                <a:solidFill>
                  <a:srgbClr val="8B9B3C"/>
                </a:solidFill>
              </a:rPr>
              <a:t>Ontario</a:t>
            </a:r>
          </a:p>
        </p:txBody>
      </p:sp>
      <p:graphicFrame>
        <p:nvGraphicFramePr>
          <p:cNvPr id="11" name="Content Placeholder 4"/>
          <p:cNvGraphicFramePr>
            <a:graphicFrameLocks noGrp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val="1070343504"/>
              </p:ext>
            </p:extLst>
          </p:nvPr>
        </p:nvGraphicFramePr>
        <p:xfrm>
          <a:off x="592138" y="1524000"/>
          <a:ext cx="8232775" cy="4267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494959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Shares of provincial government health </a:t>
            </a:r>
            <a:br>
              <a:rPr lang="en-US" dirty="0" smtClean="0"/>
            </a:br>
            <a:r>
              <a:rPr lang="en-US" dirty="0" smtClean="0"/>
              <a:t>spending by age group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val="2864137747"/>
              </p:ext>
            </p:extLst>
          </p:nvPr>
        </p:nvGraphicFramePr>
        <p:xfrm>
          <a:off x="685800" y="1524000"/>
          <a:ext cx="7620000" cy="4267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CC756A-20BE-4B75-95FF-A00C9F1FCD09}" type="slidenum">
              <a:rPr lang="en-US" smtClean="0"/>
              <a:pPr/>
              <a:t>84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09600" y="6019800"/>
            <a:ext cx="4495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>
                <a:solidFill>
                  <a:srgbClr val="000000"/>
                </a:solidFill>
              </a:rPr>
              <a:t>Sources</a:t>
            </a:r>
          </a:p>
          <a:p>
            <a:r>
              <a:rPr lang="en-US" sz="1000" dirty="0" smtClean="0">
                <a:solidFill>
                  <a:srgbClr val="000000"/>
                </a:solidFill>
              </a:rPr>
              <a:t>National Health Expenditure Database, CIHI; Statistics Canada.</a:t>
            </a:r>
            <a:endParaRPr lang="en-CA" sz="1000" dirty="0">
              <a:solidFill>
                <a:srgbClr val="00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0"/>
            <a:ext cx="3124200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CA" b="1" dirty="0" smtClean="0">
                <a:solidFill>
                  <a:srgbClr val="8B9B3C"/>
                </a:solidFill>
              </a:rPr>
              <a:t>Ontario</a:t>
            </a:r>
          </a:p>
        </p:txBody>
      </p:sp>
    </p:spTree>
    <p:extLst>
      <p:ext uri="{BB962C8B-B14F-4D97-AF65-F5344CB8AC3E}">
        <p14:creationId xmlns:p14="http://schemas.microsoft.com/office/powerpoint/2010/main" val="2092656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Public- and private-sector health spending per person in constant 1997 dollars</a:t>
            </a:r>
            <a:endParaRPr lang="en-CA" dirty="0"/>
          </a:p>
        </p:txBody>
      </p:sp>
      <p:sp>
        <p:nvSpPr>
          <p:cNvPr id="37891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80CA92-4D56-4CBD-A975-9C8DDC50702E}" type="slidenum">
              <a:rPr lang="en-US" smtClean="0"/>
              <a:pPr/>
              <a:t>85</a:t>
            </a:fld>
            <a:endParaRPr lang="en-US" dirty="0" smtClean="0"/>
          </a:p>
        </p:txBody>
      </p:sp>
      <p:sp>
        <p:nvSpPr>
          <p:cNvPr id="3077" name="TextBox 9"/>
          <p:cNvSpPr txBox="1">
            <a:spLocks noChangeArrowheads="1"/>
          </p:cNvSpPr>
          <p:nvPr/>
        </p:nvSpPr>
        <p:spPr bwMode="auto">
          <a:xfrm>
            <a:off x="609600" y="6019800"/>
            <a:ext cx="6858000" cy="400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18" tIns="45709" rIns="91418" bIns="45709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Sources</a:t>
            </a:r>
          </a:p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National Health Expenditure Database, CIHI; Statistics Canada; The Conference Board of Canada</a:t>
            </a:r>
            <a:r>
              <a:rPr lang="en-US" sz="10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CA" sz="10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2" name="Chart 1"/>
          <p:cNvGraphicFramePr/>
          <p:nvPr>
            <p:extLst>
              <p:ext uri="{D42A27DB-BD31-4B8C-83A1-F6EECF244321}">
                <p14:modId xmlns:p14="http://schemas.microsoft.com/office/powerpoint/2010/main" val="143856311"/>
              </p:ext>
            </p:extLst>
          </p:nvPr>
        </p:nvGraphicFramePr>
        <p:xfrm>
          <a:off x="685800" y="1524000"/>
          <a:ext cx="7620000" cy="4267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0" y="0"/>
            <a:ext cx="3733800" cy="369332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CA" b="1" dirty="0">
                <a:solidFill>
                  <a:srgbClr val="8B9B3C"/>
                </a:solidFill>
              </a:rPr>
              <a:t>Ontario</a:t>
            </a:r>
          </a:p>
        </p:txBody>
      </p:sp>
    </p:spTree>
    <p:extLst>
      <p:ext uri="{BB962C8B-B14F-4D97-AF65-F5344CB8AC3E}">
        <p14:creationId xmlns:p14="http://schemas.microsoft.com/office/powerpoint/2010/main" val="3405858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sz="2000" dirty="0" smtClean="0"/>
              <a:t>Provincial chapter</a:t>
            </a:r>
            <a:r>
              <a:rPr lang="en-CA" dirty="0" smtClean="0"/>
              <a:t/>
            </a:r>
            <a:br>
              <a:rPr lang="en-CA" dirty="0" smtClean="0"/>
            </a:br>
            <a:r>
              <a:rPr lang="en-CA" dirty="0" smtClean="0"/>
              <a:t>Manitoba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CC756A-20BE-4B75-95FF-A00C9F1FCD09}" type="slidenum">
              <a:rPr lang="en-US" smtClean="0"/>
              <a:pPr/>
              <a:t>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0319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5482213" y="3490128"/>
            <a:ext cx="0" cy="1238250"/>
          </a:xfrm>
          <a:prstGeom prst="line">
            <a:avLst/>
          </a:prstGeom>
          <a:ln w="12700" cap="rnd"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7374653" y="2280975"/>
            <a:ext cx="0" cy="2438400"/>
          </a:xfrm>
          <a:prstGeom prst="line">
            <a:avLst/>
          </a:prstGeom>
          <a:ln w="12700" cap="rnd"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600" dirty="0" smtClean="0"/>
              <a:t>How has total health spending changed over time?</a:t>
            </a:r>
            <a:endParaRPr lang="en-US" sz="2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CC756A-20BE-4B75-95FF-A00C9F1FCD09}" type="slidenum">
              <a:rPr lang="en-US" smtClean="0"/>
              <a:pPr/>
              <a:t>87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09600" y="6019800"/>
            <a:ext cx="3733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/>
              <a:t>Source</a:t>
            </a:r>
          </a:p>
          <a:p>
            <a:r>
              <a:rPr lang="en-US" sz="1000" dirty="0" smtClean="0"/>
              <a:t>National Health Expenditure Database, CIHI.</a:t>
            </a:r>
            <a:endParaRPr lang="en-CA" sz="1000" dirty="0"/>
          </a:p>
        </p:txBody>
      </p:sp>
      <p:sp>
        <p:nvSpPr>
          <p:cNvPr id="10" name="TextBox 9"/>
          <p:cNvSpPr txBox="1"/>
          <p:nvPr/>
        </p:nvSpPr>
        <p:spPr>
          <a:xfrm>
            <a:off x="0" y="0"/>
            <a:ext cx="3124200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CA" b="1" dirty="0" smtClean="0">
                <a:solidFill>
                  <a:srgbClr val="8B9B3C"/>
                </a:solidFill>
              </a:rPr>
              <a:t>Manitoba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val="3283012663"/>
              </p:ext>
            </p:extLst>
          </p:nvPr>
        </p:nvGraphicFramePr>
        <p:xfrm>
          <a:off x="685799" y="1447800"/>
          <a:ext cx="7620001" cy="4343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957587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Provincial government health expenditure per capita, annual growth rates*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CC756A-20BE-4B75-95FF-A00C9F1FCD09}" type="slidenum">
              <a:rPr lang="en-US" smtClean="0"/>
              <a:pPr/>
              <a:t>88</a:t>
            </a:fld>
            <a:endParaRPr lang="en-US" dirty="0"/>
          </a:p>
        </p:txBody>
      </p:sp>
      <p:graphicFrame>
        <p:nvGraphicFramePr>
          <p:cNvPr id="7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91845172"/>
              </p:ext>
            </p:extLst>
          </p:nvPr>
        </p:nvGraphicFramePr>
        <p:xfrm>
          <a:off x="685800" y="1498597"/>
          <a:ext cx="7620000" cy="429260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0" y="0"/>
            <a:ext cx="3124200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CA" b="1" dirty="0" smtClean="0">
                <a:solidFill>
                  <a:srgbClr val="8B9B3C"/>
                </a:solidFill>
              </a:rPr>
              <a:t>Manitoba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09600" y="6019800"/>
            <a:ext cx="3733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Note</a:t>
            </a:r>
          </a:p>
          <a:p>
            <a:r>
              <a:rPr lang="en-US" sz="1000" dirty="0"/>
              <a:t>* Calculated in constant 1997 dollars.</a:t>
            </a:r>
            <a:endParaRPr lang="en-US" sz="1000" b="1" dirty="0"/>
          </a:p>
          <a:p>
            <a:r>
              <a:rPr lang="en-US" sz="1000" b="1" dirty="0" smtClean="0"/>
              <a:t>Source</a:t>
            </a:r>
          </a:p>
          <a:p>
            <a:r>
              <a:rPr lang="en-US" sz="1000" dirty="0" smtClean="0"/>
              <a:t>National Health Expenditure Database, CIHI.</a:t>
            </a:r>
            <a:endParaRPr lang="en-CA" sz="1000" dirty="0"/>
          </a:p>
        </p:txBody>
      </p:sp>
    </p:spTree>
    <p:extLst>
      <p:ext uri="{BB962C8B-B14F-4D97-AF65-F5344CB8AC3E}">
        <p14:creationId xmlns:p14="http://schemas.microsoft.com/office/powerpoint/2010/main" val="4171780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Total health spending–to-GDP ratio</a:t>
            </a:r>
            <a:endParaRPr lang="en-CA" dirty="0"/>
          </a:p>
        </p:txBody>
      </p:sp>
      <p:sp>
        <p:nvSpPr>
          <p:cNvPr id="37891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80CA92-4D56-4CBD-A975-9C8DDC50702E}" type="slidenum">
              <a:rPr lang="en-US" smtClean="0"/>
              <a:pPr/>
              <a:t>89</a:t>
            </a:fld>
            <a:endParaRPr lang="en-US" dirty="0" smtClean="0"/>
          </a:p>
        </p:txBody>
      </p:sp>
      <p:sp>
        <p:nvSpPr>
          <p:cNvPr id="3077" name="TextBox 9"/>
          <p:cNvSpPr txBox="1">
            <a:spLocks noChangeArrowheads="1"/>
          </p:cNvSpPr>
          <p:nvPr/>
        </p:nvSpPr>
        <p:spPr bwMode="auto">
          <a:xfrm>
            <a:off x="609600" y="6019800"/>
            <a:ext cx="6248400" cy="4154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18" tIns="45709" rIns="91418" bIns="45709">
            <a:spAutoFit/>
          </a:bodyPr>
          <a:lstStyle/>
          <a:p>
            <a:r>
              <a:rPr lang="en-US" sz="1000" b="1" dirty="0"/>
              <a:t>Sources</a:t>
            </a:r>
          </a:p>
          <a:p>
            <a:r>
              <a:rPr lang="en-US" sz="1000" dirty="0"/>
              <a:t>National Health Expenditure Database, CIHI; Statistics Canada; The Conference Board of Canada.</a:t>
            </a:r>
            <a:endParaRPr lang="en-CA" sz="1000" dirty="0">
              <a:solidFill>
                <a:srgbClr val="000000"/>
              </a:solidFill>
              <a:latin typeface="Arial Narrow" pitchFamily="34" charset="0"/>
            </a:endParaRPr>
          </a:p>
        </p:txBody>
      </p:sp>
      <p:graphicFrame>
        <p:nvGraphicFramePr>
          <p:cNvPr id="2" name="Chart 1"/>
          <p:cNvGraphicFramePr/>
          <p:nvPr>
            <p:extLst>
              <p:ext uri="{D42A27DB-BD31-4B8C-83A1-F6EECF244321}">
                <p14:modId xmlns:p14="http://schemas.microsoft.com/office/powerpoint/2010/main" val="807612010"/>
              </p:ext>
            </p:extLst>
          </p:nvPr>
        </p:nvGraphicFramePr>
        <p:xfrm>
          <a:off x="685799" y="1332724"/>
          <a:ext cx="7543801" cy="44584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0" y="0"/>
            <a:ext cx="3124200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CA" b="1" dirty="0">
                <a:solidFill>
                  <a:srgbClr val="8B9B3C"/>
                </a:solidFill>
              </a:rPr>
              <a:t>Manitoba</a:t>
            </a:r>
          </a:p>
        </p:txBody>
      </p:sp>
    </p:spTree>
    <p:extLst>
      <p:ext uri="{BB962C8B-B14F-4D97-AF65-F5344CB8AC3E}">
        <p14:creationId xmlns:p14="http://schemas.microsoft.com/office/powerpoint/2010/main" val="1743262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the money being spent on?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CC756A-20BE-4B75-95FF-A00C9F1FCD09}" type="slidenum">
              <a:rPr lang="en-US" smtClean="0"/>
              <a:pPr/>
              <a:t>9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1295400" y="1020076"/>
            <a:ext cx="6540500" cy="5095116"/>
            <a:chOff x="1295400" y="1020076"/>
            <a:chExt cx="6540500" cy="5095116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5400" y="1020076"/>
              <a:ext cx="6540500" cy="5095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TextBox 1"/>
            <p:cNvSpPr txBox="1"/>
            <p:nvPr/>
          </p:nvSpPr>
          <p:spPr>
            <a:xfrm>
              <a:off x="4953000" y="5791200"/>
              <a:ext cx="2667007" cy="228581"/>
            </a:xfrm>
            <a:prstGeom prst="rect">
              <a:avLst/>
            </a:prstGeom>
          </p:spPr>
          <p:txBody>
            <a:bodyPr wrap="square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CA" sz="800" dirty="0"/>
                <a:t>© </a:t>
              </a:r>
              <a:r>
                <a:rPr lang="en-US" sz="800" dirty="0"/>
                <a:t>Canadian Institute for Health Information, 2015.</a:t>
              </a:r>
              <a:endParaRPr lang="en-CA" sz="800" dirty="0"/>
            </a:p>
          </p:txBody>
        </p:sp>
      </p:grpSp>
    </p:spTree>
    <p:extLst>
      <p:ext uri="{BB962C8B-B14F-4D97-AF65-F5344CB8AC3E}">
        <p14:creationId xmlns:p14="http://schemas.microsoft.com/office/powerpoint/2010/main" val="308083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Category shares of total health spending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CC756A-20BE-4B75-95FF-A00C9F1FCD09}" type="slidenum">
              <a:rPr lang="en-US" smtClean="0"/>
              <a:pPr/>
              <a:t>90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09600" y="6019800"/>
            <a:ext cx="3505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>
                <a:solidFill>
                  <a:srgbClr val="000000"/>
                </a:solidFill>
              </a:rPr>
              <a:t>Note</a:t>
            </a:r>
          </a:p>
          <a:p>
            <a:r>
              <a:rPr lang="en-US" sz="1000" dirty="0" smtClean="0">
                <a:solidFill>
                  <a:srgbClr val="000000"/>
                </a:solidFill>
              </a:rPr>
              <a:t>2015 </a:t>
            </a:r>
            <a:r>
              <a:rPr lang="en-US" sz="1000" dirty="0">
                <a:solidFill>
                  <a:srgbClr val="000000"/>
                </a:solidFill>
              </a:rPr>
              <a:t>forecast data. </a:t>
            </a:r>
            <a:endParaRPr lang="en-US" sz="1000" dirty="0" smtClean="0">
              <a:solidFill>
                <a:srgbClr val="000000"/>
              </a:solidFill>
            </a:endParaRPr>
          </a:p>
          <a:p>
            <a:r>
              <a:rPr lang="en-US" sz="1000" b="1" dirty="0" smtClean="0">
                <a:solidFill>
                  <a:srgbClr val="000000"/>
                </a:solidFill>
              </a:rPr>
              <a:t>Source</a:t>
            </a:r>
          </a:p>
          <a:p>
            <a:r>
              <a:rPr lang="en-US" sz="1000" dirty="0" smtClean="0">
                <a:solidFill>
                  <a:srgbClr val="000000"/>
                </a:solidFill>
              </a:rPr>
              <a:t>National Health Expenditure Database, CIHI.</a:t>
            </a:r>
            <a:endParaRPr lang="en-CA" sz="1000" dirty="0">
              <a:solidFill>
                <a:srgbClr val="00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1488"/>
            <a:ext cx="3124200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CA" b="1" dirty="0" smtClean="0">
                <a:solidFill>
                  <a:srgbClr val="8B9B3C"/>
                </a:solidFill>
              </a:rPr>
              <a:t>Manitoba</a:t>
            </a:r>
          </a:p>
        </p:txBody>
      </p:sp>
      <p:graphicFrame>
        <p:nvGraphicFramePr>
          <p:cNvPr id="11" name="Content Placeholder 4"/>
          <p:cNvGraphicFramePr>
            <a:graphicFrameLocks noGrp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val="37685803"/>
              </p:ext>
            </p:extLst>
          </p:nvPr>
        </p:nvGraphicFramePr>
        <p:xfrm>
          <a:off x="685799" y="1219200"/>
          <a:ext cx="7696201" cy="4572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460848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Shares of provincial government health </a:t>
            </a:r>
            <a:r>
              <a:rPr lang="en-CA" dirty="0" smtClean="0"/>
              <a:t/>
            </a:r>
            <a:br>
              <a:rPr lang="en-CA" dirty="0" smtClean="0"/>
            </a:br>
            <a:r>
              <a:rPr lang="en-US" dirty="0" smtClean="0"/>
              <a:t>spending by age group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val="2159284426"/>
              </p:ext>
            </p:extLst>
          </p:nvPr>
        </p:nvGraphicFramePr>
        <p:xfrm>
          <a:off x="685801" y="1524000"/>
          <a:ext cx="7620000" cy="4267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CC756A-20BE-4B75-95FF-A00C9F1FCD09}" type="slidenum">
              <a:rPr lang="en-US" smtClean="0"/>
              <a:pPr/>
              <a:t>91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09600" y="6019800"/>
            <a:ext cx="4495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>
                <a:solidFill>
                  <a:srgbClr val="000000"/>
                </a:solidFill>
              </a:rPr>
              <a:t>Sources</a:t>
            </a:r>
          </a:p>
          <a:p>
            <a:r>
              <a:rPr lang="en-US" sz="1000" dirty="0" smtClean="0">
                <a:solidFill>
                  <a:srgbClr val="000000"/>
                </a:solidFill>
              </a:rPr>
              <a:t>National Health Expenditure Database, CIHI; Statistics Canada.</a:t>
            </a:r>
            <a:endParaRPr lang="en-CA" sz="1000" dirty="0">
              <a:solidFill>
                <a:srgbClr val="00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-15240" y="0"/>
            <a:ext cx="3124200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CA" b="1" dirty="0" smtClean="0">
                <a:solidFill>
                  <a:srgbClr val="8B9B3C"/>
                </a:solidFill>
              </a:rPr>
              <a:t>Manitoba</a:t>
            </a:r>
          </a:p>
        </p:txBody>
      </p:sp>
    </p:spTree>
    <p:extLst>
      <p:ext uri="{BB962C8B-B14F-4D97-AF65-F5344CB8AC3E}">
        <p14:creationId xmlns:p14="http://schemas.microsoft.com/office/powerpoint/2010/main" val="1899816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Public- and private-sector health spending per person in constant 1997 dollars</a:t>
            </a:r>
            <a:endParaRPr lang="en-CA" dirty="0"/>
          </a:p>
        </p:txBody>
      </p:sp>
      <p:sp>
        <p:nvSpPr>
          <p:cNvPr id="37891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80CA92-4D56-4CBD-A975-9C8DDC50702E}" type="slidenum">
              <a:rPr lang="en-US" smtClean="0"/>
              <a:pPr/>
              <a:t>92</a:t>
            </a:fld>
            <a:endParaRPr lang="en-US" dirty="0" smtClean="0"/>
          </a:p>
        </p:txBody>
      </p:sp>
      <p:sp>
        <p:nvSpPr>
          <p:cNvPr id="3077" name="TextBox 9"/>
          <p:cNvSpPr txBox="1">
            <a:spLocks noChangeArrowheads="1"/>
          </p:cNvSpPr>
          <p:nvPr/>
        </p:nvSpPr>
        <p:spPr bwMode="auto">
          <a:xfrm>
            <a:off x="609600" y="6019800"/>
            <a:ext cx="6858000" cy="400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18" tIns="45709" rIns="91418" bIns="45709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Sources</a:t>
            </a:r>
          </a:p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National Health Expenditure Database, CIHI; Statistics Canada; The Conference Board of Canada</a:t>
            </a:r>
            <a:r>
              <a:rPr lang="en-US" sz="10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CA" sz="10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2" name="Chart 1"/>
          <p:cNvGraphicFramePr/>
          <p:nvPr>
            <p:extLst>
              <p:ext uri="{D42A27DB-BD31-4B8C-83A1-F6EECF244321}">
                <p14:modId xmlns:p14="http://schemas.microsoft.com/office/powerpoint/2010/main" val="1773367418"/>
              </p:ext>
            </p:extLst>
          </p:nvPr>
        </p:nvGraphicFramePr>
        <p:xfrm>
          <a:off x="685800" y="1381125"/>
          <a:ext cx="7620000" cy="44100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0" y="0"/>
            <a:ext cx="3733800" cy="369332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CA" b="1" dirty="0" smtClean="0">
                <a:solidFill>
                  <a:srgbClr val="8B9B3C"/>
                </a:solidFill>
              </a:rPr>
              <a:t>Manitoba</a:t>
            </a:r>
            <a:endParaRPr lang="en-CA" b="1" dirty="0">
              <a:solidFill>
                <a:srgbClr val="8B9B3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717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sz="2000" dirty="0" smtClean="0"/>
              <a:t>Provincial chapter </a:t>
            </a:r>
            <a:br>
              <a:rPr lang="en-CA" sz="2000" dirty="0" smtClean="0"/>
            </a:br>
            <a:r>
              <a:rPr lang="en-CA" dirty="0" smtClean="0"/>
              <a:t>Saskatchewan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CC756A-20BE-4B75-95FF-A00C9F1FCD09}" type="slidenum">
              <a:rPr lang="en-US" smtClean="0">
                <a:solidFill>
                  <a:srgbClr val="000000"/>
                </a:solidFill>
              </a:rPr>
              <a:pPr/>
              <a:t>93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9503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500" dirty="0" smtClean="0"/>
              <a:t>How has total health spending changed over time?</a:t>
            </a:r>
            <a:endParaRPr lang="en-US" sz="2500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val="3943611182"/>
              </p:ext>
            </p:extLst>
          </p:nvPr>
        </p:nvGraphicFramePr>
        <p:xfrm>
          <a:off x="685801" y="1295400"/>
          <a:ext cx="7620000" cy="4495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CC756A-20BE-4B75-95FF-A00C9F1FCD09}" type="slidenum">
              <a:rPr lang="en-US" smtClean="0"/>
              <a:pPr/>
              <a:t>94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09600" y="6019800"/>
            <a:ext cx="3733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/>
              <a:t>Source</a:t>
            </a:r>
          </a:p>
          <a:p>
            <a:r>
              <a:rPr lang="en-US" sz="1000" dirty="0" smtClean="0"/>
              <a:t>National Health Expenditure Database, CIHI.</a:t>
            </a:r>
            <a:endParaRPr lang="en-CA" sz="1000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5726892" y="3368657"/>
            <a:ext cx="0" cy="1438990"/>
          </a:xfrm>
          <a:prstGeom prst="line">
            <a:avLst/>
          </a:prstGeom>
          <a:ln w="12700" cap="rnd"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7629982" y="1905000"/>
            <a:ext cx="0" cy="2886790"/>
          </a:xfrm>
          <a:prstGeom prst="line">
            <a:avLst/>
          </a:prstGeom>
          <a:ln w="12700" cap="rnd"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0" y="0"/>
            <a:ext cx="3124200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CA" b="1" dirty="0" smtClean="0">
                <a:solidFill>
                  <a:srgbClr val="8B9B3C"/>
                </a:solidFill>
              </a:rPr>
              <a:t>Saskatchewan</a:t>
            </a:r>
          </a:p>
        </p:txBody>
      </p:sp>
    </p:spTree>
    <p:extLst>
      <p:ext uri="{BB962C8B-B14F-4D97-AF65-F5344CB8AC3E}">
        <p14:creationId xmlns:p14="http://schemas.microsoft.com/office/powerpoint/2010/main" val="3966033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Provincial government health expenditure per capita, annual growth rates*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CC756A-20BE-4B75-95FF-A00C9F1FCD09}" type="slidenum">
              <a:rPr lang="en-US" smtClean="0"/>
              <a:pPr/>
              <a:t>95</a:t>
            </a:fld>
            <a:endParaRPr lang="en-US" dirty="0"/>
          </a:p>
        </p:txBody>
      </p:sp>
      <p:graphicFrame>
        <p:nvGraphicFramePr>
          <p:cNvPr id="7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52303746"/>
              </p:ext>
            </p:extLst>
          </p:nvPr>
        </p:nvGraphicFramePr>
        <p:xfrm>
          <a:off x="669924" y="1498597"/>
          <a:ext cx="7635876" cy="429260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0" y="0"/>
            <a:ext cx="3124200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CA" b="1" dirty="0" smtClean="0">
                <a:solidFill>
                  <a:srgbClr val="8B9B3C"/>
                </a:solidFill>
              </a:rPr>
              <a:t>Saskatchewan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09600" y="6019800"/>
            <a:ext cx="3733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Note</a:t>
            </a:r>
          </a:p>
          <a:p>
            <a:r>
              <a:rPr lang="en-US" sz="1000" dirty="0"/>
              <a:t>* Calculated in constant 1997 dollars.</a:t>
            </a:r>
            <a:endParaRPr lang="en-US" sz="1000" b="1" dirty="0"/>
          </a:p>
          <a:p>
            <a:r>
              <a:rPr lang="en-US" sz="1000" b="1" dirty="0" smtClean="0"/>
              <a:t>Source</a:t>
            </a:r>
          </a:p>
          <a:p>
            <a:r>
              <a:rPr lang="en-US" sz="1000" dirty="0" smtClean="0"/>
              <a:t>National Health Expenditure Database, CIHI.</a:t>
            </a:r>
            <a:endParaRPr lang="en-CA" sz="1000" dirty="0"/>
          </a:p>
        </p:txBody>
      </p:sp>
    </p:spTree>
    <p:extLst>
      <p:ext uri="{BB962C8B-B14F-4D97-AF65-F5344CB8AC3E}">
        <p14:creationId xmlns:p14="http://schemas.microsoft.com/office/powerpoint/2010/main" val="836866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Total health spending–to-GDP ratio</a:t>
            </a:r>
            <a:endParaRPr lang="en-CA" dirty="0"/>
          </a:p>
        </p:txBody>
      </p:sp>
      <p:sp>
        <p:nvSpPr>
          <p:cNvPr id="37891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80CA92-4D56-4CBD-A975-9C8DDC50702E}" type="slidenum">
              <a:rPr lang="en-US" smtClean="0"/>
              <a:pPr/>
              <a:t>96</a:t>
            </a:fld>
            <a:endParaRPr lang="en-US" dirty="0" smtClean="0"/>
          </a:p>
        </p:txBody>
      </p:sp>
      <p:sp>
        <p:nvSpPr>
          <p:cNvPr id="3077" name="TextBox 9"/>
          <p:cNvSpPr txBox="1">
            <a:spLocks noChangeArrowheads="1"/>
          </p:cNvSpPr>
          <p:nvPr/>
        </p:nvSpPr>
        <p:spPr bwMode="auto">
          <a:xfrm>
            <a:off x="609600" y="6019800"/>
            <a:ext cx="6248400" cy="4154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18" tIns="45709" rIns="91418" bIns="45709">
            <a:spAutoFit/>
          </a:bodyPr>
          <a:lstStyle/>
          <a:p>
            <a:r>
              <a:rPr lang="en-US" sz="1000" b="1" dirty="0"/>
              <a:t>Sources</a:t>
            </a:r>
          </a:p>
          <a:p>
            <a:r>
              <a:rPr lang="en-US" sz="1000" dirty="0"/>
              <a:t>National Health Expenditure Database, CIHI; Statistics Canada; The Conference Board of Canada.</a:t>
            </a:r>
            <a:endParaRPr lang="en-CA" sz="1000" dirty="0">
              <a:solidFill>
                <a:srgbClr val="000000"/>
              </a:solidFill>
              <a:latin typeface="Arial Narrow" pitchFamily="34" charset="0"/>
            </a:endParaRPr>
          </a:p>
        </p:txBody>
      </p:sp>
      <p:graphicFrame>
        <p:nvGraphicFramePr>
          <p:cNvPr id="2" name="Chart 1"/>
          <p:cNvGraphicFramePr/>
          <p:nvPr>
            <p:extLst>
              <p:ext uri="{D42A27DB-BD31-4B8C-83A1-F6EECF244321}">
                <p14:modId xmlns:p14="http://schemas.microsoft.com/office/powerpoint/2010/main" val="527343837"/>
              </p:ext>
            </p:extLst>
          </p:nvPr>
        </p:nvGraphicFramePr>
        <p:xfrm>
          <a:off x="685800" y="1371600"/>
          <a:ext cx="7620000" cy="4419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0" y="0"/>
            <a:ext cx="3124200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CA" b="1" dirty="0" smtClean="0">
                <a:solidFill>
                  <a:srgbClr val="8B9B3C"/>
                </a:solidFill>
              </a:rPr>
              <a:t>Saskatchewan</a:t>
            </a:r>
          </a:p>
        </p:txBody>
      </p:sp>
    </p:spTree>
    <p:extLst>
      <p:ext uri="{BB962C8B-B14F-4D97-AF65-F5344CB8AC3E}">
        <p14:creationId xmlns:p14="http://schemas.microsoft.com/office/powerpoint/2010/main" val="29357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Category shares of total health spending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CC756A-20BE-4B75-95FF-A00C9F1FCD09}" type="slidenum">
              <a:rPr lang="en-US" smtClean="0"/>
              <a:pPr/>
              <a:t>97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09600" y="6019800"/>
            <a:ext cx="3505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>
                <a:solidFill>
                  <a:srgbClr val="000000"/>
                </a:solidFill>
              </a:rPr>
              <a:t>Note</a:t>
            </a:r>
          </a:p>
          <a:p>
            <a:r>
              <a:rPr lang="en-US" sz="1000" dirty="0" smtClean="0">
                <a:solidFill>
                  <a:srgbClr val="000000"/>
                </a:solidFill>
              </a:rPr>
              <a:t>2015 </a:t>
            </a:r>
            <a:r>
              <a:rPr lang="en-US" sz="1000" dirty="0">
                <a:solidFill>
                  <a:srgbClr val="000000"/>
                </a:solidFill>
              </a:rPr>
              <a:t>forecast data. </a:t>
            </a:r>
            <a:endParaRPr lang="en-US" sz="1000" dirty="0" smtClean="0">
              <a:solidFill>
                <a:srgbClr val="000000"/>
              </a:solidFill>
            </a:endParaRPr>
          </a:p>
          <a:p>
            <a:r>
              <a:rPr lang="en-US" sz="1000" b="1" dirty="0" smtClean="0">
                <a:solidFill>
                  <a:srgbClr val="000000"/>
                </a:solidFill>
              </a:rPr>
              <a:t>Source</a:t>
            </a:r>
          </a:p>
          <a:p>
            <a:r>
              <a:rPr lang="en-US" sz="1000" dirty="0" smtClean="0">
                <a:solidFill>
                  <a:srgbClr val="000000"/>
                </a:solidFill>
              </a:rPr>
              <a:t>National Health Expenditure Database, CIHI.</a:t>
            </a:r>
            <a:endParaRPr lang="en-CA" sz="1000" dirty="0">
              <a:solidFill>
                <a:srgbClr val="00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1488"/>
            <a:ext cx="3124200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CA" b="1" dirty="0">
                <a:solidFill>
                  <a:srgbClr val="8B9B3C"/>
                </a:solidFill>
              </a:rPr>
              <a:t>Saskatchewan</a:t>
            </a:r>
            <a:endParaRPr lang="en-CA" b="1" dirty="0" smtClean="0">
              <a:solidFill>
                <a:srgbClr val="8B9B3C"/>
              </a:solidFill>
            </a:endParaRPr>
          </a:p>
        </p:txBody>
      </p:sp>
      <p:graphicFrame>
        <p:nvGraphicFramePr>
          <p:cNvPr id="11" name="Content Placeholder 4"/>
          <p:cNvGraphicFramePr>
            <a:graphicFrameLocks noGrp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val="162562126"/>
              </p:ext>
            </p:extLst>
          </p:nvPr>
        </p:nvGraphicFramePr>
        <p:xfrm>
          <a:off x="685800" y="1295400"/>
          <a:ext cx="8139113" cy="4495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632374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Shares of provincial government health </a:t>
            </a:r>
            <a:br>
              <a:rPr lang="en-US" dirty="0" smtClean="0"/>
            </a:br>
            <a:r>
              <a:rPr lang="en-US" dirty="0" smtClean="0"/>
              <a:t>spending by age group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val="1107650702"/>
              </p:ext>
            </p:extLst>
          </p:nvPr>
        </p:nvGraphicFramePr>
        <p:xfrm>
          <a:off x="685801" y="1524000"/>
          <a:ext cx="7620000" cy="4267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CC756A-20BE-4B75-95FF-A00C9F1FCD09}" type="slidenum">
              <a:rPr lang="en-US" smtClean="0"/>
              <a:pPr/>
              <a:t>98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09600" y="6019800"/>
            <a:ext cx="4495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>
                <a:solidFill>
                  <a:srgbClr val="000000"/>
                </a:solidFill>
              </a:rPr>
              <a:t>Sources</a:t>
            </a:r>
          </a:p>
          <a:p>
            <a:r>
              <a:rPr lang="en-US" sz="1000" dirty="0" smtClean="0">
                <a:solidFill>
                  <a:srgbClr val="000000"/>
                </a:solidFill>
              </a:rPr>
              <a:t>National Health Expenditure Database, CIHI; Statistics Canada.</a:t>
            </a:r>
            <a:endParaRPr lang="en-CA" sz="1000" dirty="0">
              <a:solidFill>
                <a:srgbClr val="00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0"/>
            <a:ext cx="3124200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CA" b="1" dirty="0" smtClean="0">
                <a:solidFill>
                  <a:srgbClr val="8B9B3C"/>
                </a:solidFill>
              </a:rPr>
              <a:t>Saskatchewan</a:t>
            </a:r>
          </a:p>
        </p:txBody>
      </p:sp>
    </p:spTree>
    <p:extLst>
      <p:ext uri="{BB962C8B-B14F-4D97-AF65-F5344CB8AC3E}">
        <p14:creationId xmlns:p14="http://schemas.microsoft.com/office/powerpoint/2010/main" val="878108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Public- and private-sector health spending per person in constant 1997 dollars</a:t>
            </a:r>
            <a:endParaRPr lang="en-CA" dirty="0"/>
          </a:p>
        </p:txBody>
      </p:sp>
      <p:sp>
        <p:nvSpPr>
          <p:cNvPr id="37891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80CA92-4D56-4CBD-A975-9C8DDC50702E}" type="slidenum">
              <a:rPr lang="en-US" smtClean="0"/>
              <a:pPr/>
              <a:t>99</a:t>
            </a:fld>
            <a:endParaRPr lang="en-US" dirty="0" smtClean="0"/>
          </a:p>
        </p:txBody>
      </p:sp>
      <p:sp>
        <p:nvSpPr>
          <p:cNvPr id="3077" name="TextBox 9"/>
          <p:cNvSpPr txBox="1">
            <a:spLocks noChangeArrowheads="1"/>
          </p:cNvSpPr>
          <p:nvPr/>
        </p:nvSpPr>
        <p:spPr bwMode="auto">
          <a:xfrm>
            <a:off x="609600" y="6019800"/>
            <a:ext cx="6858000" cy="400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18" tIns="45709" rIns="91418" bIns="45709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Sources</a:t>
            </a:r>
          </a:p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National Health Expenditure Database, CIHI; Statistics Canada; The Conference Board of Canada</a:t>
            </a:r>
            <a:r>
              <a:rPr lang="en-US" sz="10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CA" sz="10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0"/>
            <a:ext cx="3733800" cy="369332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CA" b="1" dirty="0">
                <a:solidFill>
                  <a:srgbClr val="8B9B3C"/>
                </a:solidFill>
              </a:rPr>
              <a:t>Saskatchewan</a:t>
            </a:r>
          </a:p>
        </p:txBody>
      </p:sp>
      <p:graphicFrame>
        <p:nvGraphicFramePr>
          <p:cNvPr id="11" name="Chart 10"/>
          <p:cNvGraphicFramePr/>
          <p:nvPr>
            <p:extLst>
              <p:ext uri="{D42A27DB-BD31-4B8C-83A1-F6EECF244321}">
                <p14:modId xmlns:p14="http://schemas.microsoft.com/office/powerpoint/2010/main" val="2929566805"/>
              </p:ext>
            </p:extLst>
          </p:nvPr>
        </p:nvGraphicFramePr>
        <p:xfrm>
          <a:off x="685800" y="1371601"/>
          <a:ext cx="7620000" cy="4419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743524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PT_chartbook_August2015_EN">
  <a:themeElements>
    <a:clrScheme name="Chartbook">
      <a:dk1>
        <a:sysClr val="windowText" lastClr="000000"/>
      </a:dk1>
      <a:lt1>
        <a:srgbClr val="FFFFFF"/>
      </a:lt1>
      <a:dk2>
        <a:srgbClr val="000000"/>
      </a:dk2>
      <a:lt2>
        <a:srgbClr val="FFFFFF"/>
      </a:lt2>
      <a:accent1>
        <a:srgbClr val="94B8BB"/>
      </a:accent1>
      <a:accent2>
        <a:srgbClr val="66CBE0"/>
      </a:accent2>
      <a:accent3>
        <a:srgbClr val="D78235"/>
      </a:accent3>
      <a:accent4>
        <a:srgbClr val="636467"/>
      </a:accent4>
      <a:accent5>
        <a:srgbClr val="93A445"/>
      </a:accent5>
      <a:accent6>
        <a:srgbClr val="037872"/>
      </a:accent6>
      <a:hlink>
        <a:srgbClr val="4C898E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CIHI_template_E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IHI_template_E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IHI_template_E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IHI_template_E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IHI_template_E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IHI_template_E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IHI_template_E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IHI_template_E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IHI_template_E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IHI_template_E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IHI_template_E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IHI_template_E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CIHI">
      <a:dk1>
        <a:srgbClr val="636467"/>
      </a:dk1>
      <a:lt1>
        <a:srgbClr val="FFFFFF"/>
      </a:lt1>
      <a:dk2>
        <a:srgbClr val="94B8BB"/>
      </a:dk2>
      <a:lt2>
        <a:srgbClr val="FFFFFF"/>
      </a:lt2>
      <a:accent1>
        <a:srgbClr val="8FB3B9"/>
      </a:accent1>
      <a:accent2>
        <a:srgbClr val="C3D5D9"/>
      </a:accent2>
      <a:accent3>
        <a:srgbClr val="636467"/>
      </a:accent3>
      <a:accent4>
        <a:srgbClr val="DA7637"/>
      </a:accent4>
      <a:accent5>
        <a:srgbClr val="FFFFFF"/>
      </a:accent5>
      <a:accent6>
        <a:srgbClr val="4C898E"/>
      </a:accent6>
      <a:hlink>
        <a:srgbClr val="037872"/>
      </a:hlink>
      <a:folHlink>
        <a:srgbClr val="800080"/>
      </a:folHlink>
    </a:clrScheme>
    <a:fontScheme name="CIHI">
      <a:majorFont>
        <a:latin typeface="Swis721 BT"/>
        <a:ea typeface=""/>
        <a:cs typeface=""/>
      </a:majorFont>
      <a:minorFont>
        <a:latin typeface="Swis721 B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CIHI">
      <a:dk1>
        <a:srgbClr val="636467"/>
      </a:dk1>
      <a:lt1>
        <a:srgbClr val="FFFFFF"/>
      </a:lt1>
      <a:dk2>
        <a:srgbClr val="94B8BB"/>
      </a:dk2>
      <a:lt2>
        <a:srgbClr val="FFFFFF"/>
      </a:lt2>
      <a:accent1>
        <a:srgbClr val="8FB3B9"/>
      </a:accent1>
      <a:accent2>
        <a:srgbClr val="C3D5D9"/>
      </a:accent2>
      <a:accent3>
        <a:srgbClr val="636467"/>
      </a:accent3>
      <a:accent4>
        <a:srgbClr val="DA7637"/>
      </a:accent4>
      <a:accent5>
        <a:srgbClr val="FFFFFF"/>
      </a:accent5>
      <a:accent6>
        <a:srgbClr val="4C898E"/>
      </a:accent6>
      <a:hlink>
        <a:srgbClr val="037872"/>
      </a:hlink>
      <a:folHlink>
        <a:srgbClr val="800080"/>
      </a:folHlink>
    </a:clrScheme>
    <a:fontScheme name="CIHI">
      <a:majorFont>
        <a:latin typeface="Swis721 BT"/>
        <a:ea typeface=""/>
        <a:cs typeface=""/>
      </a:majorFont>
      <a:minorFont>
        <a:latin typeface="Swis721 B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PPT_chartbook_August2015_EN</Template>
  <TotalTime>93</TotalTime>
  <Words>4799</Words>
  <Application>Microsoft Office PowerPoint</Application>
  <PresentationFormat>On-screen Show (4:3)</PresentationFormat>
  <Paragraphs>1235</Paragraphs>
  <Slides>138</Slides>
  <Notes>133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138</vt:i4>
      </vt:variant>
    </vt:vector>
  </HeadingPairs>
  <TitlesOfParts>
    <vt:vector size="140" baseType="lpstr">
      <vt:lpstr>PPT_chartbook_August2015_EN</vt:lpstr>
      <vt:lpstr>Worksheet</vt:lpstr>
      <vt:lpstr>National Health Expenditure Trends,  1975 to 2015</vt:lpstr>
      <vt:lpstr>PowerPoint Presentation</vt:lpstr>
      <vt:lpstr>PowerPoint Presentation</vt:lpstr>
      <vt:lpstr>This presentation</vt:lpstr>
      <vt:lpstr>Infographics</vt:lpstr>
      <vt:lpstr>How much will we spend on health in 2015?</vt:lpstr>
      <vt:lpstr>Where is most of the money being spent?</vt:lpstr>
      <vt:lpstr>Where does the money come from?</vt:lpstr>
      <vt:lpstr>What is the money being spent on?</vt:lpstr>
      <vt:lpstr>Has health spending on seniors changed?</vt:lpstr>
      <vt:lpstr>How do the provinces and territories compare?</vt:lpstr>
      <vt:lpstr>How does Canada compare internationally?</vt:lpstr>
      <vt:lpstr>Overview of health spending  in Canada</vt:lpstr>
      <vt:lpstr>Growth in health spending has trended slower than inflation and population growth combined since 2010</vt:lpstr>
      <vt:lpstr>4 distinct periods of growth in health spending since 1975</vt:lpstr>
      <vt:lpstr>Health spending as a share of GDP has  trended upward over the last 40 years</vt:lpstr>
      <vt:lpstr>Growth in health spending and growth in GDP have followed similar trends</vt:lpstr>
      <vt:lpstr>Total health expenditure by source of finance</vt:lpstr>
      <vt:lpstr>Trends in public and private health spending</vt:lpstr>
      <vt:lpstr>Public/private split has remained stable for the last 2 decades</vt:lpstr>
      <vt:lpstr>Private health spending through health insurance has become more prominent in the past 27 years</vt:lpstr>
      <vt:lpstr>Provinces’ health spending per person varies  by as much as $1,370</vt:lpstr>
      <vt:lpstr>Total health expenditure by use of funds</vt:lpstr>
      <vt:lpstr>The share of hospital spending has declined over the last 40 years as shares of spending on drugs and other expenditures have increased</vt:lpstr>
      <vt:lpstr>Hospitals and physicians are funded mostly by the public sector</vt:lpstr>
      <vt:lpstr>Growth in drug spending has slowed more  than hospital and physician spending</vt:lpstr>
      <vt:lpstr>The hospital share of public-sector health expenditure has been stable since 2001</vt:lpstr>
      <vt:lpstr>Drug spending by source of finance and type</vt:lpstr>
      <vt:lpstr>Private-sector share of prescribed drug spending</vt:lpstr>
      <vt:lpstr>Out-of-pocket and health insurance shares of private prescribed drug spending</vt:lpstr>
      <vt:lpstr>Public-sector share of prescribed drug spending varies by up to 16.2% among provinces</vt:lpstr>
      <vt:lpstr>Average annual growth of public-sector  spending on prescription drugs, last decade versus current decade</vt:lpstr>
      <vt:lpstr>Provinces’ total drug spending varies by  up to $377 per person </vt:lpstr>
      <vt:lpstr>The share of public-sector physician spending recovered to the levels of the late 1980s  </vt:lpstr>
      <vt:lpstr>Dental and vision care services spending  per person</vt:lpstr>
      <vt:lpstr>Other professionals spending by source of finance and type</vt:lpstr>
      <vt:lpstr>Dental and vision care professionals represent the largest shares</vt:lpstr>
      <vt:lpstr>Out-of-pocket and health insurance shares of private dental spending</vt:lpstr>
      <vt:lpstr>Other institutions health spending per person</vt:lpstr>
      <vt:lpstr>Public-sector other institutions spending as a proportion of total other institutions spending</vt:lpstr>
      <vt:lpstr>Public health spending as a proportion of  total health spending</vt:lpstr>
      <vt:lpstr>Health expenditure in the provinces and territories</vt:lpstr>
      <vt:lpstr>Provincial chapter Newfoundland and Labrador</vt:lpstr>
      <vt:lpstr>How has total health spending changed over time?</vt:lpstr>
      <vt:lpstr>Provincial government health expenditure per capita, annual growth rates*</vt:lpstr>
      <vt:lpstr>Total health spending–to-GDP ratio</vt:lpstr>
      <vt:lpstr>Category shares of total health spending</vt:lpstr>
      <vt:lpstr>Shares of provincial government health  spending by age group</vt:lpstr>
      <vt:lpstr>Public- and private-sector health spending per person in constant 1997 dollars</vt:lpstr>
      <vt:lpstr>Provincial chapter  Prince Edward Island</vt:lpstr>
      <vt:lpstr>How has total health spending changed over time?</vt:lpstr>
      <vt:lpstr>Provincial government health expenditure per capita, annual growth rates*</vt:lpstr>
      <vt:lpstr>Total health spending–to-GDP ratio</vt:lpstr>
      <vt:lpstr>Category shares of total health spending</vt:lpstr>
      <vt:lpstr>Shares of provincial government health  spending by age group</vt:lpstr>
      <vt:lpstr>Public- and private-sector health spending per person in constant 1997 dollars</vt:lpstr>
      <vt:lpstr>Provincial chapter  Nova Scotia</vt:lpstr>
      <vt:lpstr>How has total health spending changed over time?</vt:lpstr>
      <vt:lpstr>Provincial government health expenditure per capita, annual growth rates*</vt:lpstr>
      <vt:lpstr>Total health spending–to-GDP ratio</vt:lpstr>
      <vt:lpstr>Category shares of total health spending</vt:lpstr>
      <vt:lpstr>Shares of provincial government health  spending by age group</vt:lpstr>
      <vt:lpstr>Public- and private-sector health spending per person in constant 1997 dollars</vt:lpstr>
      <vt:lpstr>Provincial chapter  New Brunswick</vt:lpstr>
      <vt:lpstr>How has total health spending changed over time?</vt:lpstr>
      <vt:lpstr>Provincial government health expenditure per capita, annual growth rates*</vt:lpstr>
      <vt:lpstr>Total health spending–to-GDP ratio</vt:lpstr>
      <vt:lpstr>Category shares of total health spending</vt:lpstr>
      <vt:lpstr>Shares of provincial government health  spending by age group</vt:lpstr>
      <vt:lpstr>Public- and private-sector health spending per person in constant 1997 dollars</vt:lpstr>
      <vt:lpstr>Provincial chapter  Quebec</vt:lpstr>
      <vt:lpstr>How has total health spending changed over time?</vt:lpstr>
      <vt:lpstr>Provincial government health expenditure per capita, annual growth rates*</vt:lpstr>
      <vt:lpstr>Total health spending–to-GDP ratio</vt:lpstr>
      <vt:lpstr>Category shares of total health spending</vt:lpstr>
      <vt:lpstr>Shares of provincial government health  spending by age group</vt:lpstr>
      <vt:lpstr>Public- and private-sector health spending per person in constant 1997 dollars</vt:lpstr>
      <vt:lpstr>Quebec Drug Insurance Fund</vt:lpstr>
      <vt:lpstr>Provincial chapter  Ontario</vt:lpstr>
      <vt:lpstr>How has total health spending changed over time?</vt:lpstr>
      <vt:lpstr>Provincial government health expenditure per capita, annual growth rates*</vt:lpstr>
      <vt:lpstr>Total health spending–to-GDP ratio</vt:lpstr>
      <vt:lpstr>Category shares of total health spending</vt:lpstr>
      <vt:lpstr>Shares of provincial government health  spending by age group</vt:lpstr>
      <vt:lpstr>Public- and private-sector health spending per person in constant 1997 dollars</vt:lpstr>
      <vt:lpstr>Provincial chapter Manitoba</vt:lpstr>
      <vt:lpstr>How has total health spending changed over time?</vt:lpstr>
      <vt:lpstr>Provincial government health expenditure per capita, annual growth rates*</vt:lpstr>
      <vt:lpstr>Total health spending–to-GDP ratio</vt:lpstr>
      <vt:lpstr>Category shares of total health spending</vt:lpstr>
      <vt:lpstr>Shares of provincial government health  spending by age group</vt:lpstr>
      <vt:lpstr>Public- and private-sector health spending per person in constant 1997 dollars</vt:lpstr>
      <vt:lpstr>Provincial chapter  Saskatchewan</vt:lpstr>
      <vt:lpstr>How has total health spending changed over time?</vt:lpstr>
      <vt:lpstr>Provincial government health expenditure per capita, annual growth rates*</vt:lpstr>
      <vt:lpstr>Total health spending–to-GDP ratio</vt:lpstr>
      <vt:lpstr>Category shares of total health spending</vt:lpstr>
      <vt:lpstr>Shares of provincial government health  spending by age group</vt:lpstr>
      <vt:lpstr>Public- and private-sector health spending per person in constant 1997 dollars</vt:lpstr>
      <vt:lpstr>Provincial chapter  Alberta</vt:lpstr>
      <vt:lpstr>How has total health spending changed over time?</vt:lpstr>
      <vt:lpstr>Provincial government health expenditure per capita, annual growth rates*</vt:lpstr>
      <vt:lpstr>Total health spending–to-GDP ratio</vt:lpstr>
      <vt:lpstr>Category shares of total health spending</vt:lpstr>
      <vt:lpstr>Shares of provincial government health  spending by age group</vt:lpstr>
      <vt:lpstr>Public- and private-sector health spending per person in constant 1997 dollars</vt:lpstr>
      <vt:lpstr>Provincial chapter  British Columbia</vt:lpstr>
      <vt:lpstr>How has total health spending changed over time?</vt:lpstr>
      <vt:lpstr>Provincial government health expenditure per capita, annual growth rates*</vt:lpstr>
      <vt:lpstr>Total health spending–to-GDP ratio</vt:lpstr>
      <vt:lpstr>Category shares of total health spending</vt:lpstr>
      <vt:lpstr>Shares of provincial government health  spending by age group</vt:lpstr>
      <vt:lpstr>Public- and private-sector health spending per person in constant 1997 dollars</vt:lpstr>
      <vt:lpstr>Territorial chapter  Territories trends</vt:lpstr>
      <vt:lpstr>Public- and private-sector health spending per person in constant 1997 dollars</vt:lpstr>
      <vt:lpstr>Public- and private-sector health spending per person in constant 1997 dollars</vt:lpstr>
      <vt:lpstr>Public- and private-sector health spending per person in constant 1997 dollars</vt:lpstr>
      <vt:lpstr>Provincial and territorial government health expenditure by age and sex</vt:lpstr>
      <vt:lpstr>Canadian age distribution in 2000 and 2013</vt:lpstr>
      <vt:lpstr>Total provincial/territorial government health spending by age and sex in 2013</vt:lpstr>
      <vt:lpstr>On average, we spend more than double on older seniors than on younger seniors</vt:lpstr>
      <vt:lpstr>Share of health spending on seniors has risen only slightly since 2000</vt:lpstr>
      <vt:lpstr>Contribution of aging to the average annual growth of the 4 largest spending types from 2000 to 2013</vt:lpstr>
      <vt:lpstr>Impact of population growth and aging varies</vt:lpstr>
      <vt:lpstr>Provincial and territorial government fiscal position  and health expenditures</vt:lpstr>
      <vt:lpstr>Modest growth since 2011, similar to that experienced in the mid-1990s</vt:lpstr>
      <vt:lpstr>Health spending as a proportion of provincial budgets has increased in recent years for  most provinces</vt:lpstr>
      <vt:lpstr>Average annual real per capita expenditure growth, Canada, 1998 to 2009</vt:lpstr>
      <vt:lpstr>International comparisons</vt:lpstr>
      <vt:lpstr>Canada spent more on health care as a percentage of its economy than most OECD countries in 2013</vt:lpstr>
      <vt:lpstr>The ratio of health spending to GDP increased  in all G7 countries* in the last decade</vt:lpstr>
      <vt:lpstr>Canada’s per person spending is just more than half of what is spent on health care in the U.S.  but higher than the OECD average</vt:lpstr>
      <vt:lpstr>Annual growth in total health expenditure per person in current national currency units</vt:lpstr>
      <vt:lpstr>The share of health spending funded by the  public sector in Canada was less than the  OECD average in 2013</vt:lpstr>
      <vt:lpstr>Expenditure on services provided by hospitals per person in US PPP for 29 selected countries in 2013</vt:lpstr>
      <vt:lpstr>Total expenditure on drugs per person in US PPP for 29 selected countries in 2013</vt:lpstr>
      <vt:lpstr>Expenditure on services provided by offices of physicians per person in US PPP for 27 selected countries in 2013</vt:lpstr>
      <vt:lpstr>More information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National Health Expenditure Trends, 1975 to 2015 Chartbook</dc:title>
  <dc:creator>Jean He</dc:creator>
  <cp:lastModifiedBy>Liliane Leroux</cp:lastModifiedBy>
  <cp:revision>28</cp:revision>
  <dcterms:created xsi:type="dcterms:W3CDTF">2015-09-28T16:26:33Z</dcterms:created>
  <dcterms:modified xsi:type="dcterms:W3CDTF">2015-10-13T15:46:39Z</dcterms:modified>
</cp:coreProperties>
</file>